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3" r:id="rId2"/>
    <p:sldId id="256" r:id="rId3"/>
    <p:sldId id="260" r:id="rId4"/>
    <p:sldId id="262" r:id="rId5"/>
    <p:sldId id="27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15"/>
    <p:restoredTop sz="94663"/>
  </p:normalViewPr>
  <p:slideViewPr>
    <p:cSldViewPr snapToGrid="0" snapToObjects="1">
      <p:cViewPr varScale="1">
        <p:scale>
          <a:sx n="96" d="100"/>
          <a:sy n="96" d="100"/>
        </p:scale>
        <p:origin x="184" y="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10/17/19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10/17/19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10/17/19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10/17/19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10/17/19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10/17/19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10/17/19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10/17/19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10/17/19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10/17/19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10/17/19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10/17/19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496FB81-B3B2-BA4B-9926-E4EDFB3914FD}"/>
              </a:ext>
            </a:extLst>
          </p:cNvPr>
          <p:cNvSpPr txBox="1"/>
          <p:nvPr/>
        </p:nvSpPr>
        <p:spPr>
          <a:xfrm>
            <a:off x="2014331" y="2425147"/>
            <a:ext cx="7818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Master Academic Plan Update</a:t>
            </a:r>
          </a:p>
          <a:p>
            <a:pPr algn="ctr"/>
            <a:r>
              <a:rPr lang="en-US" sz="2400" dirty="0"/>
              <a:t>10/18/19</a:t>
            </a:r>
          </a:p>
        </p:txBody>
      </p:sp>
    </p:spTree>
    <p:extLst>
      <p:ext uri="{BB962C8B-B14F-4D97-AF65-F5344CB8AC3E}">
        <p14:creationId xmlns:p14="http://schemas.microsoft.com/office/powerpoint/2010/main" val="1100719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104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09" name="Rectangle 108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9" name="Picture 118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437681-E527-064D-A510-83863EECB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667978"/>
              </p:ext>
            </p:extLst>
          </p:nvPr>
        </p:nvGraphicFramePr>
        <p:xfrm>
          <a:off x="172278" y="251793"/>
          <a:ext cx="11860696" cy="6439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699">
                  <a:extLst>
                    <a:ext uri="{9D8B030D-6E8A-4147-A177-3AD203B41FA5}">
                      <a16:colId xmlns:a16="http://schemas.microsoft.com/office/drawing/2014/main" val="1365578342"/>
                    </a:ext>
                  </a:extLst>
                </a:gridCol>
                <a:gridCol w="3028941">
                  <a:extLst>
                    <a:ext uri="{9D8B030D-6E8A-4147-A177-3AD203B41FA5}">
                      <a16:colId xmlns:a16="http://schemas.microsoft.com/office/drawing/2014/main" val="2707743669"/>
                    </a:ext>
                  </a:extLst>
                </a:gridCol>
                <a:gridCol w="2039395">
                  <a:extLst>
                    <a:ext uri="{9D8B030D-6E8A-4147-A177-3AD203B41FA5}">
                      <a16:colId xmlns:a16="http://schemas.microsoft.com/office/drawing/2014/main" val="198212999"/>
                    </a:ext>
                  </a:extLst>
                </a:gridCol>
                <a:gridCol w="2541721">
                  <a:extLst>
                    <a:ext uri="{9D8B030D-6E8A-4147-A177-3AD203B41FA5}">
                      <a16:colId xmlns:a16="http://schemas.microsoft.com/office/drawing/2014/main" val="552115765"/>
                    </a:ext>
                  </a:extLst>
                </a:gridCol>
                <a:gridCol w="2554940">
                  <a:extLst>
                    <a:ext uri="{9D8B030D-6E8A-4147-A177-3AD203B41FA5}">
                      <a16:colId xmlns:a16="http://schemas.microsoft.com/office/drawing/2014/main" val="3597198553"/>
                    </a:ext>
                  </a:extLst>
                </a:gridCol>
              </a:tblGrid>
              <a:tr h="67038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>
                          <a:effectLst/>
                        </a:rPr>
                        <a:t>MAP Activities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2018-19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2019-20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extLst>
                  <a:ext uri="{0D108BD9-81ED-4DB2-BD59-A6C34878D82A}">
                    <a16:rowId xmlns:a16="http://schemas.microsoft.com/office/drawing/2014/main" val="2993275010"/>
                  </a:ext>
                </a:extLst>
              </a:tr>
              <a:tr h="167684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4 Activities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 Life &amp; Enrollment Management Collaborate with Faculty in Considering Changes to BSU 101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Decided on Changes and Implemented Fall 2019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Affairs &amp; Enrollement Begin "Best Practices" Advising Series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First Event in Ongoing Series Planned for Spring 2020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701150"/>
                  </a:ext>
                </a:extLst>
              </a:tr>
              <a:tr h="21650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the Positive Interactions among Students, Faculty, and Staff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 Life &amp; Center for Professional Development Begin Fall Startup Event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Event Launched Fall 2018 and Continued Fall 2019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Deans &amp; Chairs Begin Onboarding/Mentoring Program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Deans &amp; Chairs Will Complete Design for Fall 2020 Implementation by 7/1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37887957"/>
                  </a:ext>
                </a:extLst>
              </a:tr>
              <a:tr h="191506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Affairs &amp; Enrollment Management Pilot "Best Practices" Advising Workshop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Pilot Workshops Held in Fall &amp; Spring 2018-19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Affairs Decides whether to Continue Sponsoring Gardner Institute- Gateways Participation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Determined to Continue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Attending GI Events but Discontinue Membership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01511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4115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104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09" name="Rectangle 108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9" name="Picture 118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437681-E527-064D-A510-83863EECB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320937"/>
              </p:ext>
            </p:extLst>
          </p:nvPr>
        </p:nvGraphicFramePr>
        <p:xfrm>
          <a:off x="172278" y="251793"/>
          <a:ext cx="11860696" cy="6439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699">
                  <a:extLst>
                    <a:ext uri="{9D8B030D-6E8A-4147-A177-3AD203B41FA5}">
                      <a16:colId xmlns:a16="http://schemas.microsoft.com/office/drawing/2014/main" val="1365578342"/>
                    </a:ext>
                  </a:extLst>
                </a:gridCol>
                <a:gridCol w="3028941">
                  <a:extLst>
                    <a:ext uri="{9D8B030D-6E8A-4147-A177-3AD203B41FA5}">
                      <a16:colId xmlns:a16="http://schemas.microsoft.com/office/drawing/2014/main" val="2707743669"/>
                    </a:ext>
                  </a:extLst>
                </a:gridCol>
                <a:gridCol w="2039395">
                  <a:extLst>
                    <a:ext uri="{9D8B030D-6E8A-4147-A177-3AD203B41FA5}">
                      <a16:colId xmlns:a16="http://schemas.microsoft.com/office/drawing/2014/main" val="198212999"/>
                    </a:ext>
                  </a:extLst>
                </a:gridCol>
                <a:gridCol w="2541721">
                  <a:extLst>
                    <a:ext uri="{9D8B030D-6E8A-4147-A177-3AD203B41FA5}">
                      <a16:colId xmlns:a16="http://schemas.microsoft.com/office/drawing/2014/main" val="552115765"/>
                    </a:ext>
                  </a:extLst>
                </a:gridCol>
                <a:gridCol w="2554940">
                  <a:extLst>
                    <a:ext uri="{9D8B030D-6E8A-4147-A177-3AD203B41FA5}">
                      <a16:colId xmlns:a16="http://schemas.microsoft.com/office/drawing/2014/main" val="3597198553"/>
                    </a:ext>
                  </a:extLst>
                </a:gridCol>
              </a:tblGrid>
              <a:tr h="67038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>
                          <a:effectLst/>
                        </a:rPr>
                        <a:t>MAP Activities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2018-19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2019-20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extLst>
                  <a:ext uri="{0D108BD9-81ED-4DB2-BD59-A6C34878D82A}">
                    <a16:rowId xmlns:a16="http://schemas.microsoft.com/office/drawing/2014/main" val="2993275010"/>
                  </a:ext>
                </a:extLst>
              </a:tr>
              <a:tr h="167684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4 Activities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Deans and Chairs Collaborate to Create Onboarding/ Mentoring Program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Human Resources Took Point in 2018-19; Deans Beginning to Engage Chairs for 2019-20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Academic Affairs &amp; Enrollment Management Host Advising Conversations &amp; Propose Revision to Advising Prog.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Conversations, in Collaboration with CPD, Will Take Place Spring 2020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701150"/>
                  </a:ext>
                </a:extLst>
              </a:tr>
              <a:tr h="21650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the Positive Interactions among Students, Faculty, and Staff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Deans &amp; Chairs Develop &amp; Propose Plan for Departmental Talks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Initial Discussion Suggested that Sufficient Level of Talks Generally in Place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Deans &amp; Departments Implement Approved Plan for Department Talks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Deans and Departments Will Develop Plan for Better Coordinating Event Schedules by 2/1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37887957"/>
                  </a:ext>
                </a:extLst>
              </a:tr>
              <a:tr h="191506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Director of International Recruiting and International Program Center &amp; IPC Staff Consider How to Expand Fac./Staff Participation In Recruiting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More Faculty &amp; Staff Visiting International Universities; IPC Engaging More Faculty &amp; Staff in Recruiting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Provost's Council Considers Creation of Open Schedule Block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Provost's Council Determined Not to Implement Creation of Open Schedule Block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01511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1182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104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09" name="Rectangle 108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9" name="Picture 118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437681-E527-064D-A510-83863EECB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9313337"/>
              </p:ext>
            </p:extLst>
          </p:nvPr>
        </p:nvGraphicFramePr>
        <p:xfrm>
          <a:off x="172278" y="251793"/>
          <a:ext cx="11860696" cy="6439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699">
                  <a:extLst>
                    <a:ext uri="{9D8B030D-6E8A-4147-A177-3AD203B41FA5}">
                      <a16:colId xmlns:a16="http://schemas.microsoft.com/office/drawing/2014/main" val="1365578342"/>
                    </a:ext>
                  </a:extLst>
                </a:gridCol>
                <a:gridCol w="3028941">
                  <a:extLst>
                    <a:ext uri="{9D8B030D-6E8A-4147-A177-3AD203B41FA5}">
                      <a16:colId xmlns:a16="http://schemas.microsoft.com/office/drawing/2014/main" val="2707743669"/>
                    </a:ext>
                  </a:extLst>
                </a:gridCol>
                <a:gridCol w="2039395">
                  <a:extLst>
                    <a:ext uri="{9D8B030D-6E8A-4147-A177-3AD203B41FA5}">
                      <a16:colId xmlns:a16="http://schemas.microsoft.com/office/drawing/2014/main" val="198212999"/>
                    </a:ext>
                  </a:extLst>
                </a:gridCol>
                <a:gridCol w="2541721">
                  <a:extLst>
                    <a:ext uri="{9D8B030D-6E8A-4147-A177-3AD203B41FA5}">
                      <a16:colId xmlns:a16="http://schemas.microsoft.com/office/drawing/2014/main" val="552115765"/>
                    </a:ext>
                  </a:extLst>
                </a:gridCol>
                <a:gridCol w="2554940">
                  <a:extLst>
                    <a:ext uri="{9D8B030D-6E8A-4147-A177-3AD203B41FA5}">
                      <a16:colId xmlns:a16="http://schemas.microsoft.com/office/drawing/2014/main" val="3597198553"/>
                    </a:ext>
                  </a:extLst>
                </a:gridCol>
              </a:tblGrid>
              <a:tr h="67038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>
                          <a:effectLst/>
                        </a:rPr>
                        <a:t>MAP Activities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2018-19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2019-20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extLst>
                  <a:ext uri="{0D108BD9-81ED-4DB2-BD59-A6C34878D82A}">
                    <a16:rowId xmlns:a16="http://schemas.microsoft.com/office/drawing/2014/main" val="2993275010"/>
                  </a:ext>
                </a:extLst>
              </a:tr>
              <a:tr h="167684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4 Activities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Director of International Recruiting and International Program Center &amp; IPC Staff Consider How to Increase Host Families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IPC Expanding/Revising Host Concept to Include Summer Groups &amp; Visiting Faculty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Provost's Council Considers Employee Incentive Structure for Diversity &amp; Inclusion Events  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Provost's Council Determined to Permit Staff Participation in Diversity &amp; Inclusion Events During Workday for All Academic Affairs &amp; Student Life Areas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701150"/>
                  </a:ext>
                </a:extLst>
              </a:tr>
              <a:tr h="21650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the Positive Interactions among Students, Faculty, and Staff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Director of International Recruiting and International Program Center &amp; IPC Staff Consider How to Continue Expanding International Scholars Programs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Coordinator of NorthStar Program Made Full-time, and Programs Expanded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Center for Professional Development Considers Incorporation of "Creating Self-Regulated Learners" into Program for Fall 2019 Startup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Center for Professional Development Elected Not to Include CSRL into Fall 2019 Program; May Do So Later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37887957"/>
                  </a:ext>
                </a:extLst>
              </a:tr>
              <a:tr h="191506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Student Life and Enrollment Management Begin Full Student Retention Initiative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Student Success Council Expanded in Size and Focus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01511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1941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104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09" name="Rectangle 108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9" name="Picture 118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437681-E527-064D-A510-83863EECB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818267"/>
              </p:ext>
            </p:extLst>
          </p:nvPr>
        </p:nvGraphicFramePr>
        <p:xfrm>
          <a:off x="172278" y="251793"/>
          <a:ext cx="11860696" cy="6439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699">
                  <a:extLst>
                    <a:ext uri="{9D8B030D-6E8A-4147-A177-3AD203B41FA5}">
                      <a16:colId xmlns:a16="http://schemas.microsoft.com/office/drawing/2014/main" val="1365578342"/>
                    </a:ext>
                  </a:extLst>
                </a:gridCol>
                <a:gridCol w="3028941">
                  <a:extLst>
                    <a:ext uri="{9D8B030D-6E8A-4147-A177-3AD203B41FA5}">
                      <a16:colId xmlns:a16="http://schemas.microsoft.com/office/drawing/2014/main" val="2707743669"/>
                    </a:ext>
                  </a:extLst>
                </a:gridCol>
                <a:gridCol w="2039395">
                  <a:extLst>
                    <a:ext uri="{9D8B030D-6E8A-4147-A177-3AD203B41FA5}">
                      <a16:colId xmlns:a16="http://schemas.microsoft.com/office/drawing/2014/main" val="198212999"/>
                    </a:ext>
                  </a:extLst>
                </a:gridCol>
                <a:gridCol w="2541721">
                  <a:extLst>
                    <a:ext uri="{9D8B030D-6E8A-4147-A177-3AD203B41FA5}">
                      <a16:colId xmlns:a16="http://schemas.microsoft.com/office/drawing/2014/main" val="552115765"/>
                    </a:ext>
                  </a:extLst>
                </a:gridCol>
                <a:gridCol w="2554940">
                  <a:extLst>
                    <a:ext uri="{9D8B030D-6E8A-4147-A177-3AD203B41FA5}">
                      <a16:colId xmlns:a16="http://schemas.microsoft.com/office/drawing/2014/main" val="3597198553"/>
                    </a:ext>
                  </a:extLst>
                </a:gridCol>
              </a:tblGrid>
              <a:tr h="67038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>
                          <a:effectLst/>
                        </a:rPr>
                        <a:t>MAP Activities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2018-19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2019-20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extLst>
                  <a:ext uri="{0D108BD9-81ED-4DB2-BD59-A6C34878D82A}">
                    <a16:rowId xmlns:a16="http://schemas.microsoft.com/office/drawing/2014/main" val="2993275010"/>
                  </a:ext>
                </a:extLst>
              </a:tr>
              <a:tr h="167684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5 Activities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Affairs &amp; Marketing &amp; Communications Begin Collaborating on Marketing Programs &amp; Events, Especially in Liberal Arts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Collaboration begun Fall 2018 and Continues to be Refined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Affairs Considers Adding Competency-based Models to Provost's Council Retreat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Competency-based Models on Provost's Not Placed Council Agenda for 2019-20; Will Wait to See What Unfolds at System Level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701150"/>
                  </a:ext>
                </a:extLst>
              </a:tr>
              <a:tr h="21650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and Strengthen BSU's Degree Program Offerings, Activities, and Events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Affairs and Enrollment Management Continue Collaboration on Articulations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Both Domestic and International Articulations Continue Expanding at a Significant Rate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Affairs Consider Adding Bridge Programs., etc.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Creating First Micro-Credential Badge for 2020 Implementation; Launching ESL Pathway Program; Will Continue Exploring Options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37887957"/>
                  </a:ext>
                </a:extLst>
              </a:tr>
              <a:tr h="191506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Affairs &amp; Enrollment Management Continue Collaborating On Expanding Existing Programs for Unmet Need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Both Undergraduate and Graduate Programs Continue Expanding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Provost &amp; CFO Consider How to Encourage Cross-disciplinary Learning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Provost and CFO Will Complete Consideration of Cross-disciplinary Model by 4/1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01511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46169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104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09" name="Rectangle 108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9" name="Picture 118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437681-E527-064D-A510-83863EECB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386919"/>
              </p:ext>
            </p:extLst>
          </p:nvPr>
        </p:nvGraphicFramePr>
        <p:xfrm>
          <a:off x="172278" y="251793"/>
          <a:ext cx="11860696" cy="6439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699">
                  <a:extLst>
                    <a:ext uri="{9D8B030D-6E8A-4147-A177-3AD203B41FA5}">
                      <a16:colId xmlns:a16="http://schemas.microsoft.com/office/drawing/2014/main" val="1365578342"/>
                    </a:ext>
                  </a:extLst>
                </a:gridCol>
                <a:gridCol w="3028941">
                  <a:extLst>
                    <a:ext uri="{9D8B030D-6E8A-4147-A177-3AD203B41FA5}">
                      <a16:colId xmlns:a16="http://schemas.microsoft.com/office/drawing/2014/main" val="2707743669"/>
                    </a:ext>
                  </a:extLst>
                </a:gridCol>
                <a:gridCol w="2039395">
                  <a:extLst>
                    <a:ext uri="{9D8B030D-6E8A-4147-A177-3AD203B41FA5}">
                      <a16:colId xmlns:a16="http://schemas.microsoft.com/office/drawing/2014/main" val="198212999"/>
                    </a:ext>
                  </a:extLst>
                </a:gridCol>
                <a:gridCol w="2541721">
                  <a:extLst>
                    <a:ext uri="{9D8B030D-6E8A-4147-A177-3AD203B41FA5}">
                      <a16:colId xmlns:a16="http://schemas.microsoft.com/office/drawing/2014/main" val="552115765"/>
                    </a:ext>
                  </a:extLst>
                </a:gridCol>
                <a:gridCol w="2554940">
                  <a:extLst>
                    <a:ext uri="{9D8B030D-6E8A-4147-A177-3AD203B41FA5}">
                      <a16:colId xmlns:a16="http://schemas.microsoft.com/office/drawing/2014/main" val="3597198553"/>
                    </a:ext>
                  </a:extLst>
                </a:gridCol>
              </a:tblGrid>
              <a:tr h="67038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>
                          <a:effectLst/>
                        </a:rPr>
                        <a:t>MAP Activities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2018-19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2019-20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extLst>
                  <a:ext uri="{0D108BD9-81ED-4DB2-BD59-A6C34878D82A}">
                    <a16:rowId xmlns:a16="http://schemas.microsoft.com/office/drawing/2014/main" val="2993275010"/>
                  </a:ext>
                </a:extLst>
              </a:tr>
              <a:tr h="167684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5 Activities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Provost's Council Distributes Market Research One-Pager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One-pager Developed and Distributed with New Revenue-sharing Model; Additional Advice Being Developed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Academic Deans Council Explores Ways to Encourage Attendance at Honors &amp; Other Events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Academic Deans Council Continuing to Explore Ways of Better Encouraging Event Attendance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701150"/>
                  </a:ext>
                </a:extLst>
              </a:tr>
              <a:tr h="21650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Increase and Strengthen BSU's Degree Program Offerings, Activities, and Events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Grant-writer Hired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Grants Specialist Hired and Began Work 1/9/19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37887957"/>
                  </a:ext>
                </a:extLst>
              </a:tr>
              <a:tr h="191506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Provost Presents Revised Revenue-sharing Model for Approval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Revenue-sharing Model Presented and Approved.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01511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792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8212B-2C00-5A43-A176-6740B28DFB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700" dirty="0"/>
            </a:br>
            <a:r>
              <a:rPr lang="en-US" sz="2700" dirty="0"/>
              <a:t>BSU Strategic Plan, 2018-23</a:t>
            </a:r>
            <a:br>
              <a:rPr lang="en-US" sz="2700" dirty="0"/>
            </a:br>
            <a:br>
              <a:rPr lang="en-US" sz="2700" dirty="0"/>
            </a:br>
            <a:r>
              <a:rPr lang="en-US" sz="2700" dirty="0"/>
              <a:t>A Plan Built on Anticipated Enrollment Growth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5B0801-7DD0-584C-91F7-44DD48160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3227" y="1160443"/>
            <a:ext cx="5357600" cy="1469741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US" sz="3600" b="1" dirty="0">
                <a:latin typeface="Baskerville" panose="02020502070401020303" pitchFamily="18" charset="0"/>
                <a:ea typeface="Baskerville" panose="02020502070401020303" pitchFamily="18" charset="0"/>
              </a:rPr>
              <a:t>Bemidji State University</a:t>
            </a:r>
          </a:p>
          <a:p>
            <a:pPr algn="ctr"/>
            <a:r>
              <a:rPr lang="en-US" sz="2600" b="1" dirty="0">
                <a:latin typeface="Baskerville" panose="02020502070401020303" pitchFamily="18" charset="0"/>
                <a:ea typeface="Baskerville" panose="02020502070401020303" pitchFamily="18" charset="0"/>
              </a:rPr>
              <a:t>Academic and Student Affairs Meeting 8/20/19</a:t>
            </a:r>
          </a:p>
        </p:txBody>
      </p:sp>
    </p:spTree>
    <p:extLst>
      <p:ext uri="{BB962C8B-B14F-4D97-AF65-F5344CB8AC3E}">
        <p14:creationId xmlns:p14="http://schemas.microsoft.com/office/powerpoint/2010/main" val="1305661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C0D09-A70E-CD46-8525-B75DD1DDB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Reflections on 2018 ASA Presentation,</a:t>
            </a:r>
            <a:br>
              <a:rPr lang="en-US" dirty="0"/>
            </a:br>
            <a:r>
              <a:rPr lang="en-US" dirty="0"/>
              <a:t>8/21/18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8510B-90E5-C340-8717-12EB2C318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400" dirty="0"/>
              <a:t>Master Academic Plan, 2018-23</a:t>
            </a:r>
            <a:br>
              <a:rPr lang="en-US" sz="2400" dirty="0"/>
            </a:br>
            <a:r>
              <a:rPr lang="en-US" sz="2400" dirty="0"/>
              <a:t>Sources of Direction and Inspiration</a:t>
            </a:r>
          </a:p>
          <a:p>
            <a:r>
              <a:rPr lang="en-US" dirty="0"/>
              <a:t>BSU Strategic Plan</a:t>
            </a:r>
          </a:p>
          <a:p>
            <a:r>
              <a:rPr lang="en-US" dirty="0"/>
              <a:t>Provost and VPASA’s Priorities</a:t>
            </a:r>
          </a:p>
          <a:p>
            <a:r>
              <a:rPr lang="en-US" dirty="0"/>
              <a:t>Ideas of the MAP Committee’s Twenty-One Members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522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B9819-0EA1-5341-A098-DF939B413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Five Priority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EEDC3-5A2E-A342-BB86-6B66A16C22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Strengthen Curriculum and Assessment Practices (for programs, departments, and Liberal Education)</a:t>
            </a:r>
          </a:p>
          <a:p>
            <a:r>
              <a:rPr lang="en-US" dirty="0"/>
              <a:t>Infuse Themes of Place and Fundamental Values throughout the Curriculum and Learning Experiences</a:t>
            </a:r>
          </a:p>
          <a:p>
            <a:r>
              <a:rPr lang="en-US" dirty="0"/>
              <a:t>Increase Diversity and Depth to which Diversity is Understood, Honored, and Celebrated through Academic and Other Learning Experiences</a:t>
            </a:r>
          </a:p>
          <a:p>
            <a:r>
              <a:rPr lang="en-US" dirty="0"/>
              <a:t>Increase the Positive Impact of Interactions among Students, Faculty, and Staff in All Aspects of the Learning Experience</a:t>
            </a:r>
          </a:p>
          <a:p>
            <a:r>
              <a:rPr lang="en-US" dirty="0"/>
              <a:t>Increase and Strengthen BSU’s Degree Program Offerings, Activities, and Events to Expand Learning Opportunities</a:t>
            </a:r>
          </a:p>
        </p:txBody>
      </p:sp>
    </p:spTree>
    <p:extLst>
      <p:ext uri="{BB962C8B-B14F-4D97-AF65-F5344CB8AC3E}">
        <p14:creationId xmlns:p14="http://schemas.microsoft.com/office/powerpoint/2010/main" val="1693928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7D742-44E1-D846-BC23-FB0A9FACCF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5439" y="3429000"/>
            <a:ext cx="5518066" cy="2268559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accent4">
                    <a:lumMod val="75000"/>
                  </a:schemeClr>
                </a:solidFill>
              </a:rPr>
              <a:t>Gold = Accomplished</a:t>
            </a:r>
            <a:br>
              <a:rPr lang="en-US" sz="2400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Green = Where We’re Supposed to Be But Ongoing</a:t>
            </a:r>
            <a:br>
              <a:rPr lang="en-US" sz="24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Burnt Orange = Not Yet Where We’re Supposed to Be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81364D-1C9B-584C-96BC-D8A3316407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55439" y="1288126"/>
            <a:ext cx="5357600" cy="116021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Color Code</a:t>
            </a:r>
          </a:p>
        </p:txBody>
      </p:sp>
    </p:spTree>
    <p:extLst>
      <p:ext uri="{BB962C8B-B14F-4D97-AF65-F5344CB8AC3E}">
        <p14:creationId xmlns:p14="http://schemas.microsoft.com/office/powerpoint/2010/main" val="2968461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104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09" name="Rectangle 108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9" name="Picture 118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437681-E527-064D-A510-83863EECB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112174"/>
              </p:ext>
            </p:extLst>
          </p:nvPr>
        </p:nvGraphicFramePr>
        <p:xfrm>
          <a:off x="145774" y="198782"/>
          <a:ext cx="11834191" cy="6506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1910">
                  <a:extLst>
                    <a:ext uri="{9D8B030D-6E8A-4147-A177-3AD203B41FA5}">
                      <a16:colId xmlns:a16="http://schemas.microsoft.com/office/drawing/2014/main" val="1365578342"/>
                    </a:ext>
                  </a:extLst>
                </a:gridCol>
                <a:gridCol w="3022172">
                  <a:extLst>
                    <a:ext uri="{9D8B030D-6E8A-4147-A177-3AD203B41FA5}">
                      <a16:colId xmlns:a16="http://schemas.microsoft.com/office/drawing/2014/main" val="2707743669"/>
                    </a:ext>
                  </a:extLst>
                </a:gridCol>
                <a:gridCol w="2034837">
                  <a:extLst>
                    <a:ext uri="{9D8B030D-6E8A-4147-A177-3AD203B41FA5}">
                      <a16:colId xmlns:a16="http://schemas.microsoft.com/office/drawing/2014/main" val="198212999"/>
                    </a:ext>
                  </a:extLst>
                </a:gridCol>
                <a:gridCol w="2536042">
                  <a:extLst>
                    <a:ext uri="{9D8B030D-6E8A-4147-A177-3AD203B41FA5}">
                      <a16:colId xmlns:a16="http://schemas.microsoft.com/office/drawing/2014/main" val="552115765"/>
                    </a:ext>
                  </a:extLst>
                </a:gridCol>
                <a:gridCol w="2549230">
                  <a:extLst>
                    <a:ext uri="{9D8B030D-6E8A-4147-A177-3AD203B41FA5}">
                      <a16:colId xmlns:a16="http://schemas.microsoft.com/office/drawing/2014/main" val="3597198553"/>
                    </a:ext>
                  </a:extLst>
                </a:gridCol>
              </a:tblGrid>
              <a:tr h="830407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>
                          <a:effectLst/>
                        </a:rPr>
                        <a:t>MAP Activities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2018-19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 dirty="0">
                          <a:effectLst/>
                        </a:rPr>
                        <a:t>Progress Update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2019-20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extLst>
                  <a:ext uri="{0D108BD9-81ED-4DB2-BD59-A6C34878D82A}">
                    <a16:rowId xmlns:a16="http://schemas.microsoft.com/office/drawing/2014/main" val="2993275010"/>
                  </a:ext>
                </a:extLst>
              </a:tr>
              <a:tr h="177474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1 Activities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23" marR="11923" marT="119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Shared Fundamental Values Task Force Assessment Pilot</a:t>
                      </a:r>
                      <a:endParaRPr lang="en-US" sz="1600" b="0" i="0" u="none" strike="noStrike" dirty="0">
                        <a:solidFill>
                          <a:srgbClr val="70AD47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23" marR="11923" marT="119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Pilot Assessment Complete and Measure Added to Review</a:t>
                      </a:r>
                      <a:endParaRPr lang="en-US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23" marR="11923" marT="119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Shared Fundamental Values Task Force Assessment Tool Finished</a:t>
                      </a:r>
                      <a:endParaRPr lang="en-US" sz="1600" b="0" i="0" u="none" strike="noStrike">
                        <a:solidFill>
                          <a:srgbClr val="4472C4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23" marR="11923" marT="119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Assessment Committee will Gather Feedback and Refine Measure for 2020-21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23" marR="11923" marT="11923" marB="0"/>
                </a:tc>
                <a:extLst>
                  <a:ext uri="{0D108BD9-81ED-4DB2-BD59-A6C34878D82A}">
                    <a16:rowId xmlns:a16="http://schemas.microsoft.com/office/drawing/2014/main" val="34701150"/>
                  </a:ext>
                </a:extLst>
              </a:tr>
              <a:tr h="2126931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Strengthen Curriculum and Assessment Practices</a:t>
                      </a:r>
                      <a:endParaRPr lang="en-US" sz="1600" b="1" i="1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23" marR="11923" marT="119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Assessment Cmt. &amp; Liberal Ed. Cmt. Develops Standards &amp; Practices for Incorporating Shared Fundamental Values into the Lib. Ed. Curriculum</a:t>
                      </a:r>
                      <a:endParaRPr lang="en-US" sz="1600" b="0" i="0" u="none" strike="noStrike">
                        <a:solidFill>
                          <a:srgbClr val="70AD47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23" marR="11923" marT="119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 &amp; Practices Established and Published</a:t>
                      </a:r>
                      <a:endParaRPr lang="en-US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23" marR="11923" marT="119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Liberal Education Committee Implements Use of Shared Fundamental Values Assessment Tool</a:t>
                      </a:r>
                      <a:endParaRPr lang="en-US" sz="1600" b="0" i="0" u="none" strike="noStrike">
                        <a:solidFill>
                          <a:srgbClr val="70AD47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23" marR="11923" marT="119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Liberal Education Committee will Gather Feedback and Refine Tool for 2020-21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23" marR="11923" marT="11923" marB="0"/>
                </a:tc>
                <a:extLst>
                  <a:ext uri="{0D108BD9-81ED-4DB2-BD59-A6C34878D82A}">
                    <a16:rowId xmlns:a16="http://schemas.microsoft.com/office/drawing/2014/main" val="3437887957"/>
                  </a:ext>
                </a:extLst>
              </a:tr>
              <a:tr h="1774740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23" marR="11923" marT="119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Liberal Ed. Task Force Develops Comprehensive Learning Outcome &amp; Name Proposal</a:t>
                      </a:r>
                      <a:endParaRPr lang="en-US" sz="1600" b="0" i="0" u="none" strike="noStrike">
                        <a:solidFill>
                          <a:srgbClr val="70AD47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23" marR="11923" marT="119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Comprehensive Learning Outcome &amp; Name Proposed and Approved</a:t>
                      </a:r>
                      <a:endParaRPr lang="en-US" sz="1600" b="0" i="0" u="none" strike="noStrike" dirty="0">
                        <a:solidFill>
                          <a:schemeClr val="accent4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23" marR="11923" marT="119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Liberal Ed. Task Force Reviews  Current Lib. Ed. Program through Lens of CLO &amp; Name</a:t>
                      </a:r>
                      <a:endParaRPr lang="en-US" sz="1600" b="0" i="0" u="none" strike="noStrike" dirty="0">
                        <a:solidFill>
                          <a:srgbClr val="70AD47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23" marR="11923" marT="11923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Liberal Education Task Force will Conduct Review and Propose Next Step by April 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23" marR="11923" marT="11923" marB="0"/>
                </a:tc>
                <a:extLst>
                  <a:ext uri="{0D108BD9-81ED-4DB2-BD59-A6C34878D82A}">
                    <a16:rowId xmlns:a16="http://schemas.microsoft.com/office/drawing/2014/main" val="501511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6046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104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09" name="Rectangle 108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9" name="Picture 118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437681-E527-064D-A510-83863EECB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081022"/>
              </p:ext>
            </p:extLst>
          </p:nvPr>
        </p:nvGraphicFramePr>
        <p:xfrm>
          <a:off x="172278" y="119271"/>
          <a:ext cx="11847445" cy="6617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805">
                  <a:extLst>
                    <a:ext uri="{9D8B030D-6E8A-4147-A177-3AD203B41FA5}">
                      <a16:colId xmlns:a16="http://schemas.microsoft.com/office/drawing/2014/main" val="1365578342"/>
                    </a:ext>
                  </a:extLst>
                </a:gridCol>
                <a:gridCol w="3025556">
                  <a:extLst>
                    <a:ext uri="{9D8B030D-6E8A-4147-A177-3AD203B41FA5}">
                      <a16:colId xmlns:a16="http://schemas.microsoft.com/office/drawing/2014/main" val="2707743669"/>
                    </a:ext>
                  </a:extLst>
                </a:gridCol>
                <a:gridCol w="2037116">
                  <a:extLst>
                    <a:ext uri="{9D8B030D-6E8A-4147-A177-3AD203B41FA5}">
                      <a16:colId xmlns:a16="http://schemas.microsoft.com/office/drawing/2014/main" val="198212999"/>
                    </a:ext>
                  </a:extLst>
                </a:gridCol>
                <a:gridCol w="2538882">
                  <a:extLst>
                    <a:ext uri="{9D8B030D-6E8A-4147-A177-3AD203B41FA5}">
                      <a16:colId xmlns:a16="http://schemas.microsoft.com/office/drawing/2014/main" val="552115765"/>
                    </a:ext>
                  </a:extLst>
                </a:gridCol>
                <a:gridCol w="2552086">
                  <a:extLst>
                    <a:ext uri="{9D8B030D-6E8A-4147-A177-3AD203B41FA5}">
                      <a16:colId xmlns:a16="http://schemas.microsoft.com/office/drawing/2014/main" val="3597198553"/>
                    </a:ext>
                  </a:extLst>
                </a:gridCol>
              </a:tblGrid>
              <a:tr h="705899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>
                          <a:effectLst/>
                        </a:rPr>
                        <a:t>MAP Activities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2018-19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2019-20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extLst>
                  <a:ext uri="{0D108BD9-81ED-4DB2-BD59-A6C34878D82A}">
                    <a16:rowId xmlns:a16="http://schemas.microsoft.com/office/drawing/2014/main" val="2993275010"/>
                  </a:ext>
                </a:extLst>
              </a:tr>
              <a:tr h="1901156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Priority 2 Activities</a:t>
                      </a:r>
                    </a:p>
                  </a:txBody>
                  <a:tcPr marL="11885" marR="11885" marT="118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BSU Conversation on Honoring American Indian Connections to Place </a:t>
                      </a:r>
                    </a:p>
                  </a:txBody>
                  <a:tcPr marL="11885" marR="11885" marT="118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AIRC Director Led Conversation with Tribal Leaders on 6/25/19</a:t>
                      </a:r>
                    </a:p>
                  </a:txBody>
                  <a:tcPr marL="11885" marR="11885" marT="118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Teaching &amp; Learning Center, Academic Affairs, and Marketing &amp; Com-</a:t>
                      </a:r>
                      <a:r>
                        <a:rPr lang="en-US" sz="18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munications</a:t>
                      </a:r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Collabor</a:t>
                      </a:r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ation</a:t>
                      </a:r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on "Place" &amp; SFV Awareness &amp;  </a:t>
                      </a:r>
                      <a:r>
                        <a:rPr lang="en-US" sz="18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Interdepart</a:t>
                      </a:r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mental Relationships Plan </a:t>
                      </a:r>
                    </a:p>
                  </a:txBody>
                  <a:tcPr marL="11885" marR="11885" marT="118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Teaching &amp; Learning Center, Academic Affairs, and Marketing &amp; Communications will Develop Plan for Review by April 15</a:t>
                      </a:r>
                    </a:p>
                  </a:txBody>
                  <a:tcPr marL="11885" marR="11885" marT="11885" marB="0"/>
                </a:tc>
                <a:extLst>
                  <a:ext uri="{0D108BD9-81ED-4DB2-BD59-A6C34878D82A}">
                    <a16:rowId xmlns:a16="http://schemas.microsoft.com/office/drawing/2014/main" val="34701150"/>
                  </a:ext>
                </a:extLst>
              </a:tr>
              <a:tr h="1808029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Infuse Themes of Place and Fundamental Values</a:t>
                      </a:r>
                    </a:p>
                  </a:txBody>
                  <a:tcPr marL="11885" marR="11885" marT="118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1885" marR="11885" marT="118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1885" marR="11885" marT="118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Assessment Committee Leads Collaboration on Evaluation of "Place" Incorporation</a:t>
                      </a:r>
                    </a:p>
                  </a:txBody>
                  <a:tcPr marL="11885" marR="11885" marT="118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Assessment Committee Will Follow SFV Model to Complete "Place" Evaluation Measure by May 1.</a:t>
                      </a:r>
                    </a:p>
                  </a:txBody>
                  <a:tcPr marL="11885" marR="11885" marT="11885" marB="0"/>
                </a:tc>
                <a:extLst>
                  <a:ext uri="{0D108BD9-81ED-4DB2-BD59-A6C34878D82A}">
                    <a16:rowId xmlns:a16="http://schemas.microsoft.com/office/drawing/2014/main" val="3437887957"/>
                  </a:ext>
                </a:extLst>
              </a:tr>
              <a:tr h="217124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1885" marR="11885" marT="118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1885" marR="11885" marT="118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11885" marR="11885" marT="118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 Engagement Council &amp; American Indian Communities Complete Assess. of Student Opportunities in American Indian Nations &amp; Communities</a:t>
                      </a:r>
                    </a:p>
                  </a:txBody>
                  <a:tcPr marL="11885" marR="11885" marT="1188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Community Engagement Council &amp; American Indian Resource Center will Complete and Publish Opportunities Assessment by 5/1</a:t>
                      </a:r>
                    </a:p>
                  </a:txBody>
                  <a:tcPr marL="11885" marR="11885" marT="11885" marB="0"/>
                </a:tc>
                <a:extLst>
                  <a:ext uri="{0D108BD9-81ED-4DB2-BD59-A6C34878D82A}">
                    <a16:rowId xmlns:a16="http://schemas.microsoft.com/office/drawing/2014/main" val="501511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148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104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09" name="Rectangle 108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9" name="Picture 118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437681-E527-064D-A510-83863EECB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0418945"/>
              </p:ext>
            </p:extLst>
          </p:nvPr>
        </p:nvGraphicFramePr>
        <p:xfrm>
          <a:off x="172278" y="251793"/>
          <a:ext cx="11860696" cy="64784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699">
                  <a:extLst>
                    <a:ext uri="{9D8B030D-6E8A-4147-A177-3AD203B41FA5}">
                      <a16:colId xmlns:a16="http://schemas.microsoft.com/office/drawing/2014/main" val="1365578342"/>
                    </a:ext>
                  </a:extLst>
                </a:gridCol>
                <a:gridCol w="3028941">
                  <a:extLst>
                    <a:ext uri="{9D8B030D-6E8A-4147-A177-3AD203B41FA5}">
                      <a16:colId xmlns:a16="http://schemas.microsoft.com/office/drawing/2014/main" val="2707743669"/>
                    </a:ext>
                  </a:extLst>
                </a:gridCol>
                <a:gridCol w="2039395">
                  <a:extLst>
                    <a:ext uri="{9D8B030D-6E8A-4147-A177-3AD203B41FA5}">
                      <a16:colId xmlns:a16="http://schemas.microsoft.com/office/drawing/2014/main" val="198212999"/>
                    </a:ext>
                  </a:extLst>
                </a:gridCol>
                <a:gridCol w="2541721">
                  <a:extLst>
                    <a:ext uri="{9D8B030D-6E8A-4147-A177-3AD203B41FA5}">
                      <a16:colId xmlns:a16="http://schemas.microsoft.com/office/drawing/2014/main" val="552115765"/>
                    </a:ext>
                  </a:extLst>
                </a:gridCol>
                <a:gridCol w="2554940">
                  <a:extLst>
                    <a:ext uri="{9D8B030D-6E8A-4147-A177-3AD203B41FA5}">
                      <a16:colId xmlns:a16="http://schemas.microsoft.com/office/drawing/2014/main" val="3597198553"/>
                    </a:ext>
                  </a:extLst>
                </a:gridCol>
              </a:tblGrid>
              <a:tr h="67038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>
                          <a:effectLst/>
                        </a:rPr>
                        <a:t>MAP Activities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2018-19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2019-20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extLst>
                  <a:ext uri="{0D108BD9-81ED-4DB2-BD59-A6C34878D82A}">
                    <a16:rowId xmlns:a16="http://schemas.microsoft.com/office/drawing/2014/main" val="2993275010"/>
                  </a:ext>
                </a:extLst>
              </a:tr>
              <a:tr h="167684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Priority 3 Activities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Community Engagement Council, Director of AIRC &amp; Indigenous Studies Faculty Decide on Combining Indigenous Knowledge Listen. Sessions with Student </a:t>
                      </a:r>
                      <a:r>
                        <a:rPr lang="en-US" sz="1600" b="0" i="0" u="none" strike="noStrike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Opps</a:t>
                      </a:r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Decision Made to Combine Indigenous Knowledge &amp; Student Opportunities Sessions into 6/25/19 Meeting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Agreed Upon Group Conducts Indigenous Knowledge Listening Sessions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Community Engagement Council &amp; American Indian Resource Center will Consider whether Follow-up Sessions are Needed by 1/1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701150"/>
                  </a:ext>
                </a:extLst>
              </a:tr>
              <a:tr h="21650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Increase Diversity and Depth to which Diversity is Understood, Honored, and Celebrated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Provost Completes Reorganization of the International Program Center to Focus on Recruiting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IPC Reorganization Complete &amp; Implemented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Academic Affairs, Director of the American Indian Resource Center, Director of Sustainability Office, and Indigenous Studies Faculty Begin Work on Interdepartmental Relationships &amp; Create Website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Academic Affairs, Director of AIRC, Director of Sustainability Office, will Prepare Plan &amp; Oversee Website Creation by 6/1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37887957"/>
                  </a:ext>
                </a:extLst>
              </a:tr>
              <a:tr h="191506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Provost's Council, Teaching &amp; Learning Center, Center for Diversity, Equity &amp; Inclusion, &amp; International Program Center Host Workshop on Incorporation of International Scholars Programs &amp; CDEI Events into Curriculum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Preliminary Conversations Begun Informally, but Workshop Not Held; will Complete by 3/15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Community Engagement Council Considers Sponsoring Lecture Series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</a:rPr>
                        <a:t>Community Engagement Council will Reach Decision and Submit Proposal to Provost by 3/1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01511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1485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Picture 104">
            <a:extLst>
              <a:ext uri="{FF2B5EF4-FFF2-40B4-BE49-F238E27FC236}">
                <a16:creationId xmlns:a16="http://schemas.microsoft.com/office/drawing/2014/main" id="{722F0272-3878-4604-AA91-01CA8F08D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07" name="Picture 106">
            <a:extLst>
              <a:ext uri="{FF2B5EF4-FFF2-40B4-BE49-F238E27FC236}">
                <a16:creationId xmlns:a16="http://schemas.microsoft.com/office/drawing/2014/main" id="{1F60EAEC-22E3-4448-8F0A-9ADAA793A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09" name="Rectangle 108">
            <a:extLst>
              <a:ext uri="{FF2B5EF4-FFF2-40B4-BE49-F238E27FC236}">
                <a16:creationId xmlns:a16="http://schemas.microsoft.com/office/drawing/2014/main" id="{355E0F90-3FFF-4E04-B3C8-3C969A415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EC63A4EF-A033-4ED0-9EB6-6E1A8D264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964965EE-80F2-417F-9652-5BFF14DA7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AA3C9611-CFD7-4C23-A8F2-00E7865A5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9A926BDB-98EF-43B0-A66B-1A6EF8FB28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9" name="Picture 118">
            <a:extLst>
              <a:ext uri="{FF2B5EF4-FFF2-40B4-BE49-F238E27FC236}">
                <a16:creationId xmlns:a16="http://schemas.microsoft.com/office/drawing/2014/main" id="{A722A754-56A5-43DA-ADE3-C2704FABA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" y="0"/>
            <a:ext cx="12189867" cy="68580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437681-E527-064D-A510-83863EECB6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032779"/>
              </p:ext>
            </p:extLst>
          </p:nvPr>
        </p:nvGraphicFramePr>
        <p:xfrm>
          <a:off x="172278" y="251793"/>
          <a:ext cx="11860696" cy="6439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5699">
                  <a:extLst>
                    <a:ext uri="{9D8B030D-6E8A-4147-A177-3AD203B41FA5}">
                      <a16:colId xmlns:a16="http://schemas.microsoft.com/office/drawing/2014/main" val="1365578342"/>
                    </a:ext>
                  </a:extLst>
                </a:gridCol>
                <a:gridCol w="3028941">
                  <a:extLst>
                    <a:ext uri="{9D8B030D-6E8A-4147-A177-3AD203B41FA5}">
                      <a16:colId xmlns:a16="http://schemas.microsoft.com/office/drawing/2014/main" val="2707743669"/>
                    </a:ext>
                  </a:extLst>
                </a:gridCol>
                <a:gridCol w="2039395">
                  <a:extLst>
                    <a:ext uri="{9D8B030D-6E8A-4147-A177-3AD203B41FA5}">
                      <a16:colId xmlns:a16="http://schemas.microsoft.com/office/drawing/2014/main" val="198212999"/>
                    </a:ext>
                  </a:extLst>
                </a:gridCol>
                <a:gridCol w="2541721">
                  <a:extLst>
                    <a:ext uri="{9D8B030D-6E8A-4147-A177-3AD203B41FA5}">
                      <a16:colId xmlns:a16="http://schemas.microsoft.com/office/drawing/2014/main" val="552115765"/>
                    </a:ext>
                  </a:extLst>
                </a:gridCol>
                <a:gridCol w="2554940">
                  <a:extLst>
                    <a:ext uri="{9D8B030D-6E8A-4147-A177-3AD203B41FA5}">
                      <a16:colId xmlns:a16="http://schemas.microsoft.com/office/drawing/2014/main" val="3597198553"/>
                    </a:ext>
                  </a:extLst>
                </a:gridCol>
              </a:tblGrid>
              <a:tr h="67038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u="none" strike="noStrike" dirty="0">
                          <a:effectLst/>
                        </a:rPr>
                        <a:t>MAP Activities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</a:rPr>
                        <a:t>2018-19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>
                          <a:effectLst/>
                        </a:rPr>
                        <a:t>2019-20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u="none" strike="noStrike">
                          <a:effectLst/>
                        </a:rPr>
                        <a:t>Progress Update</a:t>
                      </a:r>
                      <a:endParaRPr lang="en-US" sz="2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923" marR="11923" marT="11923" marB="0" anchor="b"/>
                </a:tc>
                <a:extLst>
                  <a:ext uri="{0D108BD9-81ED-4DB2-BD59-A6C34878D82A}">
                    <a16:rowId xmlns:a16="http://schemas.microsoft.com/office/drawing/2014/main" val="2993275010"/>
                  </a:ext>
                </a:extLst>
              </a:tr>
              <a:tr h="167684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Priority 3 Activities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 Director of International Program Center Hired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4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Director Hired &amp; Began Work 1/9/19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Affairs, Teaching &amp; Learning Center, &amp; Student Life Begin Collaborate on Events Calendar Linked to SLOs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Affairs, Teaching &amp; Learning Center, &amp; Student Life will Develop SLO Calendar for Implementation in Fall '20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701150"/>
                  </a:ext>
                </a:extLst>
              </a:tr>
              <a:tr h="2165006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Increase Diversity and Depth to which Diversity is Understood, Honored, and Celebrated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Affairs, Liberal Education Committee, &amp; Enrollment Management Consider Short-term Goal Area 8 Options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Decided to Let Goal Area 8 Options (Global Perspective) Develop Organically &amp; Review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3437887957"/>
                  </a:ext>
                </a:extLst>
              </a:tr>
              <a:tr h="191506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Academic Affairs Begins Exploring Addition of New Language Options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Added German in 2018-19; considering other languages (e.g. French, Mandarin)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501511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93098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1591</Words>
  <Application>Microsoft Macintosh PowerPoint</Application>
  <PresentationFormat>Widescreen</PresentationFormat>
  <Paragraphs>198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Baskerville</vt:lpstr>
      <vt:lpstr>Calibri</vt:lpstr>
      <vt:lpstr>MS Shell Dlg 2</vt:lpstr>
      <vt:lpstr>Times New Roman</vt:lpstr>
      <vt:lpstr>Wingdings</vt:lpstr>
      <vt:lpstr>Wingdings 3</vt:lpstr>
      <vt:lpstr>Madison</vt:lpstr>
      <vt:lpstr>PowerPoint Presentation</vt:lpstr>
      <vt:lpstr> BSU Strategic Plan, 2018-23  A Plan Built on Anticipated Enrollment Growth</vt:lpstr>
      <vt:lpstr>Reflections on 2018 ASA Presentation, 8/21/18 </vt:lpstr>
      <vt:lpstr>The Five Priority Statements</vt:lpstr>
      <vt:lpstr>Gold = Accomplished Green = Where We’re Supposed to Be But Ongoing Burnt Orange = Not Yet Where We’re Supposed to Be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BSU Strategic Plan, 2018-23  A Plan Built on Anticipated Enrollment Growth</dc:title>
  <dc:creator>Peffer, Tony</dc:creator>
  <cp:lastModifiedBy>Peffer, Tony</cp:lastModifiedBy>
  <cp:revision>9</cp:revision>
  <dcterms:created xsi:type="dcterms:W3CDTF">2019-10-17T22:18:50Z</dcterms:created>
  <dcterms:modified xsi:type="dcterms:W3CDTF">2019-10-18T18:38:12Z</dcterms:modified>
</cp:coreProperties>
</file>