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7" r:id="rId3"/>
    <p:sldId id="260" r:id="rId4"/>
    <p:sldId id="277" r:id="rId5"/>
    <p:sldId id="275" r:id="rId6"/>
    <p:sldId id="261" r:id="rId7"/>
    <p:sldId id="271" r:id="rId8"/>
    <p:sldId id="272" r:id="rId9"/>
    <p:sldId id="274" r:id="rId10"/>
    <p:sldId id="273" r:id="rId11"/>
    <p:sldId id="262" r:id="rId12"/>
    <p:sldId id="265" r:id="rId13"/>
    <p:sldId id="266" r:id="rId14"/>
    <p:sldId id="276"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2"/>
    <p:restoredTop sz="75671"/>
  </p:normalViewPr>
  <p:slideViewPr>
    <p:cSldViewPr snapToGrid="0" snapToObjects="1">
      <p:cViewPr varScale="1">
        <p:scale>
          <a:sx n="76" d="100"/>
          <a:sy n="76" d="100"/>
        </p:scale>
        <p:origin x="1168"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686DE9-4998-9749-9D63-89156FF07748}" type="doc">
      <dgm:prSet loTypeId="urn:microsoft.com/office/officeart/2005/8/layout/hierarchy3" loCatId="" qsTypeId="urn:microsoft.com/office/officeart/2005/8/quickstyle/simple1" qsCatId="simple" csTypeId="urn:microsoft.com/office/officeart/2005/8/colors/accent1_2" csCatId="accent1" phldr="1"/>
      <dgm:spPr/>
      <dgm:t>
        <a:bodyPr/>
        <a:lstStyle/>
        <a:p>
          <a:endParaRPr lang="en-US"/>
        </a:p>
      </dgm:t>
    </dgm:pt>
    <dgm:pt modelId="{97C7D559-04A4-F849-8C5B-EBA7B050941A}">
      <dgm:prSet phldrT="[Text]" custT="1"/>
      <dgm:spPr/>
      <dgm:t>
        <a:bodyPr/>
        <a:lstStyle/>
        <a:p>
          <a:r>
            <a:rPr lang="en-US" sz="5400" dirty="0"/>
            <a:t>Means</a:t>
          </a:r>
        </a:p>
      </dgm:t>
    </dgm:pt>
    <dgm:pt modelId="{5AAC120E-9150-1042-982B-44405AF97594}" type="parTrans" cxnId="{6943FC7B-7ABE-534F-804C-BF079390D882}">
      <dgm:prSet/>
      <dgm:spPr/>
      <dgm:t>
        <a:bodyPr/>
        <a:lstStyle/>
        <a:p>
          <a:endParaRPr lang="en-US"/>
        </a:p>
      </dgm:t>
    </dgm:pt>
    <dgm:pt modelId="{2CE99542-6834-9A4E-BE0A-EF2B362BB72D}" type="sibTrans" cxnId="{6943FC7B-7ABE-534F-804C-BF079390D882}">
      <dgm:prSet/>
      <dgm:spPr/>
      <dgm:t>
        <a:bodyPr/>
        <a:lstStyle/>
        <a:p>
          <a:endParaRPr lang="en-US"/>
        </a:p>
      </dgm:t>
    </dgm:pt>
    <dgm:pt modelId="{5D02C77F-0C78-2544-B0EE-C706EB341355}">
      <dgm:prSet phldrT="[Text]" custT="1"/>
      <dgm:spPr/>
      <dgm:t>
        <a:bodyPr/>
        <a:lstStyle/>
        <a:p>
          <a:r>
            <a:rPr lang="en-US" sz="2800" dirty="0"/>
            <a:t>the ways the outcomes are pursued</a:t>
          </a:r>
        </a:p>
      </dgm:t>
    </dgm:pt>
    <dgm:pt modelId="{B0A67B98-B5BC-E945-941C-0514577498DE}" type="parTrans" cxnId="{6FDB431D-CA2D-214F-AE8F-F311029332DC}">
      <dgm:prSet/>
      <dgm:spPr/>
      <dgm:t>
        <a:bodyPr/>
        <a:lstStyle/>
        <a:p>
          <a:endParaRPr lang="en-US"/>
        </a:p>
      </dgm:t>
    </dgm:pt>
    <dgm:pt modelId="{D6F2D454-1B87-904B-8A13-16A023751E7B}" type="sibTrans" cxnId="{6FDB431D-CA2D-214F-AE8F-F311029332DC}">
      <dgm:prSet/>
      <dgm:spPr/>
      <dgm:t>
        <a:bodyPr/>
        <a:lstStyle/>
        <a:p>
          <a:endParaRPr lang="en-US"/>
        </a:p>
      </dgm:t>
    </dgm:pt>
    <dgm:pt modelId="{F90F9473-62C7-5C41-B5E2-D269B39E66FC}">
      <dgm:prSet phldrT="[Text]" custT="1"/>
      <dgm:spPr/>
      <dgm:t>
        <a:bodyPr/>
        <a:lstStyle/>
        <a:p>
          <a:r>
            <a:rPr lang="en-US" sz="2800" i="1" dirty="0"/>
            <a:t>Which means are permissible and why?</a:t>
          </a:r>
          <a:r>
            <a:rPr lang="en-US" sz="2800" dirty="0"/>
            <a:t> </a:t>
          </a:r>
        </a:p>
      </dgm:t>
    </dgm:pt>
    <dgm:pt modelId="{D3871949-F182-D94A-BDEF-8214620F0AF7}" type="parTrans" cxnId="{C7A2E954-5F0A-2442-878B-2E3FA863C09B}">
      <dgm:prSet/>
      <dgm:spPr/>
      <dgm:t>
        <a:bodyPr/>
        <a:lstStyle/>
        <a:p>
          <a:endParaRPr lang="en-US"/>
        </a:p>
      </dgm:t>
    </dgm:pt>
    <dgm:pt modelId="{059EBDB0-9073-2542-87DC-E16732FF8901}" type="sibTrans" cxnId="{C7A2E954-5F0A-2442-878B-2E3FA863C09B}">
      <dgm:prSet/>
      <dgm:spPr/>
      <dgm:t>
        <a:bodyPr/>
        <a:lstStyle/>
        <a:p>
          <a:endParaRPr lang="en-US"/>
        </a:p>
      </dgm:t>
    </dgm:pt>
    <dgm:pt modelId="{81E041B0-4F91-3F4F-A6DA-45496BF0F944}">
      <dgm:prSet phldrT="[Text]" custT="1"/>
      <dgm:spPr/>
      <dgm:t>
        <a:bodyPr/>
        <a:lstStyle/>
        <a:p>
          <a:r>
            <a:rPr lang="en-US" sz="5400" dirty="0"/>
            <a:t>Ends</a:t>
          </a:r>
        </a:p>
      </dgm:t>
    </dgm:pt>
    <dgm:pt modelId="{AB157A0D-7D55-0A4D-B2BF-DDD976185237}" type="parTrans" cxnId="{984B8B0D-D735-DB4C-983A-C38FCAAF5562}">
      <dgm:prSet/>
      <dgm:spPr/>
      <dgm:t>
        <a:bodyPr/>
        <a:lstStyle/>
        <a:p>
          <a:endParaRPr lang="en-US"/>
        </a:p>
      </dgm:t>
    </dgm:pt>
    <dgm:pt modelId="{813B3329-EC54-3E4C-A4A8-97B2C55DCA56}" type="sibTrans" cxnId="{984B8B0D-D735-DB4C-983A-C38FCAAF5562}">
      <dgm:prSet/>
      <dgm:spPr/>
      <dgm:t>
        <a:bodyPr/>
        <a:lstStyle/>
        <a:p>
          <a:endParaRPr lang="en-US"/>
        </a:p>
      </dgm:t>
    </dgm:pt>
    <dgm:pt modelId="{4754CB2C-E920-0C48-BE04-B23CD5E21247}">
      <dgm:prSet phldrT="[Text]" custT="1"/>
      <dgm:spPr/>
      <dgm:t>
        <a:bodyPr/>
        <a:lstStyle/>
        <a:p>
          <a:pPr algn="ctr"/>
          <a:r>
            <a:rPr lang="en-US" sz="2800" dirty="0"/>
            <a:t>the desired outcomes; the results deemed good</a:t>
          </a:r>
        </a:p>
      </dgm:t>
    </dgm:pt>
    <dgm:pt modelId="{3AAF22F4-EF7C-704F-AB83-EE74146A76D5}" type="parTrans" cxnId="{84BE0136-713B-4E4E-BF39-41E9584FAE9F}">
      <dgm:prSet/>
      <dgm:spPr/>
      <dgm:t>
        <a:bodyPr/>
        <a:lstStyle/>
        <a:p>
          <a:endParaRPr lang="en-US"/>
        </a:p>
      </dgm:t>
    </dgm:pt>
    <dgm:pt modelId="{322ED4D0-EDC4-FA4D-96B7-721A047214E3}" type="sibTrans" cxnId="{84BE0136-713B-4E4E-BF39-41E9584FAE9F}">
      <dgm:prSet/>
      <dgm:spPr/>
      <dgm:t>
        <a:bodyPr/>
        <a:lstStyle/>
        <a:p>
          <a:endParaRPr lang="en-US"/>
        </a:p>
      </dgm:t>
    </dgm:pt>
    <dgm:pt modelId="{B5A88179-4283-854F-8EFA-AEEC2AD83A10}">
      <dgm:prSet phldrT="[Text]" custT="1"/>
      <dgm:spPr/>
      <dgm:t>
        <a:bodyPr/>
        <a:lstStyle/>
        <a:p>
          <a:r>
            <a:rPr lang="en-US" sz="2800" i="1" dirty="0"/>
            <a:t>What ends are desirable and why?</a:t>
          </a:r>
          <a:r>
            <a:rPr lang="en-US" sz="2800" dirty="0"/>
            <a:t> </a:t>
          </a:r>
        </a:p>
      </dgm:t>
    </dgm:pt>
    <dgm:pt modelId="{156FA14F-5CD0-4641-9279-2E8FDA59B4E7}" type="parTrans" cxnId="{002546F0-5780-614C-B605-B1C3EAD089D1}">
      <dgm:prSet/>
      <dgm:spPr/>
      <dgm:t>
        <a:bodyPr/>
        <a:lstStyle/>
        <a:p>
          <a:endParaRPr lang="en-US"/>
        </a:p>
      </dgm:t>
    </dgm:pt>
    <dgm:pt modelId="{8E179D12-9DB9-8541-9180-CD34A300B50E}" type="sibTrans" cxnId="{002546F0-5780-614C-B605-B1C3EAD089D1}">
      <dgm:prSet/>
      <dgm:spPr/>
      <dgm:t>
        <a:bodyPr/>
        <a:lstStyle/>
        <a:p>
          <a:endParaRPr lang="en-US"/>
        </a:p>
      </dgm:t>
    </dgm:pt>
    <dgm:pt modelId="{7B9F2670-0304-E240-A7AA-1189029B1C1A}" type="pres">
      <dgm:prSet presAssocID="{DF686DE9-4998-9749-9D63-89156FF07748}" presName="diagram" presStyleCnt="0">
        <dgm:presLayoutVars>
          <dgm:chPref val="1"/>
          <dgm:dir/>
          <dgm:animOne val="branch"/>
          <dgm:animLvl val="lvl"/>
          <dgm:resizeHandles/>
        </dgm:presLayoutVars>
      </dgm:prSet>
      <dgm:spPr/>
    </dgm:pt>
    <dgm:pt modelId="{8C982F3D-C1F1-AD4F-A781-247A41976440}" type="pres">
      <dgm:prSet presAssocID="{97C7D559-04A4-F849-8C5B-EBA7B050941A}" presName="root" presStyleCnt="0"/>
      <dgm:spPr/>
    </dgm:pt>
    <dgm:pt modelId="{27B0D856-2E0B-464D-A8EC-A02FB6F84DDB}" type="pres">
      <dgm:prSet presAssocID="{97C7D559-04A4-F849-8C5B-EBA7B050941A}" presName="rootComposite" presStyleCnt="0"/>
      <dgm:spPr/>
    </dgm:pt>
    <dgm:pt modelId="{EE9F7A3F-8DEF-B94C-B4A0-10D54E8B237D}" type="pres">
      <dgm:prSet presAssocID="{97C7D559-04A4-F849-8C5B-EBA7B050941A}" presName="rootText" presStyleLbl="node1" presStyleIdx="0" presStyleCnt="2" custScaleX="82880" custScaleY="72577" custLinFactNeighborX="-123" custLinFactNeighborY="-13615"/>
      <dgm:spPr/>
    </dgm:pt>
    <dgm:pt modelId="{226E0778-556C-5843-95C9-D238C090C982}" type="pres">
      <dgm:prSet presAssocID="{97C7D559-04A4-F849-8C5B-EBA7B050941A}" presName="rootConnector" presStyleLbl="node1" presStyleIdx="0" presStyleCnt="2"/>
      <dgm:spPr/>
    </dgm:pt>
    <dgm:pt modelId="{7FA5FFEC-4A43-AB46-8A52-168C06AEE889}" type="pres">
      <dgm:prSet presAssocID="{97C7D559-04A4-F849-8C5B-EBA7B050941A}" presName="childShape" presStyleCnt="0"/>
      <dgm:spPr/>
    </dgm:pt>
    <dgm:pt modelId="{2ACAE7D7-858F-064B-8A30-39C5C2805C26}" type="pres">
      <dgm:prSet presAssocID="{B0A67B98-B5BC-E945-941C-0514577498DE}" presName="Name13" presStyleLbl="parChTrans1D2" presStyleIdx="0" presStyleCnt="4"/>
      <dgm:spPr/>
    </dgm:pt>
    <dgm:pt modelId="{0D3CE6EF-CD4F-BC48-8E07-F7BDAFA2DC00}" type="pres">
      <dgm:prSet presAssocID="{5D02C77F-0C78-2544-B0EE-C706EB341355}" presName="childText" presStyleLbl="bgAcc1" presStyleIdx="0" presStyleCnt="4" custScaleX="169922" custScaleY="52331" custLinFactNeighborX="-3585" custLinFactNeighborY="-10610">
        <dgm:presLayoutVars>
          <dgm:bulletEnabled val="1"/>
        </dgm:presLayoutVars>
      </dgm:prSet>
      <dgm:spPr/>
    </dgm:pt>
    <dgm:pt modelId="{8D578301-B97F-4945-A00B-92B7AA266E53}" type="pres">
      <dgm:prSet presAssocID="{D3871949-F182-D94A-BDEF-8214620F0AF7}" presName="Name13" presStyleLbl="parChTrans1D2" presStyleIdx="1" presStyleCnt="4"/>
      <dgm:spPr/>
    </dgm:pt>
    <dgm:pt modelId="{B74F0BDA-607D-1A45-9052-C1F2CAFCB959}" type="pres">
      <dgm:prSet presAssocID="{F90F9473-62C7-5C41-B5E2-D269B39E66FC}" presName="childText" presStyleLbl="bgAcc1" presStyleIdx="1" presStyleCnt="4" custScaleX="169341" custScaleY="56432" custLinFactNeighborX="-370" custLinFactNeighborY="-14078">
        <dgm:presLayoutVars>
          <dgm:bulletEnabled val="1"/>
        </dgm:presLayoutVars>
      </dgm:prSet>
      <dgm:spPr/>
    </dgm:pt>
    <dgm:pt modelId="{5DDAACCC-2B27-0340-B28C-09A50C13B5AD}" type="pres">
      <dgm:prSet presAssocID="{81E041B0-4F91-3F4F-A6DA-45496BF0F944}" presName="root" presStyleCnt="0"/>
      <dgm:spPr/>
    </dgm:pt>
    <dgm:pt modelId="{751AC086-69AF-0C46-BD1B-BE9E9D2367CF}" type="pres">
      <dgm:prSet presAssocID="{81E041B0-4F91-3F4F-A6DA-45496BF0F944}" presName="rootComposite" presStyleCnt="0"/>
      <dgm:spPr/>
    </dgm:pt>
    <dgm:pt modelId="{05F0F21A-A6EB-1744-B530-D77C6F59700E}" type="pres">
      <dgm:prSet presAssocID="{81E041B0-4F91-3F4F-A6DA-45496BF0F944}" presName="rootText" presStyleLbl="node1" presStyleIdx="1" presStyleCnt="2" custScaleX="78642" custScaleY="71482" custLinFactNeighborX="-11179" custLinFactNeighborY="-9837"/>
      <dgm:spPr/>
    </dgm:pt>
    <dgm:pt modelId="{7F200339-F418-104B-A22B-09454ADAF88E}" type="pres">
      <dgm:prSet presAssocID="{81E041B0-4F91-3F4F-A6DA-45496BF0F944}" presName="rootConnector" presStyleLbl="node1" presStyleIdx="1" presStyleCnt="2"/>
      <dgm:spPr/>
    </dgm:pt>
    <dgm:pt modelId="{B971C444-8013-7F45-B1CE-A063DE9B9783}" type="pres">
      <dgm:prSet presAssocID="{81E041B0-4F91-3F4F-A6DA-45496BF0F944}" presName="childShape" presStyleCnt="0"/>
      <dgm:spPr/>
    </dgm:pt>
    <dgm:pt modelId="{DFADE75E-ED55-9941-A1EF-E470178898D3}" type="pres">
      <dgm:prSet presAssocID="{3AAF22F4-EF7C-704F-AB83-EE74146A76D5}" presName="Name13" presStyleLbl="parChTrans1D2" presStyleIdx="2" presStyleCnt="4"/>
      <dgm:spPr/>
    </dgm:pt>
    <dgm:pt modelId="{7E0EC61E-D11E-744A-9198-FEE80A63DA6B}" type="pres">
      <dgm:prSet presAssocID="{4754CB2C-E920-0C48-BE04-B23CD5E21247}" presName="childText" presStyleLbl="bgAcc1" presStyleIdx="2" presStyleCnt="4" custScaleX="176644" custScaleY="52009" custLinFactNeighborX="79146" custLinFactNeighborY="-8496">
        <dgm:presLayoutVars>
          <dgm:bulletEnabled val="1"/>
        </dgm:presLayoutVars>
      </dgm:prSet>
      <dgm:spPr/>
    </dgm:pt>
    <dgm:pt modelId="{93066EAA-FD28-5745-813C-273DDECF533A}" type="pres">
      <dgm:prSet presAssocID="{156FA14F-5CD0-4641-9279-2E8FDA59B4E7}" presName="Name13" presStyleLbl="parChTrans1D2" presStyleIdx="3" presStyleCnt="4"/>
      <dgm:spPr/>
    </dgm:pt>
    <dgm:pt modelId="{638FA424-C949-674B-927B-B8F3CF99AA39}" type="pres">
      <dgm:prSet presAssocID="{B5A88179-4283-854F-8EFA-AEEC2AD83A10}" presName="childText" presStyleLbl="bgAcc1" presStyleIdx="3" presStyleCnt="4" custScaleX="173616" custScaleY="57311" custLinFactNeighborX="79146" custLinFactNeighborY="-15678">
        <dgm:presLayoutVars>
          <dgm:bulletEnabled val="1"/>
        </dgm:presLayoutVars>
      </dgm:prSet>
      <dgm:spPr/>
    </dgm:pt>
  </dgm:ptLst>
  <dgm:cxnLst>
    <dgm:cxn modelId="{B4FB6903-3BA8-904B-B238-1C5EA3400853}" type="presOf" srcId="{F90F9473-62C7-5C41-B5E2-D269B39E66FC}" destId="{B74F0BDA-607D-1A45-9052-C1F2CAFCB959}" srcOrd="0" destOrd="0" presId="urn:microsoft.com/office/officeart/2005/8/layout/hierarchy3"/>
    <dgm:cxn modelId="{984B8B0D-D735-DB4C-983A-C38FCAAF5562}" srcId="{DF686DE9-4998-9749-9D63-89156FF07748}" destId="{81E041B0-4F91-3F4F-A6DA-45496BF0F944}" srcOrd="1" destOrd="0" parTransId="{AB157A0D-7D55-0A4D-B2BF-DDD976185237}" sibTransId="{813B3329-EC54-3E4C-A4A8-97B2C55DCA56}"/>
    <dgm:cxn modelId="{6FDB431D-CA2D-214F-AE8F-F311029332DC}" srcId="{97C7D559-04A4-F849-8C5B-EBA7B050941A}" destId="{5D02C77F-0C78-2544-B0EE-C706EB341355}" srcOrd="0" destOrd="0" parTransId="{B0A67B98-B5BC-E945-941C-0514577498DE}" sibTransId="{D6F2D454-1B87-904B-8A13-16A023751E7B}"/>
    <dgm:cxn modelId="{4C588233-2C6E-784D-9F5E-282D76ADF398}" type="presOf" srcId="{B5A88179-4283-854F-8EFA-AEEC2AD83A10}" destId="{638FA424-C949-674B-927B-B8F3CF99AA39}" srcOrd="0" destOrd="0" presId="urn:microsoft.com/office/officeart/2005/8/layout/hierarchy3"/>
    <dgm:cxn modelId="{84BE0136-713B-4E4E-BF39-41E9584FAE9F}" srcId="{81E041B0-4F91-3F4F-A6DA-45496BF0F944}" destId="{4754CB2C-E920-0C48-BE04-B23CD5E21247}" srcOrd="0" destOrd="0" parTransId="{3AAF22F4-EF7C-704F-AB83-EE74146A76D5}" sibTransId="{322ED4D0-EDC4-FA4D-96B7-721A047214E3}"/>
    <dgm:cxn modelId="{97282F3C-E198-0841-AF98-644DBD00D391}" type="presOf" srcId="{B0A67B98-B5BC-E945-941C-0514577498DE}" destId="{2ACAE7D7-858F-064B-8A30-39C5C2805C26}" srcOrd="0" destOrd="0" presId="urn:microsoft.com/office/officeart/2005/8/layout/hierarchy3"/>
    <dgm:cxn modelId="{4845C33E-E34B-1A46-91B1-D3E8DD9C9E11}" type="presOf" srcId="{3AAF22F4-EF7C-704F-AB83-EE74146A76D5}" destId="{DFADE75E-ED55-9941-A1EF-E470178898D3}" srcOrd="0" destOrd="0" presId="urn:microsoft.com/office/officeart/2005/8/layout/hierarchy3"/>
    <dgm:cxn modelId="{C7A2E954-5F0A-2442-878B-2E3FA863C09B}" srcId="{97C7D559-04A4-F849-8C5B-EBA7B050941A}" destId="{F90F9473-62C7-5C41-B5E2-D269B39E66FC}" srcOrd="1" destOrd="0" parTransId="{D3871949-F182-D94A-BDEF-8214620F0AF7}" sibTransId="{059EBDB0-9073-2542-87DC-E16732FF8901}"/>
    <dgm:cxn modelId="{A44FCF57-DCC8-024C-8FFB-A35E5CDB134D}" type="presOf" srcId="{97C7D559-04A4-F849-8C5B-EBA7B050941A}" destId="{EE9F7A3F-8DEF-B94C-B4A0-10D54E8B237D}" srcOrd="0" destOrd="0" presId="urn:microsoft.com/office/officeart/2005/8/layout/hierarchy3"/>
    <dgm:cxn modelId="{6D54E971-F56A-6F49-A6A4-72D5123AF7CB}" type="presOf" srcId="{DF686DE9-4998-9749-9D63-89156FF07748}" destId="{7B9F2670-0304-E240-A7AA-1189029B1C1A}" srcOrd="0" destOrd="0" presId="urn:microsoft.com/office/officeart/2005/8/layout/hierarchy3"/>
    <dgm:cxn modelId="{6943FC7B-7ABE-534F-804C-BF079390D882}" srcId="{DF686DE9-4998-9749-9D63-89156FF07748}" destId="{97C7D559-04A4-F849-8C5B-EBA7B050941A}" srcOrd="0" destOrd="0" parTransId="{5AAC120E-9150-1042-982B-44405AF97594}" sibTransId="{2CE99542-6834-9A4E-BE0A-EF2B362BB72D}"/>
    <dgm:cxn modelId="{33A35682-A1C8-1447-9FE8-EE1C8D0C7869}" type="presOf" srcId="{97C7D559-04A4-F849-8C5B-EBA7B050941A}" destId="{226E0778-556C-5843-95C9-D238C090C982}" srcOrd="1" destOrd="0" presId="urn:microsoft.com/office/officeart/2005/8/layout/hierarchy3"/>
    <dgm:cxn modelId="{BB6DCF8D-D12F-ED40-8A85-6A2FE5EE7676}" type="presOf" srcId="{4754CB2C-E920-0C48-BE04-B23CD5E21247}" destId="{7E0EC61E-D11E-744A-9198-FEE80A63DA6B}" srcOrd="0" destOrd="0" presId="urn:microsoft.com/office/officeart/2005/8/layout/hierarchy3"/>
    <dgm:cxn modelId="{207625CA-585B-374A-A868-FFDF2411B109}" type="presOf" srcId="{5D02C77F-0C78-2544-B0EE-C706EB341355}" destId="{0D3CE6EF-CD4F-BC48-8E07-F7BDAFA2DC00}" srcOrd="0" destOrd="0" presId="urn:microsoft.com/office/officeart/2005/8/layout/hierarchy3"/>
    <dgm:cxn modelId="{7FB88FCB-A97C-804A-B423-CF8F3D30D9DB}" type="presOf" srcId="{156FA14F-5CD0-4641-9279-2E8FDA59B4E7}" destId="{93066EAA-FD28-5745-813C-273DDECF533A}" srcOrd="0" destOrd="0" presId="urn:microsoft.com/office/officeart/2005/8/layout/hierarchy3"/>
    <dgm:cxn modelId="{276E07E5-0C1A-A54F-9374-08B258FE5126}" type="presOf" srcId="{D3871949-F182-D94A-BDEF-8214620F0AF7}" destId="{8D578301-B97F-4945-A00B-92B7AA266E53}" srcOrd="0" destOrd="0" presId="urn:microsoft.com/office/officeart/2005/8/layout/hierarchy3"/>
    <dgm:cxn modelId="{B7E149E7-15A9-4144-8ED2-EF7855C5396D}" type="presOf" srcId="{81E041B0-4F91-3F4F-A6DA-45496BF0F944}" destId="{7F200339-F418-104B-A22B-09454ADAF88E}" srcOrd="1" destOrd="0" presId="urn:microsoft.com/office/officeart/2005/8/layout/hierarchy3"/>
    <dgm:cxn modelId="{002546F0-5780-614C-B605-B1C3EAD089D1}" srcId="{81E041B0-4F91-3F4F-A6DA-45496BF0F944}" destId="{B5A88179-4283-854F-8EFA-AEEC2AD83A10}" srcOrd="1" destOrd="0" parTransId="{156FA14F-5CD0-4641-9279-2E8FDA59B4E7}" sibTransId="{8E179D12-9DB9-8541-9180-CD34A300B50E}"/>
    <dgm:cxn modelId="{209CC3F6-F833-9A4A-B811-4E38C158C740}" type="presOf" srcId="{81E041B0-4F91-3F4F-A6DA-45496BF0F944}" destId="{05F0F21A-A6EB-1744-B530-D77C6F59700E}" srcOrd="0" destOrd="0" presId="urn:microsoft.com/office/officeart/2005/8/layout/hierarchy3"/>
    <dgm:cxn modelId="{8C1AF0D4-89AC-8C4B-80A1-E48B00B48974}" type="presParOf" srcId="{7B9F2670-0304-E240-A7AA-1189029B1C1A}" destId="{8C982F3D-C1F1-AD4F-A781-247A41976440}" srcOrd="0" destOrd="0" presId="urn:microsoft.com/office/officeart/2005/8/layout/hierarchy3"/>
    <dgm:cxn modelId="{C5D7E8A2-FBE1-5946-857E-27FA3FBBC158}" type="presParOf" srcId="{8C982F3D-C1F1-AD4F-A781-247A41976440}" destId="{27B0D856-2E0B-464D-A8EC-A02FB6F84DDB}" srcOrd="0" destOrd="0" presId="urn:microsoft.com/office/officeart/2005/8/layout/hierarchy3"/>
    <dgm:cxn modelId="{D119D999-05C3-B541-88E2-CDB1D6AD51B0}" type="presParOf" srcId="{27B0D856-2E0B-464D-A8EC-A02FB6F84DDB}" destId="{EE9F7A3F-8DEF-B94C-B4A0-10D54E8B237D}" srcOrd="0" destOrd="0" presId="urn:microsoft.com/office/officeart/2005/8/layout/hierarchy3"/>
    <dgm:cxn modelId="{705345A0-285C-1D41-9FF2-28EEDA41EF44}" type="presParOf" srcId="{27B0D856-2E0B-464D-A8EC-A02FB6F84DDB}" destId="{226E0778-556C-5843-95C9-D238C090C982}" srcOrd="1" destOrd="0" presId="urn:microsoft.com/office/officeart/2005/8/layout/hierarchy3"/>
    <dgm:cxn modelId="{3373E6CE-CD6B-FC40-8B74-AAC2F9FD3541}" type="presParOf" srcId="{8C982F3D-C1F1-AD4F-A781-247A41976440}" destId="{7FA5FFEC-4A43-AB46-8A52-168C06AEE889}" srcOrd="1" destOrd="0" presId="urn:microsoft.com/office/officeart/2005/8/layout/hierarchy3"/>
    <dgm:cxn modelId="{1B606CCA-115C-BC4F-9F0A-688B1CF5438B}" type="presParOf" srcId="{7FA5FFEC-4A43-AB46-8A52-168C06AEE889}" destId="{2ACAE7D7-858F-064B-8A30-39C5C2805C26}" srcOrd="0" destOrd="0" presId="urn:microsoft.com/office/officeart/2005/8/layout/hierarchy3"/>
    <dgm:cxn modelId="{7F19AE22-1588-054C-BA36-DFA8BC5E2BAE}" type="presParOf" srcId="{7FA5FFEC-4A43-AB46-8A52-168C06AEE889}" destId="{0D3CE6EF-CD4F-BC48-8E07-F7BDAFA2DC00}" srcOrd="1" destOrd="0" presId="urn:microsoft.com/office/officeart/2005/8/layout/hierarchy3"/>
    <dgm:cxn modelId="{94577856-354C-044C-8C9D-B34AC4155396}" type="presParOf" srcId="{7FA5FFEC-4A43-AB46-8A52-168C06AEE889}" destId="{8D578301-B97F-4945-A00B-92B7AA266E53}" srcOrd="2" destOrd="0" presId="urn:microsoft.com/office/officeart/2005/8/layout/hierarchy3"/>
    <dgm:cxn modelId="{95F39A90-F46D-4F45-89F1-4E841053317C}" type="presParOf" srcId="{7FA5FFEC-4A43-AB46-8A52-168C06AEE889}" destId="{B74F0BDA-607D-1A45-9052-C1F2CAFCB959}" srcOrd="3" destOrd="0" presId="urn:microsoft.com/office/officeart/2005/8/layout/hierarchy3"/>
    <dgm:cxn modelId="{F260B9B7-72E4-0342-9D58-DA91398C905E}" type="presParOf" srcId="{7B9F2670-0304-E240-A7AA-1189029B1C1A}" destId="{5DDAACCC-2B27-0340-B28C-09A50C13B5AD}" srcOrd="1" destOrd="0" presId="urn:microsoft.com/office/officeart/2005/8/layout/hierarchy3"/>
    <dgm:cxn modelId="{D844106A-FEC5-BB4C-96C4-5FD02F2BFAE2}" type="presParOf" srcId="{5DDAACCC-2B27-0340-B28C-09A50C13B5AD}" destId="{751AC086-69AF-0C46-BD1B-BE9E9D2367CF}" srcOrd="0" destOrd="0" presId="urn:microsoft.com/office/officeart/2005/8/layout/hierarchy3"/>
    <dgm:cxn modelId="{231A7AE3-E788-C44D-A752-D7EEFCA799C6}" type="presParOf" srcId="{751AC086-69AF-0C46-BD1B-BE9E9D2367CF}" destId="{05F0F21A-A6EB-1744-B530-D77C6F59700E}" srcOrd="0" destOrd="0" presId="urn:microsoft.com/office/officeart/2005/8/layout/hierarchy3"/>
    <dgm:cxn modelId="{00F602B4-A126-DD40-A660-15E6B329DADE}" type="presParOf" srcId="{751AC086-69AF-0C46-BD1B-BE9E9D2367CF}" destId="{7F200339-F418-104B-A22B-09454ADAF88E}" srcOrd="1" destOrd="0" presId="urn:microsoft.com/office/officeart/2005/8/layout/hierarchy3"/>
    <dgm:cxn modelId="{ED38B5D5-5A2A-FD41-9FE5-A278F5E69952}" type="presParOf" srcId="{5DDAACCC-2B27-0340-B28C-09A50C13B5AD}" destId="{B971C444-8013-7F45-B1CE-A063DE9B9783}" srcOrd="1" destOrd="0" presId="urn:microsoft.com/office/officeart/2005/8/layout/hierarchy3"/>
    <dgm:cxn modelId="{486197DD-C74A-FA49-935C-65707FDC7B7B}" type="presParOf" srcId="{B971C444-8013-7F45-B1CE-A063DE9B9783}" destId="{DFADE75E-ED55-9941-A1EF-E470178898D3}" srcOrd="0" destOrd="0" presId="urn:microsoft.com/office/officeart/2005/8/layout/hierarchy3"/>
    <dgm:cxn modelId="{B79140E0-2294-FE44-9FE6-DE5C7547CB54}" type="presParOf" srcId="{B971C444-8013-7F45-B1CE-A063DE9B9783}" destId="{7E0EC61E-D11E-744A-9198-FEE80A63DA6B}" srcOrd="1" destOrd="0" presId="urn:microsoft.com/office/officeart/2005/8/layout/hierarchy3"/>
    <dgm:cxn modelId="{2CFEA211-0D21-6241-8AD3-591AA1285B97}" type="presParOf" srcId="{B971C444-8013-7F45-B1CE-A063DE9B9783}" destId="{93066EAA-FD28-5745-813C-273DDECF533A}" srcOrd="2" destOrd="0" presId="urn:microsoft.com/office/officeart/2005/8/layout/hierarchy3"/>
    <dgm:cxn modelId="{B32BC66A-F001-1244-A679-1D3BF31B9539}" type="presParOf" srcId="{B971C444-8013-7F45-B1CE-A063DE9B9783}" destId="{638FA424-C949-674B-927B-B8F3CF99AA39}"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1C14F4-88F7-3D4B-9294-1F631CC48556}" type="doc">
      <dgm:prSet loTypeId="urn:microsoft.com/office/officeart/2005/8/layout/vList5" loCatId="" qsTypeId="urn:microsoft.com/office/officeart/2005/8/quickstyle/simple1" qsCatId="simple" csTypeId="urn:microsoft.com/office/officeart/2005/8/colors/accent1_2" csCatId="accent1" phldr="1"/>
      <dgm:spPr/>
      <dgm:t>
        <a:bodyPr/>
        <a:lstStyle/>
        <a:p>
          <a:endParaRPr lang="en-US"/>
        </a:p>
      </dgm:t>
    </dgm:pt>
    <dgm:pt modelId="{5279D6C6-124D-1147-8F43-3E725CEA2ED6}">
      <dgm:prSet phldrT="[Text]" custT="1"/>
      <dgm:spPr/>
      <dgm:t>
        <a:bodyPr/>
        <a:lstStyle/>
        <a:p>
          <a:r>
            <a:rPr lang="en-US" sz="3600" i="1" dirty="0"/>
            <a:t>technological neutrality</a:t>
          </a:r>
          <a:endParaRPr lang="en-US" sz="3600" dirty="0"/>
        </a:p>
      </dgm:t>
    </dgm:pt>
    <dgm:pt modelId="{104E9827-4B00-C946-AA01-5508961F15EF}" type="parTrans" cxnId="{D939EB86-15F4-FB45-B312-2D0D300E8F30}">
      <dgm:prSet/>
      <dgm:spPr/>
      <dgm:t>
        <a:bodyPr/>
        <a:lstStyle/>
        <a:p>
          <a:endParaRPr lang="en-US"/>
        </a:p>
      </dgm:t>
    </dgm:pt>
    <dgm:pt modelId="{73728E93-4A63-7D49-BFA0-54850FB0D108}" type="sibTrans" cxnId="{D939EB86-15F4-FB45-B312-2D0D300E8F30}">
      <dgm:prSet/>
      <dgm:spPr/>
      <dgm:t>
        <a:bodyPr/>
        <a:lstStyle/>
        <a:p>
          <a:endParaRPr lang="en-US"/>
        </a:p>
      </dgm:t>
    </dgm:pt>
    <dgm:pt modelId="{F9C440AD-C043-9B4F-8667-26E7B348C44C}">
      <dgm:prSet phldrT="[Text]" custT="1"/>
      <dgm:spPr/>
      <dgm:t>
        <a:bodyPr/>
        <a:lstStyle/>
        <a:p>
          <a:r>
            <a:rPr lang="en-US" sz="2000" dirty="0">
              <a:solidFill>
                <a:schemeClr val="bg1"/>
              </a:solidFill>
              <a:effectLst/>
              <a:latin typeface="+mn-lt"/>
              <a:ea typeface="+mn-ea"/>
              <a:cs typeface="+mn-cs"/>
            </a:rPr>
            <a:t>technologies are neutral artifacts that have no meaning until used by individuals </a:t>
          </a:r>
          <a:endParaRPr lang="en-US" sz="2000" dirty="0">
            <a:solidFill>
              <a:schemeClr val="bg1"/>
            </a:solidFill>
          </a:endParaRPr>
        </a:p>
      </dgm:t>
    </dgm:pt>
    <dgm:pt modelId="{062D4CD9-AEF6-974C-845A-EEEB15FC218B}" type="parTrans" cxnId="{5D617F3C-F78E-144A-9860-BB1E85AD6887}">
      <dgm:prSet/>
      <dgm:spPr/>
      <dgm:t>
        <a:bodyPr/>
        <a:lstStyle/>
        <a:p>
          <a:endParaRPr lang="en-US"/>
        </a:p>
      </dgm:t>
    </dgm:pt>
    <dgm:pt modelId="{3DDEB0DD-DA8B-E54F-AD80-D8D16B40813F}" type="sibTrans" cxnId="{5D617F3C-F78E-144A-9860-BB1E85AD6887}">
      <dgm:prSet/>
      <dgm:spPr/>
      <dgm:t>
        <a:bodyPr/>
        <a:lstStyle/>
        <a:p>
          <a:endParaRPr lang="en-US"/>
        </a:p>
      </dgm:t>
    </dgm:pt>
    <dgm:pt modelId="{5C28D551-2318-9847-8C5F-53FB023697E8}">
      <dgm:prSet phldrT="[Text]" custT="1"/>
      <dgm:spPr/>
      <dgm:t>
        <a:bodyPr/>
        <a:lstStyle/>
        <a:p>
          <a:r>
            <a:rPr lang="en-US" sz="2000" dirty="0">
              <a:solidFill>
                <a:schemeClr val="bg1"/>
              </a:solidFill>
              <a:effectLst/>
              <a:latin typeface="+mn-lt"/>
              <a:ea typeface="+mn-ea"/>
              <a:cs typeface="+mn-cs"/>
            </a:rPr>
            <a:t>morally relevant questions can be asked only about the users of technology and not about the technology itself</a:t>
          </a:r>
          <a:endParaRPr lang="en-US" sz="2000" dirty="0">
            <a:solidFill>
              <a:schemeClr val="bg1"/>
            </a:solidFill>
          </a:endParaRPr>
        </a:p>
      </dgm:t>
    </dgm:pt>
    <dgm:pt modelId="{3140D179-1660-8247-A303-4E4B3B150396}" type="parTrans" cxnId="{0CB41427-C491-C744-A4AC-D7E39A12EBBC}">
      <dgm:prSet/>
      <dgm:spPr/>
      <dgm:t>
        <a:bodyPr/>
        <a:lstStyle/>
        <a:p>
          <a:endParaRPr lang="en-US"/>
        </a:p>
      </dgm:t>
    </dgm:pt>
    <dgm:pt modelId="{3C934DCC-79C3-EF40-813B-85B256354A00}" type="sibTrans" cxnId="{0CB41427-C491-C744-A4AC-D7E39A12EBBC}">
      <dgm:prSet/>
      <dgm:spPr/>
      <dgm:t>
        <a:bodyPr/>
        <a:lstStyle/>
        <a:p>
          <a:endParaRPr lang="en-US"/>
        </a:p>
      </dgm:t>
    </dgm:pt>
    <dgm:pt modelId="{FE43DEDB-9736-C644-A621-0E49C4CE2C81}">
      <dgm:prSet phldrT="[Text]" custT="1"/>
      <dgm:spPr/>
      <dgm:t>
        <a:bodyPr/>
        <a:lstStyle/>
        <a:p>
          <a:r>
            <a:rPr lang="en-US" sz="3200" i="1" dirty="0"/>
            <a:t>technological pessimism</a:t>
          </a:r>
          <a:endParaRPr lang="en-US" sz="3200" dirty="0"/>
        </a:p>
      </dgm:t>
    </dgm:pt>
    <dgm:pt modelId="{BA20C10C-BC92-934C-93C1-3639C6C9BF22}" type="parTrans" cxnId="{861FBB00-9F13-0F41-9862-7A8D568A5726}">
      <dgm:prSet/>
      <dgm:spPr/>
      <dgm:t>
        <a:bodyPr/>
        <a:lstStyle/>
        <a:p>
          <a:endParaRPr lang="en-US"/>
        </a:p>
      </dgm:t>
    </dgm:pt>
    <dgm:pt modelId="{7EDC49C9-0D02-724D-B156-9F823F5DC325}" type="sibTrans" cxnId="{861FBB00-9F13-0F41-9862-7A8D568A5726}">
      <dgm:prSet/>
      <dgm:spPr/>
      <dgm:t>
        <a:bodyPr/>
        <a:lstStyle/>
        <a:p>
          <a:endParaRPr lang="en-US"/>
        </a:p>
      </dgm:t>
    </dgm:pt>
    <dgm:pt modelId="{8A768BE1-CBFE-D945-93B5-DCBB5AFD2F6A}">
      <dgm:prSet phldrT="[Text]"/>
      <dgm:spPr/>
      <dgm:t>
        <a:bodyPr/>
        <a:lstStyle/>
        <a:p>
          <a:r>
            <a:rPr lang="en-US" dirty="0">
              <a:solidFill>
                <a:schemeClr val="bg1"/>
              </a:solidFill>
              <a:effectLst/>
              <a:latin typeface="+mn-lt"/>
              <a:ea typeface="+mn-ea"/>
              <a:cs typeface="+mn-cs"/>
            </a:rPr>
            <a:t>technology is a force opposed to human autonomy or freedom</a:t>
          </a:r>
          <a:endParaRPr lang="en-US" dirty="0">
            <a:solidFill>
              <a:schemeClr val="bg1"/>
            </a:solidFill>
          </a:endParaRPr>
        </a:p>
      </dgm:t>
    </dgm:pt>
    <dgm:pt modelId="{9A7CC6BE-A70E-6B40-9747-58B76AAE3655}" type="parTrans" cxnId="{32DA8D07-BF93-3F45-ADED-425FB1FF3F7E}">
      <dgm:prSet/>
      <dgm:spPr/>
      <dgm:t>
        <a:bodyPr/>
        <a:lstStyle/>
        <a:p>
          <a:endParaRPr lang="en-US"/>
        </a:p>
      </dgm:t>
    </dgm:pt>
    <dgm:pt modelId="{B9468105-0301-3F48-B036-3E124522C7E9}" type="sibTrans" cxnId="{32DA8D07-BF93-3F45-ADED-425FB1FF3F7E}">
      <dgm:prSet/>
      <dgm:spPr/>
      <dgm:t>
        <a:bodyPr/>
        <a:lstStyle/>
        <a:p>
          <a:endParaRPr lang="en-US"/>
        </a:p>
      </dgm:t>
    </dgm:pt>
    <dgm:pt modelId="{015A6B4C-1CA8-C04A-9A0E-EC5ED8ABBCB1}">
      <dgm:prSet phldrT="[Text]"/>
      <dgm:spPr/>
      <dgm:t>
        <a:bodyPr/>
        <a:lstStyle/>
        <a:p>
          <a:r>
            <a:rPr lang="en-US" dirty="0">
              <a:solidFill>
                <a:schemeClr val="bg1"/>
              </a:solidFill>
              <a:effectLst/>
              <a:latin typeface="+mn-lt"/>
              <a:ea typeface="+mn-ea"/>
              <a:cs typeface="+mn-cs"/>
            </a:rPr>
            <a:t>the only morally relevant questions involve opposing technology because technology is viewed as intrinsically bad or dangerous</a:t>
          </a:r>
          <a:endParaRPr lang="en-US" dirty="0">
            <a:solidFill>
              <a:schemeClr val="bg1"/>
            </a:solidFill>
          </a:endParaRPr>
        </a:p>
      </dgm:t>
    </dgm:pt>
    <dgm:pt modelId="{1054C8E9-A82C-DB4E-A0EE-D8693767FD82}" type="parTrans" cxnId="{5E9FC710-F942-8742-8C18-8849A25620A5}">
      <dgm:prSet/>
      <dgm:spPr/>
      <dgm:t>
        <a:bodyPr/>
        <a:lstStyle/>
        <a:p>
          <a:endParaRPr lang="en-US"/>
        </a:p>
      </dgm:t>
    </dgm:pt>
    <dgm:pt modelId="{820FBE5F-846C-054B-8DD3-8A059F899D45}" type="sibTrans" cxnId="{5E9FC710-F942-8742-8C18-8849A25620A5}">
      <dgm:prSet/>
      <dgm:spPr/>
      <dgm:t>
        <a:bodyPr/>
        <a:lstStyle/>
        <a:p>
          <a:endParaRPr lang="en-US"/>
        </a:p>
      </dgm:t>
    </dgm:pt>
    <dgm:pt modelId="{A0DC3730-F8AD-4A42-8482-4FD8FE1978DC}">
      <dgm:prSet phldrT="[Text]" custT="1"/>
      <dgm:spPr/>
      <dgm:t>
        <a:bodyPr/>
        <a:lstStyle/>
        <a:p>
          <a:r>
            <a:rPr lang="en-US" sz="3200" i="1" dirty="0"/>
            <a:t>technological hybridity</a:t>
          </a:r>
          <a:endParaRPr lang="en-US" sz="3200" dirty="0"/>
        </a:p>
      </dgm:t>
    </dgm:pt>
    <dgm:pt modelId="{11F6A0E8-CE52-B144-B516-2BC02D269810}" type="parTrans" cxnId="{0B6B3FF4-E9FD-D848-B269-282ABB9BD7AA}">
      <dgm:prSet/>
      <dgm:spPr/>
      <dgm:t>
        <a:bodyPr/>
        <a:lstStyle/>
        <a:p>
          <a:endParaRPr lang="en-US"/>
        </a:p>
      </dgm:t>
    </dgm:pt>
    <dgm:pt modelId="{CC80EFF9-64A8-854B-93C6-F5625499A310}" type="sibTrans" cxnId="{0B6B3FF4-E9FD-D848-B269-282ABB9BD7AA}">
      <dgm:prSet/>
      <dgm:spPr/>
      <dgm:t>
        <a:bodyPr/>
        <a:lstStyle/>
        <a:p>
          <a:endParaRPr lang="en-US"/>
        </a:p>
      </dgm:t>
    </dgm:pt>
    <dgm:pt modelId="{DE4E5DFC-2BB5-6F46-ACD4-CC0F55916FD1}">
      <dgm:prSet phldrT="[Text]"/>
      <dgm:spPr/>
      <dgm:t>
        <a:bodyPr/>
        <a:lstStyle/>
        <a:p>
          <a:r>
            <a:rPr lang="en-US" dirty="0">
              <a:solidFill>
                <a:schemeClr val="bg1"/>
              </a:solidFill>
              <a:effectLst/>
              <a:latin typeface="+mn-lt"/>
              <a:ea typeface="+mn-ea"/>
              <a:cs typeface="+mn-cs"/>
            </a:rPr>
            <a:t>technology and humans create each other, that they constitute each other</a:t>
          </a:r>
          <a:endParaRPr lang="en-US" dirty="0">
            <a:solidFill>
              <a:schemeClr val="bg1"/>
            </a:solidFill>
          </a:endParaRPr>
        </a:p>
      </dgm:t>
    </dgm:pt>
    <dgm:pt modelId="{A5D89B95-4427-AA4C-8031-A72B9D11FEDC}" type="parTrans" cxnId="{3DCA91F5-A499-C348-8E23-35546D6D73C4}">
      <dgm:prSet/>
      <dgm:spPr/>
      <dgm:t>
        <a:bodyPr/>
        <a:lstStyle/>
        <a:p>
          <a:endParaRPr lang="en-US"/>
        </a:p>
      </dgm:t>
    </dgm:pt>
    <dgm:pt modelId="{39485B76-53B8-6D42-9B41-4E3AA11B58E1}" type="sibTrans" cxnId="{3DCA91F5-A499-C348-8E23-35546D6D73C4}">
      <dgm:prSet/>
      <dgm:spPr/>
      <dgm:t>
        <a:bodyPr/>
        <a:lstStyle/>
        <a:p>
          <a:endParaRPr lang="en-US"/>
        </a:p>
      </dgm:t>
    </dgm:pt>
    <dgm:pt modelId="{F9EBC1C2-D256-A94D-911F-4572FE1D4BBB}">
      <dgm:prSet phldrT="[Text]"/>
      <dgm:spPr/>
      <dgm:t>
        <a:bodyPr/>
        <a:lstStyle/>
        <a:p>
          <a:r>
            <a:rPr lang="en-US" dirty="0">
              <a:solidFill>
                <a:schemeClr val="bg1"/>
              </a:solidFill>
              <a:effectLst/>
              <a:latin typeface="+mn-lt"/>
              <a:ea typeface="+mn-ea"/>
              <a:cs typeface="+mn-cs"/>
            </a:rPr>
            <a:t>both the user and the technology must be taken into consideration but also that a third element, the designer, must also be considered</a:t>
          </a:r>
          <a:endParaRPr lang="en-US" dirty="0">
            <a:solidFill>
              <a:schemeClr val="bg1"/>
            </a:solidFill>
          </a:endParaRPr>
        </a:p>
      </dgm:t>
    </dgm:pt>
    <dgm:pt modelId="{D4C1378C-14AC-D34E-B6EF-1E33C38E4508}" type="parTrans" cxnId="{73DC56B8-735C-E440-BD76-4FE6D6A8A26C}">
      <dgm:prSet/>
      <dgm:spPr/>
      <dgm:t>
        <a:bodyPr/>
        <a:lstStyle/>
        <a:p>
          <a:endParaRPr lang="en-US"/>
        </a:p>
      </dgm:t>
    </dgm:pt>
    <dgm:pt modelId="{8E8246A7-D621-734F-AEBF-B2FF70D695D7}" type="sibTrans" cxnId="{73DC56B8-735C-E440-BD76-4FE6D6A8A26C}">
      <dgm:prSet/>
      <dgm:spPr/>
      <dgm:t>
        <a:bodyPr/>
        <a:lstStyle/>
        <a:p>
          <a:endParaRPr lang="en-US"/>
        </a:p>
      </dgm:t>
    </dgm:pt>
    <dgm:pt modelId="{8CA8391D-6719-2E46-9452-41C856946550}" type="pres">
      <dgm:prSet presAssocID="{0E1C14F4-88F7-3D4B-9294-1F631CC48556}" presName="Name0" presStyleCnt="0">
        <dgm:presLayoutVars>
          <dgm:dir/>
          <dgm:animLvl val="lvl"/>
          <dgm:resizeHandles val="exact"/>
        </dgm:presLayoutVars>
      </dgm:prSet>
      <dgm:spPr/>
    </dgm:pt>
    <dgm:pt modelId="{28FDACBB-4B03-BF4D-A722-9081470A25BB}" type="pres">
      <dgm:prSet presAssocID="{5279D6C6-124D-1147-8F43-3E725CEA2ED6}" presName="linNode" presStyleCnt="0"/>
      <dgm:spPr/>
    </dgm:pt>
    <dgm:pt modelId="{36B5A0B9-1ACB-4C4D-AD1A-22101AB259D4}" type="pres">
      <dgm:prSet presAssocID="{5279D6C6-124D-1147-8F43-3E725CEA2ED6}" presName="parentText" presStyleLbl="node1" presStyleIdx="0" presStyleCnt="3" custScaleX="77781">
        <dgm:presLayoutVars>
          <dgm:chMax val="1"/>
          <dgm:bulletEnabled val="1"/>
        </dgm:presLayoutVars>
      </dgm:prSet>
      <dgm:spPr/>
    </dgm:pt>
    <dgm:pt modelId="{5DD155A9-9724-A744-BD04-44DF8046038F}" type="pres">
      <dgm:prSet presAssocID="{5279D6C6-124D-1147-8F43-3E725CEA2ED6}" presName="descendantText" presStyleLbl="alignAccFollowNode1" presStyleIdx="0" presStyleCnt="3">
        <dgm:presLayoutVars>
          <dgm:bulletEnabled val="1"/>
        </dgm:presLayoutVars>
      </dgm:prSet>
      <dgm:spPr/>
    </dgm:pt>
    <dgm:pt modelId="{1DD8ECC9-7BD4-E741-BC5D-CBBE41A3265B}" type="pres">
      <dgm:prSet presAssocID="{73728E93-4A63-7D49-BFA0-54850FB0D108}" presName="sp" presStyleCnt="0"/>
      <dgm:spPr/>
    </dgm:pt>
    <dgm:pt modelId="{836A14B1-588E-8348-838B-D69A9E7823E9}" type="pres">
      <dgm:prSet presAssocID="{FE43DEDB-9736-C644-A621-0E49C4CE2C81}" presName="linNode" presStyleCnt="0"/>
      <dgm:spPr/>
    </dgm:pt>
    <dgm:pt modelId="{E84B1BDD-2C61-1E46-8F5B-532FC32B8768}" type="pres">
      <dgm:prSet presAssocID="{FE43DEDB-9736-C644-A621-0E49C4CE2C81}" presName="parentText" presStyleLbl="node1" presStyleIdx="1" presStyleCnt="3" custScaleX="76849">
        <dgm:presLayoutVars>
          <dgm:chMax val="1"/>
          <dgm:bulletEnabled val="1"/>
        </dgm:presLayoutVars>
      </dgm:prSet>
      <dgm:spPr/>
    </dgm:pt>
    <dgm:pt modelId="{A04577DE-203A-6F45-92B2-1178CBB5CAE2}" type="pres">
      <dgm:prSet presAssocID="{FE43DEDB-9736-C644-A621-0E49C4CE2C81}" presName="descendantText" presStyleLbl="alignAccFollowNode1" presStyleIdx="1" presStyleCnt="3">
        <dgm:presLayoutVars>
          <dgm:bulletEnabled val="1"/>
        </dgm:presLayoutVars>
      </dgm:prSet>
      <dgm:spPr/>
    </dgm:pt>
    <dgm:pt modelId="{73CEA9FA-38FE-1E49-A7DF-CAF14762E2DF}" type="pres">
      <dgm:prSet presAssocID="{7EDC49C9-0D02-724D-B156-9F823F5DC325}" presName="sp" presStyleCnt="0"/>
      <dgm:spPr/>
    </dgm:pt>
    <dgm:pt modelId="{B166913D-6581-2B4F-9F5F-DE5B02822372}" type="pres">
      <dgm:prSet presAssocID="{A0DC3730-F8AD-4A42-8482-4FD8FE1978DC}" presName="linNode" presStyleCnt="0"/>
      <dgm:spPr/>
    </dgm:pt>
    <dgm:pt modelId="{A4AD4C06-A601-F54D-B32B-2306F8CC9351}" type="pres">
      <dgm:prSet presAssocID="{A0DC3730-F8AD-4A42-8482-4FD8FE1978DC}" presName="parentText" presStyleLbl="node1" presStyleIdx="2" presStyleCnt="3" custScaleX="77781">
        <dgm:presLayoutVars>
          <dgm:chMax val="1"/>
          <dgm:bulletEnabled val="1"/>
        </dgm:presLayoutVars>
      </dgm:prSet>
      <dgm:spPr/>
    </dgm:pt>
    <dgm:pt modelId="{B3E2ECFD-F87D-F94B-88CC-ED524DEF57FC}" type="pres">
      <dgm:prSet presAssocID="{A0DC3730-F8AD-4A42-8482-4FD8FE1978DC}" presName="descendantText" presStyleLbl="alignAccFollowNode1" presStyleIdx="2" presStyleCnt="3">
        <dgm:presLayoutVars>
          <dgm:bulletEnabled val="1"/>
        </dgm:presLayoutVars>
      </dgm:prSet>
      <dgm:spPr/>
    </dgm:pt>
  </dgm:ptLst>
  <dgm:cxnLst>
    <dgm:cxn modelId="{861FBB00-9F13-0F41-9862-7A8D568A5726}" srcId="{0E1C14F4-88F7-3D4B-9294-1F631CC48556}" destId="{FE43DEDB-9736-C644-A621-0E49C4CE2C81}" srcOrd="1" destOrd="0" parTransId="{BA20C10C-BC92-934C-93C1-3639C6C9BF22}" sibTransId="{7EDC49C9-0D02-724D-B156-9F823F5DC325}"/>
    <dgm:cxn modelId="{32DA8D07-BF93-3F45-ADED-425FB1FF3F7E}" srcId="{FE43DEDB-9736-C644-A621-0E49C4CE2C81}" destId="{8A768BE1-CBFE-D945-93B5-DCBB5AFD2F6A}" srcOrd="0" destOrd="0" parTransId="{9A7CC6BE-A70E-6B40-9747-58B76AAE3655}" sibTransId="{B9468105-0301-3F48-B036-3E124522C7E9}"/>
    <dgm:cxn modelId="{5E9FC710-F942-8742-8C18-8849A25620A5}" srcId="{FE43DEDB-9736-C644-A621-0E49C4CE2C81}" destId="{015A6B4C-1CA8-C04A-9A0E-EC5ED8ABBCB1}" srcOrd="1" destOrd="0" parTransId="{1054C8E9-A82C-DB4E-A0EE-D8693767FD82}" sibTransId="{820FBE5F-846C-054B-8DD3-8A059F899D45}"/>
    <dgm:cxn modelId="{0CB41427-C491-C744-A4AC-D7E39A12EBBC}" srcId="{5279D6C6-124D-1147-8F43-3E725CEA2ED6}" destId="{5C28D551-2318-9847-8C5F-53FB023697E8}" srcOrd="1" destOrd="0" parTransId="{3140D179-1660-8247-A303-4E4B3B150396}" sibTransId="{3C934DCC-79C3-EF40-813B-85B256354A00}"/>
    <dgm:cxn modelId="{C1FF662C-A19C-9A47-A18A-E721331231EE}" type="presOf" srcId="{A0DC3730-F8AD-4A42-8482-4FD8FE1978DC}" destId="{A4AD4C06-A601-F54D-B32B-2306F8CC9351}" srcOrd="0" destOrd="0" presId="urn:microsoft.com/office/officeart/2005/8/layout/vList5"/>
    <dgm:cxn modelId="{8B407033-8994-6B44-92E4-48F962AAA96D}" type="presOf" srcId="{015A6B4C-1CA8-C04A-9A0E-EC5ED8ABBCB1}" destId="{A04577DE-203A-6F45-92B2-1178CBB5CAE2}" srcOrd="0" destOrd="1" presId="urn:microsoft.com/office/officeart/2005/8/layout/vList5"/>
    <dgm:cxn modelId="{F9284039-6ADA-E749-B65F-A83D45891A35}" type="presOf" srcId="{5C28D551-2318-9847-8C5F-53FB023697E8}" destId="{5DD155A9-9724-A744-BD04-44DF8046038F}" srcOrd="0" destOrd="1" presId="urn:microsoft.com/office/officeart/2005/8/layout/vList5"/>
    <dgm:cxn modelId="{5D617F3C-F78E-144A-9860-BB1E85AD6887}" srcId="{5279D6C6-124D-1147-8F43-3E725CEA2ED6}" destId="{F9C440AD-C043-9B4F-8667-26E7B348C44C}" srcOrd="0" destOrd="0" parTransId="{062D4CD9-AEF6-974C-845A-EEEB15FC218B}" sibTransId="{3DDEB0DD-DA8B-E54F-AD80-D8D16B40813F}"/>
    <dgm:cxn modelId="{BAFECD57-57D2-8D4A-9E6B-5E6ED16FBDB8}" type="presOf" srcId="{8A768BE1-CBFE-D945-93B5-DCBB5AFD2F6A}" destId="{A04577DE-203A-6F45-92B2-1178CBB5CAE2}" srcOrd="0" destOrd="0" presId="urn:microsoft.com/office/officeart/2005/8/layout/vList5"/>
    <dgm:cxn modelId="{D939EB86-15F4-FB45-B312-2D0D300E8F30}" srcId="{0E1C14F4-88F7-3D4B-9294-1F631CC48556}" destId="{5279D6C6-124D-1147-8F43-3E725CEA2ED6}" srcOrd="0" destOrd="0" parTransId="{104E9827-4B00-C946-AA01-5508961F15EF}" sibTransId="{73728E93-4A63-7D49-BFA0-54850FB0D108}"/>
    <dgm:cxn modelId="{28B0C297-1B49-E64D-958A-31305C09EA4B}" type="presOf" srcId="{FE43DEDB-9736-C644-A621-0E49C4CE2C81}" destId="{E84B1BDD-2C61-1E46-8F5B-532FC32B8768}" srcOrd="0" destOrd="0" presId="urn:microsoft.com/office/officeart/2005/8/layout/vList5"/>
    <dgm:cxn modelId="{FF27E1A1-5C15-C94A-8EDF-02EE0885FCFB}" type="presOf" srcId="{5279D6C6-124D-1147-8F43-3E725CEA2ED6}" destId="{36B5A0B9-1ACB-4C4D-AD1A-22101AB259D4}" srcOrd="0" destOrd="0" presId="urn:microsoft.com/office/officeart/2005/8/layout/vList5"/>
    <dgm:cxn modelId="{73DC56B8-735C-E440-BD76-4FE6D6A8A26C}" srcId="{A0DC3730-F8AD-4A42-8482-4FD8FE1978DC}" destId="{F9EBC1C2-D256-A94D-911F-4572FE1D4BBB}" srcOrd="1" destOrd="0" parTransId="{D4C1378C-14AC-D34E-B6EF-1E33C38E4508}" sibTransId="{8E8246A7-D621-734F-AEBF-B2FF70D695D7}"/>
    <dgm:cxn modelId="{556EBABB-F8D0-4941-ABAF-48E0C925F515}" type="presOf" srcId="{F9EBC1C2-D256-A94D-911F-4572FE1D4BBB}" destId="{B3E2ECFD-F87D-F94B-88CC-ED524DEF57FC}" srcOrd="0" destOrd="1" presId="urn:microsoft.com/office/officeart/2005/8/layout/vList5"/>
    <dgm:cxn modelId="{D43AFAD0-D569-064B-A2BD-F9EBA98DDD0F}" type="presOf" srcId="{DE4E5DFC-2BB5-6F46-ACD4-CC0F55916FD1}" destId="{B3E2ECFD-F87D-F94B-88CC-ED524DEF57FC}" srcOrd="0" destOrd="0" presId="urn:microsoft.com/office/officeart/2005/8/layout/vList5"/>
    <dgm:cxn modelId="{B608B2D3-7C7B-8F43-A3BA-3C8031B22AA7}" type="presOf" srcId="{0E1C14F4-88F7-3D4B-9294-1F631CC48556}" destId="{8CA8391D-6719-2E46-9452-41C856946550}" srcOrd="0" destOrd="0" presId="urn:microsoft.com/office/officeart/2005/8/layout/vList5"/>
    <dgm:cxn modelId="{FE072CF3-A94E-004A-8F12-6B9D73713843}" type="presOf" srcId="{F9C440AD-C043-9B4F-8667-26E7B348C44C}" destId="{5DD155A9-9724-A744-BD04-44DF8046038F}" srcOrd="0" destOrd="0" presId="urn:microsoft.com/office/officeart/2005/8/layout/vList5"/>
    <dgm:cxn modelId="{0B6B3FF4-E9FD-D848-B269-282ABB9BD7AA}" srcId="{0E1C14F4-88F7-3D4B-9294-1F631CC48556}" destId="{A0DC3730-F8AD-4A42-8482-4FD8FE1978DC}" srcOrd="2" destOrd="0" parTransId="{11F6A0E8-CE52-B144-B516-2BC02D269810}" sibTransId="{CC80EFF9-64A8-854B-93C6-F5625499A310}"/>
    <dgm:cxn modelId="{3DCA91F5-A499-C348-8E23-35546D6D73C4}" srcId="{A0DC3730-F8AD-4A42-8482-4FD8FE1978DC}" destId="{DE4E5DFC-2BB5-6F46-ACD4-CC0F55916FD1}" srcOrd="0" destOrd="0" parTransId="{A5D89B95-4427-AA4C-8031-A72B9D11FEDC}" sibTransId="{39485B76-53B8-6D42-9B41-4E3AA11B58E1}"/>
    <dgm:cxn modelId="{B66F8EE9-2217-3B4A-9536-D439F9C8539C}" type="presParOf" srcId="{8CA8391D-6719-2E46-9452-41C856946550}" destId="{28FDACBB-4B03-BF4D-A722-9081470A25BB}" srcOrd="0" destOrd="0" presId="urn:microsoft.com/office/officeart/2005/8/layout/vList5"/>
    <dgm:cxn modelId="{F3438707-3638-9045-9CCC-6469BF65CBD0}" type="presParOf" srcId="{28FDACBB-4B03-BF4D-A722-9081470A25BB}" destId="{36B5A0B9-1ACB-4C4D-AD1A-22101AB259D4}" srcOrd="0" destOrd="0" presId="urn:microsoft.com/office/officeart/2005/8/layout/vList5"/>
    <dgm:cxn modelId="{B2DA203F-5695-4A47-9EE5-408C1A07D654}" type="presParOf" srcId="{28FDACBB-4B03-BF4D-A722-9081470A25BB}" destId="{5DD155A9-9724-A744-BD04-44DF8046038F}" srcOrd="1" destOrd="0" presId="urn:microsoft.com/office/officeart/2005/8/layout/vList5"/>
    <dgm:cxn modelId="{070572C5-35B4-2A42-93CB-C9F9E631F5B2}" type="presParOf" srcId="{8CA8391D-6719-2E46-9452-41C856946550}" destId="{1DD8ECC9-7BD4-E741-BC5D-CBBE41A3265B}" srcOrd="1" destOrd="0" presId="urn:microsoft.com/office/officeart/2005/8/layout/vList5"/>
    <dgm:cxn modelId="{0681F54A-3697-6149-B105-727B40C9F512}" type="presParOf" srcId="{8CA8391D-6719-2E46-9452-41C856946550}" destId="{836A14B1-588E-8348-838B-D69A9E7823E9}" srcOrd="2" destOrd="0" presId="urn:microsoft.com/office/officeart/2005/8/layout/vList5"/>
    <dgm:cxn modelId="{968A5CB6-3957-5E47-9E0F-EBF676B7F8E3}" type="presParOf" srcId="{836A14B1-588E-8348-838B-D69A9E7823E9}" destId="{E84B1BDD-2C61-1E46-8F5B-532FC32B8768}" srcOrd="0" destOrd="0" presId="urn:microsoft.com/office/officeart/2005/8/layout/vList5"/>
    <dgm:cxn modelId="{464B0363-22E7-5E4C-9F48-0CA2029973AC}" type="presParOf" srcId="{836A14B1-588E-8348-838B-D69A9E7823E9}" destId="{A04577DE-203A-6F45-92B2-1178CBB5CAE2}" srcOrd="1" destOrd="0" presId="urn:microsoft.com/office/officeart/2005/8/layout/vList5"/>
    <dgm:cxn modelId="{D001C334-7C43-7842-9FEB-1CA56A7B9753}" type="presParOf" srcId="{8CA8391D-6719-2E46-9452-41C856946550}" destId="{73CEA9FA-38FE-1E49-A7DF-CAF14762E2DF}" srcOrd="3" destOrd="0" presId="urn:microsoft.com/office/officeart/2005/8/layout/vList5"/>
    <dgm:cxn modelId="{B3466EC0-92CC-374F-85A7-AE752260141B}" type="presParOf" srcId="{8CA8391D-6719-2E46-9452-41C856946550}" destId="{B166913D-6581-2B4F-9F5F-DE5B02822372}" srcOrd="4" destOrd="0" presId="urn:microsoft.com/office/officeart/2005/8/layout/vList5"/>
    <dgm:cxn modelId="{0049FBD5-4CCA-E644-BE9A-6D7F3CC57E3C}" type="presParOf" srcId="{B166913D-6581-2B4F-9F5F-DE5B02822372}" destId="{A4AD4C06-A601-F54D-B32B-2306F8CC9351}" srcOrd="0" destOrd="0" presId="urn:microsoft.com/office/officeart/2005/8/layout/vList5"/>
    <dgm:cxn modelId="{CD519CBB-95D0-7D41-8023-38047601C709}" type="presParOf" srcId="{B166913D-6581-2B4F-9F5F-DE5B02822372}" destId="{B3E2ECFD-F87D-F94B-88CC-ED524DEF57F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9F7A3F-8DEF-B94C-B4A0-10D54E8B237D}">
      <dsp:nvSpPr>
        <dsp:cNvPr id="0" name=""/>
        <dsp:cNvSpPr/>
      </dsp:nvSpPr>
      <dsp:spPr>
        <a:xfrm>
          <a:off x="0" y="265054"/>
          <a:ext cx="2573671" cy="1126866"/>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68580" rIns="102870" bIns="68580" numCol="1" spcCol="1270" anchor="ctr" anchorCtr="0">
          <a:noAutofit/>
        </a:bodyPr>
        <a:lstStyle/>
        <a:p>
          <a:pPr marL="0" lvl="0" indent="0" algn="ctr" defTabSz="2400300">
            <a:lnSpc>
              <a:spcPct val="90000"/>
            </a:lnSpc>
            <a:spcBef>
              <a:spcPct val="0"/>
            </a:spcBef>
            <a:spcAft>
              <a:spcPct val="35000"/>
            </a:spcAft>
            <a:buNone/>
          </a:pPr>
          <a:r>
            <a:rPr lang="en-US" sz="5400" kern="1200" dirty="0"/>
            <a:t>Means</a:t>
          </a:r>
        </a:p>
      </dsp:txBody>
      <dsp:txXfrm>
        <a:off x="33005" y="298059"/>
        <a:ext cx="2507661" cy="1060856"/>
      </dsp:txXfrm>
    </dsp:sp>
    <dsp:sp modelId="{2ACAE7D7-858F-064B-8A30-39C5C2805C26}">
      <dsp:nvSpPr>
        <dsp:cNvPr id="0" name=""/>
        <dsp:cNvSpPr/>
      </dsp:nvSpPr>
      <dsp:spPr>
        <a:xfrm>
          <a:off x="257367" y="1391920"/>
          <a:ext cx="171013" cy="841077"/>
        </a:xfrm>
        <a:custGeom>
          <a:avLst/>
          <a:gdLst/>
          <a:ahLst/>
          <a:cxnLst/>
          <a:rect l="0" t="0" r="0" b="0"/>
          <a:pathLst>
            <a:path>
              <a:moveTo>
                <a:pt x="0" y="0"/>
              </a:moveTo>
              <a:lnTo>
                <a:pt x="0" y="841077"/>
              </a:lnTo>
              <a:lnTo>
                <a:pt x="171013" y="84107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D3CE6EF-CD4F-BC48-8E07-F7BDAFA2DC00}">
      <dsp:nvSpPr>
        <dsp:cNvPr id="0" name=""/>
        <dsp:cNvSpPr/>
      </dsp:nvSpPr>
      <dsp:spPr>
        <a:xfrm>
          <a:off x="428380" y="1826740"/>
          <a:ext cx="4221268" cy="812516"/>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the ways the outcomes are pursued</a:t>
          </a:r>
        </a:p>
      </dsp:txBody>
      <dsp:txXfrm>
        <a:off x="452178" y="1850538"/>
        <a:ext cx="4173672" cy="764920"/>
      </dsp:txXfrm>
    </dsp:sp>
    <dsp:sp modelId="{8D578301-B97F-4945-A00B-92B7AA266E53}">
      <dsp:nvSpPr>
        <dsp:cNvPr id="0" name=""/>
        <dsp:cNvSpPr/>
      </dsp:nvSpPr>
      <dsp:spPr>
        <a:xfrm>
          <a:off x="257367" y="1391920"/>
          <a:ext cx="250881" cy="2019748"/>
        </a:xfrm>
        <a:custGeom>
          <a:avLst/>
          <a:gdLst/>
          <a:ahLst/>
          <a:cxnLst/>
          <a:rect l="0" t="0" r="0" b="0"/>
          <a:pathLst>
            <a:path>
              <a:moveTo>
                <a:pt x="0" y="0"/>
              </a:moveTo>
              <a:lnTo>
                <a:pt x="0" y="2019748"/>
              </a:lnTo>
              <a:lnTo>
                <a:pt x="250881" y="201974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4F0BDA-607D-1A45-9052-C1F2CAFCB959}">
      <dsp:nvSpPr>
        <dsp:cNvPr id="0" name=""/>
        <dsp:cNvSpPr/>
      </dsp:nvSpPr>
      <dsp:spPr>
        <a:xfrm>
          <a:off x="508249" y="2973573"/>
          <a:ext cx="4206835" cy="876191"/>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i="1" kern="1200" dirty="0"/>
            <a:t>Which means are permissible and why?</a:t>
          </a:r>
          <a:r>
            <a:rPr lang="en-US" sz="2800" kern="1200" dirty="0"/>
            <a:t> </a:t>
          </a:r>
        </a:p>
      </dsp:txBody>
      <dsp:txXfrm>
        <a:off x="533912" y="2999236"/>
        <a:ext cx="4155509" cy="824865"/>
      </dsp:txXfrm>
    </dsp:sp>
    <dsp:sp modelId="{05F0F21A-A6EB-1744-B530-D77C6F59700E}">
      <dsp:nvSpPr>
        <dsp:cNvPr id="0" name=""/>
        <dsp:cNvSpPr/>
      </dsp:nvSpPr>
      <dsp:spPr>
        <a:xfrm>
          <a:off x="4679479" y="323713"/>
          <a:ext cx="2442069" cy="1109864"/>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68580" rIns="102870" bIns="68580" numCol="1" spcCol="1270" anchor="ctr" anchorCtr="0">
          <a:noAutofit/>
        </a:bodyPr>
        <a:lstStyle/>
        <a:p>
          <a:pPr marL="0" lvl="0" indent="0" algn="ctr" defTabSz="2400300">
            <a:lnSpc>
              <a:spcPct val="90000"/>
            </a:lnSpc>
            <a:spcBef>
              <a:spcPct val="0"/>
            </a:spcBef>
            <a:spcAft>
              <a:spcPct val="35000"/>
            </a:spcAft>
            <a:buNone/>
          </a:pPr>
          <a:r>
            <a:rPr lang="en-US" sz="5400" kern="1200" dirty="0"/>
            <a:t>Ends</a:t>
          </a:r>
        </a:p>
      </dsp:txBody>
      <dsp:txXfrm>
        <a:off x="4711986" y="356220"/>
        <a:ext cx="2377055" cy="1044850"/>
      </dsp:txXfrm>
    </dsp:sp>
    <dsp:sp modelId="{DFADE75E-ED55-9941-A1EF-E470178898D3}">
      <dsp:nvSpPr>
        <dsp:cNvPr id="0" name=""/>
        <dsp:cNvSpPr/>
      </dsp:nvSpPr>
      <dsp:spPr>
        <a:xfrm>
          <a:off x="4923685" y="1433578"/>
          <a:ext cx="594054" cy="812742"/>
        </a:xfrm>
        <a:custGeom>
          <a:avLst/>
          <a:gdLst/>
          <a:ahLst/>
          <a:cxnLst/>
          <a:rect l="0" t="0" r="0" b="0"/>
          <a:pathLst>
            <a:path>
              <a:moveTo>
                <a:pt x="0" y="0"/>
              </a:moveTo>
              <a:lnTo>
                <a:pt x="0" y="812742"/>
              </a:lnTo>
              <a:lnTo>
                <a:pt x="594054" y="812742"/>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0EC61E-D11E-744A-9198-FEE80A63DA6B}">
      <dsp:nvSpPr>
        <dsp:cNvPr id="0" name=""/>
        <dsp:cNvSpPr/>
      </dsp:nvSpPr>
      <dsp:spPr>
        <a:xfrm>
          <a:off x="5517740" y="1842561"/>
          <a:ext cx="4388259" cy="80751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kern="1200" dirty="0"/>
            <a:t>the desired outcomes; the results deemed good</a:t>
          </a:r>
        </a:p>
      </dsp:txBody>
      <dsp:txXfrm>
        <a:off x="5541391" y="1866212"/>
        <a:ext cx="4340957" cy="760215"/>
      </dsp:txXfrm>
    </dsp:sp>
    <dsp:sp modelId="{93066EAA-FD28-5745-813C-273DDECF533A}">
      <dsp:nvSpPr>
        <dsp:cNvPr id="0" name=""/>
        <dsp:cNvSpPr/>
      </dsp:nvSpPr>
      <dsp:spPr>
        <a:xfrm>
          <a:off x="4923685" y="1433578"/>
          <a:ext cx="669277" cy="1938071"/>
        </a:xfrm>
        <a:custGeom>
          <a:avLst/>
          <a:gdLst/>
          <a:ahLst/>
          <a:cxnLst/>
          <a:rect l="0" t="0" r="0" b="0"/>
          <a:pathLst>
            <a:path>
              <a:moveTo>
                <a:pt x="0" y="0"/>
              </a:moveTo>
              <a:lnTo>
                <a:pt x="0" y="1938071"/>
              </a:lnTo>
              <a:lnTo>
                <a:pt x="669277" y="1938071"/>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8FA424-C949-674B-927B-B8F3CF99AA39}">
      <dsp:nvSpPr>
        <dsp:cNvPr id="0" name=""/>
        <dsp:cNvSpPr/>
      </dsp:nvSpPr>
      <dsp:spPr>
        <a:xfrm>
          <a:off x="5592963" y="2926730"/>
          <a:ext cx="4313036" cy="889838"/>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i="1" kern="1200" dirty="0"/>
            <a:t>What ends are desirable and why?</a:t>
          </a:r>
          <a:r>
            <a:rPr lang="en-US" sz="2800" kern="1200" dirty="0"/>
            <a:t> </a:t>
          </a:r>
        </a:p>
      </dsp:txBody>
      <dsp:txXfrm>
        <a:off x="5619025" y="2952792"/>
        <a:ext cx="4260912" cy="8377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D155A9-9724-A744-BD04-44DF8046038F}">
      <dsp:nvSpPr>
        <dsp:cNvPr id="0" name=""/>
        <dsp:cNvSpPr/>
      </dsp:nvSpPr>
      <dsp:spPr>
        <a:xfrm rot="5400000">
          <a:off x="6398523" y="-2745105"/>
          <a:ext cx="1204912" cy="7000916"/>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68580" rIns="137160" bIns="6858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solidFill>
                <a:schemeClr val="bg1"/>
              </a:solidFill>
              <a:effectLst/>
              <a:latin typeface="+mn-lt"/>
              <a:ea typeface="+mn-ea"/>
              <a:cs typeface="+mn-cs"/>
            </a:rPr>
            <a:t>technologies are neutral artifacts that have no meaning until used by individuals </a:t>
          </a:r>
          <a:endParaRPr lang="en-US" sz="2000" kern="1200" dirty="0">
            <a:solidFill>
              <a:schemeClr val="bg1"/>
            </a:solidFill>
          </a:endParaRPr>
        </a:p>
        <a:p>
          <a:pPr marL="228600" lvl="1" indent="-228600" algn="l" defTabSz="889000">
            <a:lnSpc>
              <a:spcPct val="90000"/>
            </a:lnSpc>
            <a:spcBef>
              <a:spcPct val="0"/>
            </a:spcBef>
            <a:spcAft>
              <a:spcPct val="15000"/>
            </a:spcAft>
            <a:buChar char="•"/>
          </a:pPr>
          <a:r>
            <a:rPr lang="en-US" sz="2000" kern="1200" dirty="0">
              <a:solidFill>
                <a:schemeClr val="bg1"/>
              </a:solidFill>
              <a:effectLst/>
              <a:latin typeface="+mn-lt"/>
              <a:ea typeface="+mn-ea"/>
              <a:cs typeface="+mn-cs"/>
            </a:rPr>
            <a:t>morally relevant questions can be asked only about the users of technology and not about the technology itself</a:t>
          </a:r>
          <a:endParaRPr lang="en-US" sz="2000" kern="1200" dirty="0">
            <a:solidFill>
              <a:schemeClr val="bg1"/>
            </a:solidFill>
          </a:endParaRPr>
        </a:p>
      </dsp:txBody>
      <dsp:txXfrm rot="-5400000">
        <a:off x="3500522" y="211715"/>
        <a:ext cx="6942097" cy="1087274"/>
      </dsp:txXfrm>
    </dsp:sp>
    <dsp:sp modelId="{36B5A0B9-1ACB-4C4D-AD1A-22101AB259D4}">
      <dsp:nvSpPr>
        <dsp:cNvPr id="0" name=""/>
        <dsp:cNvSpPr/>
      </dsp:nvSpPr>
      <dsp:spPr>
        <a:xfrm>
          <a:off x="437493" y="2282"/>
          <a:ext cx="3063027" cy="15061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US" sz="3600" i="1" kern="1200" dirty="0"/>
            <a:t>technological neutrality</a:t>
          </a:r>
          <a:endParaRPr lang="en-US" sz="3600" kern="1200" dirty="0"/>
        </a:p>
      </dsp:txBody>
      <dsp:txXfrm>
        <a:off x="511017" y="75806"/>
        <a:ext cx="2915979" cy="1359092"/>
      </dsp:txXfrm>
    </dsp:sp>
    <dsp:sp modelId="{A04577DE-203A-6F45-92B2-1178CBB5CAE2}">
      <dsp:nvSpPr>
        <dsp:cNvPr id="0" name=""/>
        <dsp:cNvSpPr/>
      </dsp:nvSpPr>
      <dsp:spPr>
        <a:xfrm rot="5400000">
          <a:off x="6361821" y="-1163658"/>
          <a:ext cx="1204912" cy="7000916"/>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solidFill>
                <a:schemeClr val="bg1"/>
              </a:solidFill>
              <a:effectLst/>
              <a:latin typeface="+mn-lt"/>
              <a:ea typeface="+mn-ea"/>
              <a:cs typeface="+mn-cs"/>
            </a:rPr>
            <a:t>technology is a force opposed to human autonomy or freedom</a:t>
          </a:r>
          <a:endParaRPr lang="en-US" sz="1900" kern="1200" dirty="0">
            <a:solidFill>
              <a:schemeClr val="bg1"/>
            </a:solidFill>
          </a:endParaRPr>
        </a:p>
        <a:p>
          <a:pPr marL="171450" lvl="1" indent="-171450" algn="l" defTabSz="844550">
            <a:lnSpc>
              <a:spcPct val="90000"/>
            </a:lnSpc>
            <a:spcBef>
              <a:spcPct val="0"/>
            </a:spcBef>
            <a:spcAft>
              <a:spcPct val="15000"/>
            </a:spcAft>
            <a:buChar char="•"/>
          </a:pPr>
          <a:r>
            <a:rPr lang="en-US" sz="1900" kern="1200" dirty="0">
              <a:solidFill>
                <a:schemeClr val="bg1"/>
              </a:solidFill>
              <a:effectLst/>
              <a:latin typeface="+mn-lt"/>
              <a:ea typeface="+mn-ea"/>
              <a:cs typeface="+mn-cs"/>
            </a:rPr>
            <a:t>the only morally relevant questions involve opposing technology because technology is viewed as intrinsically bad or dangerous</a:t>
          </a:r>
          <a:endParaRPr lang="en-US" sz="1900" kern="1200" dirty="0">
            <a:solidFill>
              <a:schemeClr val="bg1"/>
            </a:solidFill>
          </a:endParaRPr>
        </a:p>
      </dsp:txBody>
      <dsp:txXfrm rot="-5400000">
        <a:off x="3463820" y="1793162"/>
        <a:ext cx="6942097" cy="1087274"/>
      </dsp:txXfrm>
    </dsp:sp>
    <dsp:sp modelId="{E84B1BDD-2C61-1E46-8F5B-532FC32B8768}">
      <dsp:nvSpPr>
        <dsp:cNvPr id="0" name=""/>
        <dsp:cNvSpPr/>
      </dsp:nvSpPr>
      <dsp:spPr>
        <a:xfrm>
          <a:off x="437493" y="1583729"/>
          <a:ext cx="3026325" cy="15061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i="1" kern="1200" dirty="0"/>
            <a:t>technological pessimism</a:t>
          </a:r>
          <a:endParaRPr lang="en-US" sz="3200" kern="1200" dirty="0"/>
        </a:p>
      </dsp:txBody>
      <dsp:txXfrm>
        <a:off x="511017" y="1657253"/>
        <a:ext cx="2879277" cy="1359092"/>
      </dsp:txXfrm>
    </dsp:sp>
    <dsp:sp modelId="{B3E2ECFD-F87D-F94B-88CC-ED524DEF57FC}">
      <dsp:nvSpPr>
        <dsp:cNvPr id="0" name=""/>
        <dsp:cNvSpPr/>
      </dsp:nvSpPr>
      <dsp:spPr>
        <a:xfrm rot="5400000">
          <a:off x="6398523" y="417789"/>
          <a:ext cx="1204912" cy="7000916"/>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a:lnSpc>
              <a:spcPct val="90000"/>
            </a:lnSpc>
            <a:spcBef>
              <a:spcPct val="0"/>
            </a:spcBef>
            <a:spcAft>
              <a:spcPct val="15000"/>
            </a:spcAft>
            <a:buChar char="•"/>
          </a:pPr>
          <a:r>
            <a:rPr lang="en-US" sz="1900" kern="1200" dirty="0">
              <a:solidFill>
                <a:schemeClr val="bg1"/>
              </a:solidFill>
              <a:effectLst/>
              <a:latin typeface="+mn-lt"/>
              <a:ea typeface="+mn-ea"/>
              <a:cs typeface="+mn-cs"/>
            </a:rPr>
            <a:t>technology and humans create each other, that they constitute each other</a:t>
          </a:r>
          <a:endParaRPr lang="en-US" sz="1900" kern="1200" dirty="0">
            <a:solidFill>
              <a:schemeClr val="bg1"/>
            </a:solidFill>
          </a:endParaRPr>
        </a:p>
        <a:p>
          <a:pPr marL="171450" lvl="1" indent="-171450" algn="l" defTabSz="844550">
            <a:lnSpc>
              <a:spcPct val="90000"/>
            </a:lnSpc>
            <a:spcBef>
              <a:spcPct val="0"/>
            </a:spcBef>
            <a:spcAft>
              <a:spcPct val="15000"/>
            </a:spcAft>
            <a:buChar char="•"/>
          </a:pPr>
          <a:r>
            <a:rPr lang="en-US" sz="1900" kern="1200" dirty="0">
              <a:solidFill>
                <a:schemeClr val="bg1"/>
              </a:solidFill>
              <a:effectLst/>
              <a:latin typeface="+mn-lt"/>
              <a:ea typeface="+mn-ea"/>
              <a:cs typeface="+mn-cs"/>
            </a:rPr>
            <a:t>both the user and the technology must be taken into consideration but also that a third element, the designer, must also be considered</a:t>
          </a:r>
          <a:endParaRPr lang="en-US" sz="1900" kern="1200" dirty="0">
            <a:solidFill>
              <a:schemeClr val="bg1"/>
            </a:solidFill>
          </a:endParaRPr>
        </a:p>
      </dsp:txBody>
      <dsp:txXfrm rot="-5400000">
        <a:off x="3500522" y="3374610"/>
        <a:ext cx="6942097" cy="1087274"/>
      </dsp:txXfrm>
    </dsp:sp>
    <dsp:sp modelId="{A4AD4C06-A601-F54D-B32B-2306F8CC9351}">
      <dsp:nvSpPr>
        <dsp:cNvPr id="0" name=""/>
        <dsp:cNvSpPr/>
      </dsp:nvSpPr>
      <dsp:spPr>
        <a:xfrm>
          <a:off x="437493" y="3165177"/>
          <a:ext cx="3063027" cy="15061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i="1" kern="1200" dirty="0"/>
            <a:t>technological hybridity</a:t>
          </a:r>
          <a:endParaRPr lang="en-US" sz="3200" kern="1200" dirty="0"/>
        </a:p>
      </dsp:txBody>
      <dsp:txXfrm>
        <a:off x="511017" y="3238701"/>
        <a:ext cx="2915979" cy="135909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44D36-0A7C-BD44-9F8A-BC008E784657}" type="datetimeFigureOut">
              <a:rPr lang="en-US" smtClean="0"/>
              <a:t>2/2/21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0ED8DE-2B87-C94B-9510-A05157C06C2F}" type="slidenum">
              <a:rPr lang="en-US" smtClean="0"/>
              <a:t>‹#›</a:t>
            </a:fld>
            <a:endParaRPr lang="en-US"/>
          </a:p>
        </p:txBody>
      </p:sp>
    </p:spTree>
    <p:extLst>
      <p:ext uri="{BB962C8B-B14F-4D97-AF65-F5344CB8AC3E}">
        <p14:creationId xmlns:p14="http://schemas.microsoft.com/office/powerpoint/2010/main" val="26363121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flickr.com/photos/96947578@N00/3926457525"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s://creativecommons.org/licenses/by-nc-sa/2.0/?ref=ccsearch&amp;atype=rich" TargetMode="External"/><Relationship Id="rId4" Type="http://schemas.openxmlformats.org/officeDocument/2006/relationships/hyperlink" Target="https://www.flickr.com/photos/96947578@N00"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All moral philosophy is built around two concepts: means and ends. The </a:t>
            </a:r>
            <a:r>
              <a:rPr lang="en-US" sz="1200" i="1" kern="1200" dirty="0">
                <a:solidFill>
                  <a:schemeClr val="tx1"/>
                </a:solidFill>
                <a:effectLst/>
                <a:latin typeface="+mn-lt"/>
                <a:ea typeface="+mn-ea"/>
                <a:cs typeface="+mn-cs"/>
              </a:rPr>
              <a:t>ends </a:t>
            </a:r>
            <a:r>
              <a:rPr lang="en-US" sz="1200" kern="1200" dirty="0">
                <a:solidFill>
                  <a:schemeClr val="tx1"/>
                </a:solidFill>
                <a:effectLst/>
                <a:latin typeface="+mn-lt"/>
                <a:ea typeface="+mn-ea"/>
                <a:cs typeface="+mn-cs"/>
              </a:rPr>
              <a:t>are the desired outcomes, and the </a:t>
            </a:r>
            <a:r>
              <a:rPr lang="en-US" sz="1200" i="1" kern="1200" dirty="0">
                <a:solidFill>
                  <a:schemeClr val="tx1"/>
                </a:solidFill>
                <a:effectLst/>
                <a:latin typeface="+mn-lt"/>
                <a:ea typeface="+mn-ea"/>
                <a:cs typeface="+mn-cs"/>
              </a:rPr>
              <a:t>means </a:t>
            </a:r>
            <a:r>
              <a:rPr lang="en-US" sz="1200" kern="1200" dirty="0">
                <a:solidFill>
                  <a:schemeClr val="tx1"/>
                </a:solidFill>
                <a:effectLst/>
                <a:latin typeface="+mn-lt"/>
                <a:ea typeface="+mn-ea"/>
                <a:cs typeface="+mn-cs"/>
              </a:rPr>
              <a:t>are the ways the outcomes are pursued. Following from these two concepts are the basic questions of ethical theory: </a:t>
            </a:r>
            <a:r>
              <a:rPr lang="en-US" sz="1200" i="1" kern="1200" dirty="0">
                <a:solidFill>
                  <a:schemeClr val="tx1"/>
                </a:solidFill>
                <a:effectLst/>
                <a:latin typeface="+mn-lt"/>
                <a:ea typeface="+mn-ea"/>
                <a:cs typeface="+mn-cs"/>
              </a:rPr>
              <a:t>Which means are permissible and why?</a:t>
            </a:r>
            <a:r>
              <a:rPr lang="en-US" sz="1200" kern="1200" dirty="0">
                <a:solidFill>
                  <a:schemeClr val="tx1"/>
                </a:solidFill>
                <a:effectLst/>
                <a:latin typeface="+mn-lt"/>
                <a:ea typeface="+mn-ea"/>
                <a:cs typeface="+mn-cs"/>
              </a:rPr>
              <a:t> and </a:t>
            </a:r>
            <a:r>
              <a:rPr lang="en-US" sz="1200" i="1" kern="1200" dirty="0">
                <a:solidFill>
                  <a:schemeClr val="tx1"/>
                </a:solidFill>
                <a:effectLst/>
                <a:latin typeface="+mn-lt"/>
                <a:ea typeface="+mn-ea"/>
                <a:cs typeface="+mn-cs"/>
              </a:rPr>
              <a:t>What ends are desirable and why?</a:t>
            </a:r>
            <a:r>
              <a:rPr lang="en-US" sz="1200" kern="1200" dirty="0">
                <a:solidFill>
                  <a:schemeClr val="tx1"/>
                </a:solidFill>
                <a:effectLst/>
                <a:latin typeface="+mn-lt"/>
                <a:ea typeface="+mn-ea"/>
                <a:cs typeface="+mn-cs"/>
              </a:rPr>
              <a:t> Answers to such questions are normative or prescriptive, in that they take a stance how people </a:t>
            </a:r>
            <a:r>
              <a:rPr lang="en-US" sz="1200" i="1" kern="1200" dirty="0">
                <a:solidFill>
                  <a:schemeClr val="tx1"/>
                </a:solidFill>
                <a:effectLst/>
                <a:latin typeface="+mn-lt"/>
                <a:ea typeface="+mn-ea"/>
                <a:cs typeface="+mn-cs"/>
              </a:rPr>
              <a:t>ought </a:t>
            </a:r>
            <a:r>
              <a:rPr lang="en-US" sz="1200" kern="1200" dirty="0">
                <a:solidFill>
                  <a:schemeClr val="tx1"/>
                </a:solidFill>
                <a:effectLst/>
                <a:latin typeface="+mn-lt"/>
                <a:ea typeface="+mn-ea"/>
                <a:cs typeface="+mn-cs"/>
              </a:rPr>
              <a:t>and </a:t>
            </a:r>
            <a:r>
              <a:rPr lang="en-US" sz="1200" i="1" kern="1200" dirty="0">
                <a:solidFill>
                  <a:schemeClr val="tx1"/>
                </a:solidFill>
                <a:effectLst/>
                <a:latin typeface="+mn-lt"/>
                <a:ea typeface="+mn-ea"/>
                <a:cs typeface="+mn-cs"/>
              </a:rPr>
              <a:t>ought not </a:t>
            </a:r>
            <a:r>
              <a:rPr lang="en-US" sz="1200" kern="1200" dirty="0">
                <a:solidFill>
                  <a:schemeClr val="tx1"/>
                </a:solidFill>
                <a:effectLst/>
                <a:latin typeface="+mn-lt"/>
                <a:ea typeface="+mn-ea"/>
                <a:cs typeface="+mn-cs"/>
              </a:rPr>
              <a:t>behave. </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All ethical theories and ethical analyses have to some idea, some position on means and ends. </a:t>
            </a:r>
            <a:endParaRPr lang="en-US" sz="1200" kern="1200" dirty="0">
              <a:solidFill>
                <a:schemeClr val="tx1"/>
              </a:solidFill>
              <a:effectLst/>
              <a:latin typeface="+mn-lt"/>
              <a:ea typeface="+mn-ea"/>
              <a:cs typeface="+mn-cs"/>
            </a:endParaRPr>
          </a:p>
          <a:p>
            <a:endParaRPr lang="en-US" dirty="0"/>
          </a:p>
          <a:p>
            <a:r>
              <a:rPr lang="en-US" sz="1200" kern="1200" dirty="0">
                <a:solidFill>
                  <a:schemeClr val="tx1"/>
                </a:solidFill>
                <a:effectLst/>
                <a:latin typeface="+mn-lt"/>
                <a:ea typeface="+mn-ea"/>
                <a:cs typeface="+mn-cs"/>
              </a:rPr>
              <a:t>In the context of computer science and ethics, anyone working on data communications, networking, cybersecurity, or related security areas of computing must ask these two questions. In terms of desirable ends, computer scientists must go beyond the simple “end” of creating a functioning product. Instead, they must as themselves two questions: “What kind of behavior, what kinds of relationships, do I want to promote with the creation and distribution of this product?” and “Why are these behaviors and relationships morally desirable?”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terms of permissible means, computer scientists must be able to distinguish between morally permissible and morally impermissible means; that is, they must differentiate action that they must never do from actions that they may do.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Cypherpunk ethics are relevant to computer science ethics because they require us to ask fundamental questions about how humans </a:t>
            </a:r>
            <a:r>
              <a:rPr lang="en-US" sz="1200" i="1" kern="1200" dirty="0">
                <a:solidFill>
                  <a:schemeClr val="tx1"/>
                </a:solidFill>
                <a:effectLst/>
                <a:latin typeface="+mn-lt"/>
                <a:ea typeface="+mn-ea"/>
                <a:cs typeface="+mn-cs"/>
              </a:rPr>
              <a:t>ought to be</a:t>
            </a:r>
            <a:r>
              <a:rPr lang="en-US" sz="1200" kern="1200" dirty="0">
                <a:solidFill>
                  <a:schemeClr val="tx1"/>
                </a:solidFill>
                <a:effectLst/>
                <a:latin typeface="+mn-lt"/>
                <a:ea typeface="+mn-ea"/>
                <a:cs typeface="+mn-cs"/>
              </a:rPr>
              <a:t>. If computer scientists are creating technologies that affect the overall structure of society, which they do by necessity, then they must ask what kind of society they wish to build and which means are justifiable in building that society. Cypherpunk ethics helps us reflect on these matters.</a:t>
            </a:r>
            <a:r>
              <a:rPr lang="en-US" dirty="0">
                <a:effectLst/>
              </a:rPr>
              <a:t> </a:t>
            </a:r>
            <a:endParaRPr lang="en-US" dirty="0"/>
          </a:p>
        </p:txBody>
      </p:sp>
      <p:sp>
        <p:nvSpPr>
          <p:cNvPr id="4" name="Slide Number Placeholder 3"/>
          <p:cNvSpPr>
            <a:spLocks noGrp="1"/>
          </p:cNvSpPr>
          <p:nvPr>
            <p:ph type="sldNum" sz="quarter" idx="5"/>
          </p:nvPr>
        </p:nvSpPr>
        <p:spPr/>
        <p:txBody>
          <a:bodyPr/>
          <a:lstStyle/>
          <a:p>
            <a:fld id="{0C0ED8DE-2B87-C94B-9510-A05157C06C2F}" type="slidenum">
              <a:rPr lang="en-US" smtClean="0"/>
              <a:t>2</a:t>
            </a:fld>
            <a:endParaRPr lang="en-US"/>
          </a:p>
        </p:txBody>
      </p:sp>
    </p:spTree>
    <p:extLst>
      <p:ext uri="{BB962C8B-B14F-4D97-AF65-F5344CB8AC3E}">
        <p14:creationId xmlns:p14="http://schemas.microsoft.com/office/powerpoint/2010/main" val="7250596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questions are posed to students to help them </a:t>
            </a:r>
            <a:r>
              <a:rPr lang="en-US" i="1" dirty="0"/>
              <a:t>Apply</a:t>
            </a:r>
            <a:r>
              <a:rPr lang="en-US" dirty="0"/>
              <a:t> (Level 3) and </a:t>
            </a:r>
            <a:r>
              <a:rPr lang="en-US" i="1" dirty="0"/>
              <a:t>Analyze</a:t>
            </a:r>
            <a:r>
              <a:rPr lang="en-US" dirty="0"/>
              <a:t> (Level 4) in response to the readings.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C0ED8DE-2B87-C94B-9510-A05157C06C2F}" type="slidenum">
              <a:rPr lang="en-US" smtClean="0"/>
              <a:t>13</a:t>
            </a:fld>
            <a:endParaRPr lang="en-US"/>
          </a:p>
        </p:txBody>
      </p:sp>
    </p:spTree>
    <p:extLst>
      <p:ext uri="{BB962C8B-B14F-4D97-AF65-F5344CB8AC3E}">
        <p14:creationId xmlns:p14="http://schemas.microsoft.com/office/powerpoint/2010/main" val="2183764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questions are posed to students to help them </a:t>
            </a:r>
            <a:r>
              <a:rPr lang="en-US" i="1" dirty="0"/>
              <a:t>Apply</a:t>
            </a:r>
            <a:r>
              <a:rPr lang="en-US" dirty="0"/>
              <a:t> (Level 3) and </a:t>
            </a:r>
            <a:r>
              <a:rPr lang="en-US" i="1" dirty="0"/>
              <a:t>Analyze</a:t>
            </a:r>
            <a:r>
              <a:rPr lang="en-US" dirty="0"/>
              <a:t> (Level 4) in response to the readings.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C0ED8DE-2B87-C94B-9510-A05157C06C2F}" type="slidenum">
              <a:rPr lang="en-US" smtClean="0"/>
              <a:t>14</a:t>
            </a:fld>
            <a:endParaRPr lang="en-US"/>
          </a:p>
        </p:txBody>
      </p:sp>
    </p:spTree>
    <p:extLst>
      <p:ext uri="{BB962C8B-B14F-4D97-AF65-F5344CB8AC3E}">
        <p14:creationId xmlns:p14="http://schemas.microsoft.com/office/powerpoint/2010/main" val="1875018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the tradition of philosophy of technology, there are two dominant classical views: (1) </a:t>
            </a:r>
            <a:r>
              <a:rPr lang="en-US" sz="1200" i="1" kern="1200" dirty="0">
                <a:solidFill>
                  <a:schemeClr val="tx1"/>
                </a:solidFill>
                <a:effectLst/>
                <a:latin typeface="+mn-lt"/>
                <a:ea typeface="+mn-ea"/>
                <a:cs typeface="+mn-cs"/>
              </a:rPr>
              <a:t>technological neutrality</a:t>
            </a:r>
            <a:r>
              <a:rPr lang="en-US" sz="1200" kern="1200" dirty="0">
                <a:solidFill>
                  <a:schemeClr val="tx1"/>
                </a:solidFill>
                <a:effectLst/>
                <a:latin typeface="+mn-lt"/>
                <a:ea typeface="+mn-ea"/>
                <a:cs typeface="+mn-cs"/>
              </a:rPr>
              <a:t>, the view that technologies are neutral artifacts that have no meaning until used by individuals and (2) </a:t>
            </a:r>
            <a:r>
              <a:rPr lang="en-US" sz="1200" i="1" kern="1200" dirty="0">
                <a:solidFill>
                  <a:schemeClr val="tx1"/>
                </a:solidFill>
                <a:effectLst/>
                <a:latin typeface="+mn-lt"/>
                <a:ea typeface="+mn-ea"/>
                <a:cs typeface="+mn-cs"/>
              </a:rPr>
              <a:t>technological pessimism</a:t>
            </a:r>
            <a:r>
              <a:rPr lang="en-US" sz="1200" kern="1200" dirty="0">
                <a:solidFill>
                  <a:schemeClr val="tx1"/>
                </a:solidFill>
                <a:effectLst/>
                <a:latin typeface="+mn-lt"/>
                <a:ea typeface="+mn-ea"/>
                <a:cs typeface="+mn-cs"/>
              </a:rPr>
              <a:t>, the view that technology is a force opposed to human autonomy or freedom. In the last thirty years, however, a third, new philosophy of technology paradigm has emerged: (3) </a:t>
            </a:r>
            <a:r>
              <a:rPr lang="en-US" sz="1200" i="1" kern="1200" dirty="0">
                <a:solidFill>
                  <a:schemeClr val="tx1"/>
                </a:solidFill>
                <a:effectLst/>
                <a:latin typeface="+mn-lt"/>
                <a:ea typeface="+mn-ea"/>
                <a:cs typeface="+mn-cs"/>
              </a:rPr>
              <a:t>technological hybridity</a:t>
            </a:r>
            <a:r>
              <a:rPr lang="en-US" sz="1200" kern="1200" dirty="0">
                <a:solidFill>
                  <a:schemeClr val="tx1"/>
                </a:solidFill>
                <a:effectLst/>
                <a:latin typeface="+mn-lt"/>
                <a:ea typeface="+mn-ea"/>
                <a:cs typeface="+mn-cs"/>
              </a:rPr>
              <a:t>, the view that technology and humans create each other, that they constitute each other.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With the emergence of technological hybridity paradigm, it became possible to ask meaningful questions about the ethics of technology in general and about the ethics of design in particular. The technological neutrality paradigm assumes that morally relevant questions can be asked only about the users of technology and not about the technology itself. The technological pessimism paradigm assumes that the only morally relevant questions involve opposing technology because technology is viewed as intrinsically bad or dangerous. In other words, technological neutrality focuses on the agency of the user at the expense of the asking questions about the technology, while technological pessimism focuses on the seeming determinism of the technology at the expense of asking questions about user agency.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technological hybridity paradigm, however, not only argues that both the user and the technology must be taken into consideration but also that a third element, the designer, must also be considered. On this view, any analysis of technology must account for the agency of the user, the values embedded in the technology, </a:t>
            </a:r>
            <a:r>
              <a:rPr lang="en-US" sz="1200" i="1" kern="1200" dirty="0">
                <a:solidFill>
                  <a:schemeClr val="tx1"/>
                </a:solidFill>
                <a:effectLst/>
                <a:latin typeface="+mn-lt"/>
                <a:ea typeface="+mn-ea"/>
                <a:cs typeface="+mn-cs"/>
              </a:rPr>
              <a:t>and</a:t>
            </a:r>
            <a:r>
              <a:rPr lang="en-US" sz="1200" kern="1200" dirty="0">
                <a:solidFill>
                  <a:schemeClr val="tx1"/>
                </a:solidFill>
                <a:effectLst/>
                <a:latin typeface="+mn-lt"/>
                <a:ea typeface="+mn-ea"/>
                <a:cs typeface="+mn-cs"/>
              </a:rPr>
              <a:t> the decisions and/or processes of the designers. In the context of computer science, the technological hybridity paradigm requires us to ask moral questions not only about the users and the hardware/software but, most importantly, about the way the designers themselves conceive, build, and distribute their creations.</a:t>
            </a:r>
            <a:r>
              <a:rPr lang="en-US" dirty="0">
                <a:effectLst/>
              </a:rPr>
              <a:t> </a:t>
            </a:r>
            <a:endParaRPr lang="en-US" dirty="0"/>
          </a:p>
        </p:txBody>
      </p:sp>
      <p:sp>
        <p:nvSpPr>
          <p:cNvPr id="4" name="Slide Number Placeholder 3"/>
          <p:cNvSpPr>
            <a:spLocks noGrp="1"/>
          </p:cNvSpPr>
          <p:nvPr>
            <p:ph type="sldNum" sz="quarter" idx="5"/>
          </p:nvPr>
        </p:nvSpPr>
        <p:spPr/>
        <p:txBody>
          <a:bodyPr/>
          <a:lstStyle/>
          <a:p>
            <a:fld id="{0C0ED8DE-2B87-C94B-9510-A05157C06C2F}" type="slidenum">
              <a:rPr lang="en-US" smtClean="0"/>
              <a:t>4</a:t>
            </a:fld>
            <a:endParaRPr lang="en-US"/>
          </a:p>
        </p:txBody>
      </p:sp>
    </p:spTree>
    <p:extLst>
      <p:ext uri="{BB962C8B-B14F-4D97-AF65-F5344CB8AC3E}">
        <p14:creationId xmlns:p14="http://schemas.microsoft.com/office/powerpoint/2010/main" val="2753950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Peter-Paul Verbeek </a:t>
            </a:r>
            <a:r>
              <a:rPr lang="en-US" dirty="0"/>
              <a:t>is a Dutch philosopher of technology, chair of the philosophy department at the University of Twente, a member of the Dutch council for the Humanities, and chair of the Society for Philosophy and Technology. </a:t>
            </a:r>
            <a:br>
              <a:rPr lang="en-US" dirty="0"/>
            </a:br>
            <a:br>
              <a:rPr lang="en-US" dirty="0"/>
            </a:br>
            <a:r>
              <a:rPr lang="en-US" dirty="0"/>
              <a:t>Mediation theory is the version of technological hybridity that will be covered in these lessons. </a:t>
            </a:r>
          </a:p>
          <a:p>
            <a:endParaRPr lang="en-US" dirty="0"/>
          </a:p>
          <a:p>
            <a:endParaRPr lang="en-US" dirty="0"/>
          </a:p>
          <a:p>
            <a:endParaRPr lang="en-US" dirty="0"/>
          </a:p>
          <a:p>
            <a:r>
              <a:rPr lang="en-US" dirty="0">
                <a:hlinkClick r:id="rId3"/>
              </a:rPr>
              <a:t>"Peter Paul Verbeek and Harold Bekkering"</a:t>
            </a:r>
            <a:r>
              <a:rPr lang="en-US" dirty="0"/>
              <a:t> by </a:t>
            </a:r>
            <a:r>
              <a:rPr lang="en-US" dirty="0">
                <a:hlinkClick r:id="rId4"/>
              </a:rPr>
              <a:t>TonZ</a:t>
            </a:r>
            <a:r>
              <a:rPr lang="en-US" dirty="0"/>
              <a:t> is licensed under </a:t>
            </a:r>
            <a:r>
              <a:rPr lang="en-US" dirty="0">
                <a:hlinkClick r:id="rId5"/>
              </a:rPr>
              <a:t>CC BY-NC-SA 2.0 </a:t>
            </a:r>
            <a:endParaRPr lang="en-US" dirty="0"/>
          </a:p>
        </p:txBody>
      </p:sp>
      <p:sp>
        <p:nvSpPr>
          <p:cNvPr id="4" name="Slide Number Placeholder 3"/>
          <p:cNvSpPr>
            <a:spLocks noGrp="1"/>
          </p:cNvSpPr>
          <p:nvPr>
            <p:ph type="sldNum" sz="quarter" idx="5"/>
          </p:nvPr>
        </p:nvSpPr>
        <p:spPr/>
        <p:txBody>
          <a:bodyPr/>
          <a:lstStyle/>
          <a:p>
            <a:fld id="{0C0ED8DE-2B87-C94B-9510-A05157C06C2F}" type="slidenum">
              <a:rPr lang="en-US" smtClean="0"/>
              <a:t>5</a:t>
            </a:fld>
            <a:endParaRPr lang="en-US"/>
          </a:p>
        </p:txBody>
      </p:sp>
    </p:spTree>
    <p:extLst>
      <p:ext uri="{BB962C8B-B14F-4D97-AF65-F5344CB8AC3E}">
        <p14:creationId xmlns:p14="http://schemas.microsoft.com/office/powerpoint/2010/main" val="3114774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These questions can be provided to students to help them </a:t>
            </a:r>
            <a:r>
              <a:rPr lang="en-US" sz="1200" i="1" kern="1200" dirty="0">
                <a:solidFill>
                  <a:schemeClr val="tx1"/>
                </a:solidFill>
                <a:effectLst/>
                <a:latin typeface="+mn-lt"/>
                <a:ea typeface="+mn-ea"/>
                <a:cs typeface="+mn-cs"/>
              </a:rPr>
              <a:t>Remember</a:t>
            </a:r>
            <a:r>
              <a:rPr lang="en-US" sz="1200" kern="1200" dirty="0">
                <a:solidFill>
                  <a:schemeClr val="tx1"/>
                </a:solidFill>
                <a:effectLst/>
                <a:latin typeface="+mn-lt"/>
                <a:ea typeface="+mn-ea"/>
                <a:cs typeface="+mn-cs"/>
              </a:rPr>
              <a:t> (Level 1) and </a:t>
            </a:r>
            <a:r>
              <a:rPr lang="en-US" sz="1200" i="1" kern="1200" dirty="0">
                <a:solidFill>
                  <a:schemeClr val="tx1"/>
                </a:solidFill>
                <a:effectLst/>
                <a:latin typeface="+mn-lt"/>
                <a:ea typeface="+mn-ea"/>
                <a:cs typeface="+mn-cs"/>
              </a:rPr>
              <a:t>Understand</a:t>
            </a:r>
            <a:r>
              <a:rPr lang="en-US" sz="1200" kern="1200" dirty="0">
                <a:solidFill>
                  <a:schemeClr val="tx1"/>
                </a:solidFill>
                <a:effectLst/>
                <a:latin typeface="+mn-lt"/>
                <a:ea typeface="+mn-ea"/>
                <a:cs typeface="+mn-cs"/>
              </a:rPr>
              <a:t> (Level 2) the texts as they do the readings. </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This slide is included just so you can remind students of the reading questions and take any questions they might have.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C0ED8DE-2B87-C94B-9510-A05157C06C2F}" type="slidenum">
              <a:rPr lang="en-US" smtClean="0"/>
              <a:t>6</a:t>
            </a:fld>
            <a:endParaRPr lang="en-US"/>
          </a:p>
        </p:txBody>
      </p:sp>
    </p:spTree>
    <p:extLst>
      <p:ext uri="{BB962C8B-B14F-4D97-AF65-F5344CB8AC3E}">
        <p14:creationId xmlns:p14="http://schemas.microsoft.com/office/powerpoint/2010/main" val="361508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These questions can be provided to students to help them </a:t>
            </a:r>
            <a:r>
              <a:rPr lang="en-US" sz="1200" i="1" kern="1200" dirty="0">
                <a:solidFill>
                  <a:schemeClr val="tx1"/>
                </a:solidFill>
                <a:effectLst/>
                <a:latin typeface="+mn-lt"/>
                <a:ea typeface="+mn-ea"/>
                <a:cs typeface="+mn-cs"/>
              </a:rPr>
              <a:t>Remember</a:t>
            </a:r>
            <a:r>
              <a:rPr lang="en-US" sz="1200" kern="1200" dirty="0">
                <a:solidFill>
                  <a:schemeClr val="tx1"/>
                </a:solidFill>
                <a:effectLst/>
                <a:latin typeface="+mn-lt"/>
                <a:ea typeface="+mn-ea"/>
                <a:cs typeface="+mn-cs"/>
              </a:rPr>
              <a:t> (Level 1) and </a:t>
            </a:r>
            <a:r>
              <a:rPr lang="en-US" sz="1200" i="1" kern="1200" dirty="0">
                <a:solidFill>
                  <a:schemeClr val="tx1"/>
                </a:solidFill>
                <a:effectLst/>
                <a:latin typeface="+mn-lt"/>
                <a:ea typeface="+mn-ea"/>
                <a:cs typeface="+mn-cs"/>
              </a:rPr>
              <a:t>Understand</a:t>
            </a:r>
            <a:r>
              <a:rPr lang="en-US" sz="1200" kern="1200" dirty="0">
                <a:solidFill>
                  <a:schemeClr val="tx1"/>
                </a:solidFill>
                <a:effectLst/>
                <a:latin typeface="+mn-lt"/>
                <a:ea typeface="+mn-ea"/>
                <a:cs typeface="+mn-cs"/>
              </a:rPr>
              <a:t> (Level 2) the texts as they do the readings. </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This slide is included just so you can remind students of the reading questions and take any questions they might have.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0C0ED8DE-2B87-C94B-9510-A05157C06C2F}" type="slidenum">
              <a:rPr lang="en-US" smtClean="0"/>
              <a:t>7</a:t>
            </a:fld>
            <a:endParaRPr lang="en-US"/>
          </a:p>
        </p:txBody>
      </p:sp>
    </p:spTree>
    <p:extLst>
      <p:ext uri="{BB962C8B-B14F-4D97-AF65-F5344CB8AC3E}">
        <p14:creationId xmlns:p14="http://schemas.microsoft.com/office/powerpoint/2010/main" val="3589293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mediation analysis charts are included in case instructors want to discuss or go over them. </a:t>
            </a:r>
          </a:p>
          <a:p>
            <a:endParaRPr lang="en-US" dirty="0"/>
          </a:p>
        </p:txBody>
      </p:sp>
      <p:sp>
        <p:nvSpPr>
          <p:cNvPr id="4" name="Slide Number Placeholder 3"/>
          <p:cNvSpPr>
            <a:spLocks noGrp="1"/>
          </p:cNvSpPr>
          <p:nvPr>
            <p:ph type="sldNum" sz="quarter" idx="5"/>
          </p:nvPr>
        </p:nvSpPr>
        <p:spPr/>
        <p:txBody>
          <a:bodyPr/>
          <a:lstStyle/>
          <a:p>
            <a:fld id="{0C0ED8DE-2B87-C94B-9510-A05157C06C2F}" type="slidenum">
              <a:rPr lang="en-US" smtClean="0"/>
              <a:t>8</a:t>
            </a:fld>
            <a:endParaRPr lang="en-US"/>
          </a:p>
        </p:txBody>
      </p:sp>
    </p:spTree>
    <p:extLst>
      <p:ext uri="{BB962C8B-B14F-4D97-AF65-F5344CB8AC3E}">
        <p14:creationId xmlns:p14="http://schemas.microsoft.com/office/powerpoint/2010/main" val="939530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mediation analysis charts are included in case instructors want to discuss or go over them. </a:t>
            </a:r>
          </a:p>
          <a:p>
            <a:endParaRPr lang="en-US" dirty="0"/>
          </a:p>
        </p:txBody>
      </p:sp>
      <p:sp>
        <p:nvSpPr>
          <p:cNvPr id="4" name="Slide Number Placeholder 3"/>
          <p:cNvSpPr>
            <a:spLocks noGrp="1"/>
          </p:cNvSpPr>
          <p:nvPr>
            <p:ph type="sldNum" sz="quarter" idx="5"/>
          </p:nvPr>
        </p:nvSpPr>
        <p:spPr/>
        <p:txBody>
          <a:bodyPr/>
          <a:lstStyle/>
          <a:p>
            <a:fld id="{0C0ED8DE-2B87-C94B-9510-A05157C06C2F}" type="slidenum">
              <a:rPr lang="en-US" smtClean="0"/>
              <a:t>9</a:t>
            </a:fld>
            <a:endParaRPr lang="en-US"/>
          </a:p>
        </p:txBody>
      </p:sp>
    </p:spTree>
    <p:extLst>
      <p:ext uri="{BB962C8B-B14F-4D97-AF65-F5344CB8AC3E}">
        <p14:creationId xmlns:p14="http://schemas.microsoft.com/office/powerpoint/2010/main" val="30143261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These mediation analysis charts are included in case instructors want to discuss or go over them. </a:t>
            </a:r>
          </a:p>
          <a:p>
            <a:endParaRPr lang="en-US" dirty="0"/>
          </a:p>
        </p:txBody>
      </p:sp>
      <p:sp>
        <p:nvSpPr>
          <p:cNvPr id="4" name="Slide Number Placeholder 3"/>
          <p:cNvSpPr>
            <a:spLocks noGrp="1"/>
          </p:cNvSpPr>
          <p:nvPr>
            <p:ph type="sldNum" sz="quarter" idx="5"/>
          </p:nvPr>
        </p:nvSpPr>
        <p:spPr/>
        <p:txBody>
          <a:bodyPr/>
          <a:lstStyle/>
          <a:p>
            <a:fld id="{0C0ED8DE-2B87-C94B-9510-A05157C06C2F}" type="slidenum">
              <a:rPr lang="en-US" smtClean="0"/>
              <a:t>10</a:t>
            </a:fld>
            <a:endParaRPr lang="en-US"/>
          </a:p>
        </p:txBody>
      </p:sp>
    </p:spTree>
    <p:extLst>
      <p:ext uri="{BB962C8B-B14F-4D97-AF65-F5344CB8AC3E}">
        <p14:creationId xmlns:p14="http://schemas.microsoft.com/office/powerpoint/2010/main" val="3180633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These questions are posed to students to help them </a:t>
            </a:r>
            <a:r>
              <a:rPr lang="en-US" sz="1200" i="1" kern="1200" dirty="0">
                <a:solidFill>
                  <a:schemeClr val="tx1"/>
                </a:solidFill>
                <a:effectLst/>
                <a:latin typeface="+mn-lt"/>
                <a:ea typeface="+mn-ea"/>
                <a:cs typeface="+mn-cs"/>
              </a:rPr>
              <a:t>Apply</a:t>
            </a:r>
            <a:r>
              <a:rPr lang="en-US" sz="1200" kern="1200" dirty="0">
                <a:solidFill>
                  <a:schemeClr val="tx1"/>
                </a:solidFill>
                <a:effectLst/>
                <a:latin typeface="+mn-lt"/>
                <a:ea typeface="+mn-ea"/>
                <a:cs typeface="+mn-cs"/>
              </a:rPr>
              <a:t> (Level 3), </a:t>
            </a:r>
            <a:r>
              <a:rPr lang="en-US" sz="1200" i="1" kern="1200" dirty="0">
                <a:solidFill>
                  <a:schemeClr val="tx1"/>
                </a:solidFill>
                <a:effectLst/>
                <a:latin typeface="+mn-lt"/>
                <a:ea typeface="+mn-ea"/>
                <a:cs typeface="+mn-cs"/>
              </a:rPr>
              <a:t>Analyze</a:t>
            </a:r>
            <a:r>
              <a:rPr lang="en-US" sz="1200" kern="1200" dirty="0">
                <a:solidFill>
                  <a:schemeClr val="tx1"/>
                </a:solidFill>
                <a:effectLst/>
                <a:latin typeface="+mn-lt"/>
                <a:ea typeface="+mn-ea"/>
                <a:cs typeface="+mn-cs"/>
              </a:rPr>
              <a:t> (Level 4), </a:t>
            </a:r>
            <a:r>
              <a:rPr lang="en-US" sz="1200" i="1" kern="1200" dirty="0">
                <a:solidFill>
                  <a:schemeClr val="tx1"/>
                </a:solidFill>
                <a:effectLst/>
                <a:latin typeface="+mn-lt"/>
                <a:ea typeface="+mn-ea"/>
                <a:cs typeface="+mn-cs"/>
              </a:rPr>
              <a:t>Evaluate</a:t>
            </a:r>
            <a:r>
              <a:rPr lang="en-US" sz="1200" kern="1200" dirty="0">
                <a:solidFill>
                  <a:schemeClr val="tx1"/>
                </a:solidFill>
                <a:effectLst/>
                <a:latin typeface="+mn-lt"/>
                <a:ea typeface="+mn-ea"/>
                <a:cs typeface="+mn-cs"/>
              </a:rPr>
              <a:t> (Level 5), and </a:t>
            </a:r>
            <a:r>
              <a:rPr lang="en-US" sz="1200" i="1" kern="1200" dirty="0">
                <a:solidFill>
                  <a:schemeClr val="tx1"/>
                </a:solidFill>
                <a:effectLst/>
                <a:latin typeface="+mn-lt"/>
                <a:ea typeface="+mn-ea"/>
                <a:cs typeface="+mn-cs"/>
              </a:rPr>
              <a:t>Create</a:t>
            </a:r>
            <a:r>
              <a:rPr lang="en-US" sz="1200" kern="1200" dirty="0">
                <a:solidFill>
                  <a:schemeClr val="tx1"/>
                </a:solidFill>
                <a:effectLst/>
                <a:latin typeface="+mn-lt"/>
                <a:ea typeface="+mn-ea"/>
                <a:cs typeface="+mn-cs"/>
              </a:rPr>
              <a:t> (Level 6) in response to the readings. These questions do not fit on one slide, so it is helpful to provide students with a handout containing the discussion questions. </a:t>
            </a:r>
          </a:p>
        </p:txBody>
      </p:sp>
      <p:sp>
        <p:nvSpPr>
          <p:cNvPr id="4" name="Slide Number Placeholder 3"/>
          <p:cNvSpPr>
            <a:spLocks noGrp="1"/>
          </p:cNvSpPr>
          <p:nvPr>
            <p:ph type="sldNum" sz="quarter" idx="5"/>
          </p:nvPr>
        </p:nvSpPr>
        <p:spPr/>
        <p:txBody>
          <a:bodyPr/>
          <a:lstStyle/>
          <a:p>
            <a:fld id="{0C0ED8DE-2B87-C94B-9510-A05157C06C2F}" type="slidenum">
              <a:rPr lang="en-US" smtClean="0"/>
              <a:t>11</a:t>
            </a:fld>
            <a:endParaRPr lang="en-US"/>
          </a:p>
        </p:txBody>
      </p:sp>
    </p:spTree>
    <p:extLst>
      <p:ext uri="{BB962C8B-B14F-4D97-AF65-F5344CB8AC3E}">
        <p14:creationId xmlns:p14="http://schemas.microsoft.com/office/powerpoint/2010/main" val="12692196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2/2/21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2/2/21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2/2/21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96D32-D1B1-E847-ABB8-D9A482DC169D}"/>
              </a:ext>
            </a:extLst>
          </p:cNvPr>
          <p:cNvSpPr>
            <a:spLocks noGrp="1"/>
          </p:cNvSpPr>
          <p:nvPr>
            <p:ph type="ctrTitle"/>
          </p:nvPr>
        </p:nvSpPr>
        <p:spPr/>
        <p:txBody>
          <a:bodyPr/>
          <a:lstStyle/>
          <a:p>
            <a:r>
              <a:rPr lang="en-US" b="1" dirty="0"/>
              <a:t>Ethical Design and the Philosophy of Technology</a:t>
            </a:r>
            <a:endParaRPr lang="en-US" dirty="0"/>
          </a:p>
        </p:txBody>
      </p:sp>
      <p:sp>
        <p:nvSpPr>
          <p:cNvPr id="3" name="Subtitle 2">
            <a:extLst>
              <a:ext uri="{FF2B5EF4-FFF2-40B4-BE49-F238E27FC236}">
                <a16:creationId xmlns:a16="http://schemas.microsoft.com/office/drawing/2014/main" id="{3E06B70C-34B2-E741-9EA4-28B76415C367}"/>
              </a:ext>
            </a:extLst>
          </p:cNvPr>
          <p:cNvSpPr>
            <a:spLocks noGrp="1"/>
          </p:cNvSpPr>
          <p:nvPr>
            <p:ph type="subTitle" idx="1"/>
          </p:nvPr>
        </p:nvSpPr>
        <p:spPr>
          <a:xfrm>
            <a:off x="7162800" y="6299199"/>
            <a:ext cx="5029200" cy="503237"/>
          </a:xfrm>
        </p:spPr>
        <p:txBody>
          <a:bodyPr>
            <a:normAutofit fontScale="92500" lnSpcReduction="10000"/>
          </a:bodyPr>
          <a:lstStyle/>
          <a:p>
            <a:pPr>
              <a:lnSpc>
                <a:spcPct val="110000"/>
              </a:lnSpc>
              <a:spcBef>
                <a:spcPts val="0"/>
              </a:spcBef>
            </a:pPr>
            <a:r>
              <a:rPr lang="en-US" sz="1000" dirty="0"/>
              <a:t>This material developed by Patrick Anderson as part of the Mozilla Foundation Responsible Computer Science Challenge. This work is licensed under a Creative Commons Attribution-</a:t>
            </a:r>
            <a:r>
              <a:rPr lang="en-US" sz="1000" dirty="0" err="1"/>
              <a:t>NonCommercial</a:t>
            </a:r>
            <a:r>
              <a:rPr lang="en-US" sz="1000" dirty="0"/>
              <a:t>-</a:t>
            </a:r>
            <a:r>
              <a:rPr lang="en-US" sz="1000" dirty="0" err="1"/>
              <a:t>ShareAlike</a:t>
            </a:r>
            <a:r>
              <a:rPr lang="en-US" sz="1000" dirty="0"/>
              <a:t> 4.0 International License. </a:t>
            </a:r>
          </a:p>
        </p:txBody>
      </p:sp>
    </p:spTree>
    <p:extLst>
      <p:ext uri="{BB962C8B-B14F-4D97-AF65-F5344CB8AC3E}">
        <p14:creationId xmlns:p14="http://schemas.microsoft.com/office/powerpoint/2010/main" val="3697378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hart&#10;&#10;Description automatically generated">
            <a:extLst>
              <a:ext uri="{FF2B5EF4-FFF2-40B4-BE49-F238E27FC236}">
                <a16:creationId xmlns:a16="http://schemas.microsoft.com/office/drawing/2014/main" id="{9F2642F3-9212-404C-8345-56BE35731176}"/>
              </a:ext>
            </a:extLst>
          </p:cNvPr>
          <p:cNvPicPr>
            <a:picLocks noChangeAspect="1"/>
          </p:cNvPicPr>
          <p:nvPr/>
        </p:nvPicPr>
        <p:blipFill>
          <a:blip r:embed="rId3"/>
          <a:stretch>
            <a:fillRect/>
          </a:stretch>
        </p:blipFill>
        <p:spPr>
          <a:xfrm>
            <a:off x="1153583" y="551059"/>
            <a:ext cx="9884833" cy="5755882"/>
          </a:xfrm>
          <a:prstGeom prst="rect">
            <a:avLst/>
          </a:prstGeom>
        </p:spPr>
      </p:pic>
    </p:spTree>
    <p:extLst>
      <p:ext uri="{BB962C8B-B14F-4D97-AF65-F5344CB8AC3E}">
        <p14:creationId xmlns:p14="http://schemas.microsoft.com/office/powerpoint/2010/main" val="3956116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981CE-B91A-6B4A-B6F0-B3976D005E56}"/>
              </a:ext>
            </a:extLst>
          </p:cNvPr>
          <p:cNvSpPr>
            <a:spLocks noGrp="1"/>
          </p:cNvSpPr>
          <p:nvPr>
            <p:ph type="title"/>
          </p:nvPr>
        </p:nvSpPr>
        <p:spPr>
          <a:xfrm>
            <a:off x="1141413" y="618518"/>
            <a:ext cx="9905998" cy="771370"/>
          </a:xfrm>
        </p:spPr>
        <p:txBody>
          <a:bodyPr/>
          <a:lstStyle/>
          <a:p>
            <a:r>
              <a:rPr lang="en-US" dirty="0"/>
              <a:t>Mediation Analysis Questions </a:t>
            </a:r>
          </a:p>
        </p:txBody>
      </p:sp>
      <p:sp>
        <p:nvSpPr>
          <p:cNvPr id="5" name="Content Placeholder 4">
            <a:extLst>
              <a:ext uri="{FF2B5EF4-FFF2-40B4-BE49-F238E27FC236}">
                <a16:creationId xmlns:a16="http://schemas.microsoft.com/office/drawing/2014/main" id="{AD1227B3-AE28-0F44-B1FE-7E8DF177C177}"/>
              </a:ext>
            </a:extLst>
          </p:cNvPr>
          <p:cNvSpPr>
            <a:spLocks noGrp="1"/>
          </p:cNvSpPr>
          <p:nvPr>
            <p:ph idx="1"/>
          </p:nvPr>
        </p:nvSpPr>
        <p:spPr>
          <a:xfrm>
            <a:off x="829733" y="1557866"/>
            <a:ext cx="10430934" cy="4842933"/>
          </a:xfrm>
        </p:spPr>
        <p:txBody>
          <a:bodyPr>
            <a:noAutofit/>
          </a:bodyPr>
          <a:lstStyle/>
          <a:p>
            <a:pPr marL="0" lvl="0" indent="0">
              <a:buNone/>
            </a:pPr>
            <a:r>
              <a:rPr lang="en-US" sz="3200" b="1" i="1" u="sng" dirty="0">
                <a:solidFill>
                  <a:schemeClr val="tx2">
                    <a:lumMod val="75000"/>
                  </a:schemeClr>
                </a:solidFill>
              </a:rPr>
              <a:t>Ends</a:t>
            </a:r>
            <a:r>
              <a:rPr lang="en-US" sz="3200" b="1" u="sng" dirty="0">
                <a:solidFill>
                  <a:schemeClr val="tx2">
                    <a:lumMod val="75000"/>
                  </a:schemeClr>
                </a:solidFill>
              </a:rPr>
              <a:t>:</a:t>
            </a:r>
            <a:r>
              <a:rPr lang="en-US" sz="3200" b="1" dirty="0">
                <a:solidFill>
                  <a:schemeClr val="tx2">
                    <a:lumMod val="75000"/>
                  </a:schemeClr>
                </a:solidFill>
              </a:rPr>
              <a:t> </a:t>
            </a:r>
            <a:r>
              <a:rPr lang="en-US" sz="3200" dirty="0"/>
              <a:t>What kind of humanity does this technology seem to promote? Identify specific relationships or behaviors as evidence for your answer. </a:t>
            </a:r>
          </a:p>
          <a:p>
            <a:pPr marL="0" lvl="0" indent="0">
              <a:buNone/>
            </a:pPr>
            <a:endParaRPr lang="en-US" sz="3200" dirty="0"/>
          </a:p>
          <a:p>
            <a:pPr marL="0" lvl="0" indent="0">
              <a:buNone/>
            </a:pPr>
            <a:r>
              <a:rPr lang="en-US" sz="3200" b="1" i="1" u="sng" dirty="0">
                <a:solidFill>
                  <a:schemeClr val="tx2">
                    <a:lumMod val="75000"/>
                  </a:schemeClr>
                </a:solidFill>
              </a:rPr>
              <a:t>Means:</a:t>
            </a:r>
            <a:r>
              <a:rPr lang="en-US" sz="3200" b="1" i="1" dirty="0">
                <a:solidFill>
                  <a:schemeClr val="tx2">
                    <a:lumMod val="75000"/>
                  </a:schemeClr>
                </a:solidFill>
              </a:rPr>
              <a:t> </a:t>
            </a:r>
            <a:r>
              <a:rPr lang="en-US" sz="3200" dirty="0"/>
              <a:t>What type of influence does this technology seem to impose on the human user: coercive, decisive, persuasive, or seductive? What is the evidence for this conclusion?</a:t>
            </a:r>
          </a:p>
        </p:txBody>
      </p:sp>
    </p:spTree>
    <p:extLst>
      <p:ext uri="{BB962C8B-B14F-4D97-AF65-F5344CB8AC3E}">
        <p14:creationId xmlns:p14="http://schemas.microsoft.com/office/powerpoint/2010/main" val="403150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31191-BED9-5346-BBA3-E3D9BA82409D}"/>
              </a:ext>
            </a:extLst>
          </p:cNvPr>
          <p:cNvSpPr>
            <a:spLocks noGrp="1"/>
          </p:cNvSpPr>
          <p:nvPr>
            <p:ph type="title"/>
          </p:nvPr>
        </p:nvSpPr>
        <p:spPr>
          <a:xfrm>
            <a:off x="1143001" y="2328785"/>
            <a:ext cx="9905998" cy="1478570"/>
          </a:xfrm>
        </p:spPr>
        <p:txBody>
          <a:bodyPr>
            <a:normAutofit/>
          </a:bodyPr>
          <a:lstStyle/>
          <a:p>
            <a:pPr algn="ctr"/>
            <a:r>
              <a:rPr lang="en-US" sz="6000" dirty="0"/>
              <a:t>LESSON B</a:t>
            </a:r>
          </a:p>
        </p:txBody>
      </p:sp>
      <p:sp>
        <p:nvSpPr>
          <p:cNvPr id="3" name="Subtitle 2">
            <a:extLst>
              <a:ext uri="{FF2B5EF4-FFF2-40B4-BE49-F238E27FC236}">
                <a16:creationId xmlns:a16="http://schemas.microsoft.com/office/drawing/2014/main" id="{FE3ACB0B-2EC4-7740-8766-CC169CBA3B76}"/>
              </a:ext>
            </a:extLst>
          </p:cNvPr>
          <p:cNvSpPr txBox="1">
            <a:spLocks/>
          </p:cNvSpPr>
          <p:nvPr/>
        </p:nvSpPr>
        <p:spPr>
          <a:xfrm>
            <a:off x="7162800" y="6299199"/>
            <a:ext cx="5029200" cy="503237"/>
          </a:xfrm>
          <a:prstGeom prst="rect">
            <a:avLst/>
          </a:prstGeom>
        </p:spPr>
        <p:txBody>
          <a:bodyPr>
            <a:normAutofit fontScale="92500" lnSpcReduction="100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a:lnSpc>
                <a:spcPct val="110000"/>
              </a:lnSpc>
              <a:spcBef>
                <a:spcPts val="0"/>
              </a:spcBef>
            </a:pPr>
            <a:r>
              <a:rPr lang="en-US" sz="1000"/>
              <a:t>This material developed by Patrick Anderson as part of the Mozilla Foundation Responsible Computer Science Challenge. This work is licensed under a Creative Commons Attribution-NonCommercial-ShareAlike 4.0 International License. </a:t>
            </a:r>
            <a:endParaRPr lang="en-US" sz="1000" dirty="0"/>
          </a:p>
        </p:txBody>
      </p:sp>
    </p:spTree>
    <p:extLst>
      <p:ext uri="{BB962C8B-B14F-4D97-AF65-F5344CB8AC3E}">
        <p14:creationId xmlns:p14="http://schemas.microsoft.com/office/powerpoint/2010/main" val="4137744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981CE-B91A-6B4A-B6F0-B3976D005E56}"/>
              </a:ext>
            </a:extLst>
          </p:cNvPr>
          <p:cNvSpPr>
            <a:spLocks noGrp="1"/>
          </p:cNvSpPr>
          <p:nvPr>
            <p:ph type="title"/>
          </p:nvPr>
        </p:nvSpPr>
        <p:spPr>
          <a:xfrm>
            <a:off x="1141413" y="618518"/>
            <a:ext cx="9905998" cy="771370"/>
          </a:xfrm>
        </p:spPr>
        <p:txBody>
          <a:bodyPr/>
          <a:lstStyle/>
          <a:p>
            <a:r>
              <a:rPr lang="en-US" b="1" dirty="0"/>
              <a:t>Mediation Analysis Stage 1</a:t>
            </a:r>
            <a:r>
              <a:rPr lang="en-US" dirty="0"/>
              <a:t> </a:t>
            </a:r>
          </a:p>
        </p:txBody>
      </p:sp>
      <p:sp>
        <p:nvSpPr>
          <p:cNvPr id="5" name="Content Placeholder 4">
            <a:extLst>
              <a:ext uri="{FF2B5EF4-FFF2-40B4-BE49-F238E27FC236}">
                <a16:creationId xmlns:a16="http://schemas.microsoft.com/office/drawing/2014/main" id="{AD1227B3-AE28-0F44-B1FE-7E8DF177C177}"/>
              </a:ext>
            </a:extLst>
          </p:cNvPr>
          <p:cNvSpPr>
            <a:spLocks noGrp="1"/>
          </p:cNvSpPr>
          <p:nvPr>
            <p:ph idx="1"/>
          </p:nvPr>
        </p:nvSpPr>
        <p:spPr>
          <a:xfrm>
            <a:off x="1141412" y="1557867"/>
            <a:ext cx="10237787" cy="4555066"/>
          </a:xfrm>
        </p:spPr>
        <p:txBody>
          <a:bodyPr>
            <a:noAutofit/>
          </a:bodyPr>
          <a:lstStyle/>
          <a:p>
            <a:pPr marL="0" indent="0">
              <a:buNone/>
            </a:pPr>
            <a:r>
              <a:rPr lang="en-US" sz="2800" b="1" u="sng" dirty="0"/>
              <a:t>Given the technology under consideration, determine the following: </a:t>
            </a:r>
            <a:endParaRPr lang="en-US" sz="2800" dirty="0"/>
          </a:p>
          <a:p>
            <a:pPr marL="917575" lvl="0" indent="-617538">
              <a:buFont typeface="+mj-lt"/>
              <a:buAutoNum type="arabicPeriod"/>
            </a:pPr>
            <a:r>
              <a:rPr lang="en-US" sz="2600" dirty="0"/>
              <a:t>What is the point of contact between the human and this specific technology: physical, cognitive, or contextual? What is the evidence for this conclusion?  </a:t>
            </a:r>
          </a:p>
          <a:p>
            <a:pPr marL="917575" lvl="0" indent="-617538">
              <a:buFont typeface="+mj-lt"/>
              <a:buAutoNum type="arabicPeriod"/>
            </a:pPr>
            <a:r>
              <a:rPr lang="en-US" sz="2600" dirty="0"/>
              <a:t>What is the type of relation between the human and this specific technology? What is the evidence for this conclusion? </a:t>
            </a:r>
          </a:p>
          <a:p>
            <a:pPr marL="917575" lvl="0" indent="-617538">
              <a:buFont typeface="+mj-lt"/>
              <a:buAutoNum type="arabicPeriod"/>
            </a:pPr>
            <a:r>
              <a:rPr lang="en-US" sz="2600" dirty="0"/>
              <a:t>What type of influence does this specific technology seem to impose on the human user: coercive, decisive, persuasive, or seductive? What is the evidence for this conclusion? </a:t>
            </a:r>
          </a:p>
          <a:p>
            <a:pPr marL="457200" indent="-457200">
              <a:buFont typeface="+mj-lt"/>
              <a:buAutoNum type="arabicPeriod"/>
            </a:pPr>
            <a:endParaRPr lang="en-US" sz="2300" b="1" dirty="0"/>
          </a:p>
        </p:txBody>
      </p:sp>
    </p:spTree>
    <p:extLst>
      <p:ext uri="{BB962C8B-B14F-4D97-AF65-F5344CB8AC3E}">
        <p14:creationId xmlns:p14="http://schemas.microsoft.com/office/powerpoint/2010/main" val="3604319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981CE-B91A-6B4A-B6F0-B3976D005E56}"/>
              </a:ext>
            </a:extLst>
          </p:cNvPr>
          <p:cNvSpPr>
            <a:spLocks noGrp="1"/>
          </p:cNvSpPr>
          <p:nvPr>
            <p:ph type="title"/>
          </p:nvPr>
        </p:nvSpPr>
        <p:spPr>
          <a:xfrm>
            <a:off x="1141413" y="618518"/>
            <a:ext cx="9905998" cy="771370"/>
          </a:xfrm>
        </p:spPr>
        <p:txBody>
          <a:bodyPr/>
          <a:lstStyle/>
          <a:p>
            <a:r>
              <a:rPr lang="en-US" b="1" dirty="0"/>
              <a:t>Mediation Analysis Stage 2</a:t>
            </a:r>
            <a:r>
              <a:rPr lang="en-US" dirty="0"/>
              <a:t> </a:t>
            </a:r>
          </a:p>
        </p:txBody>
      </p:sp>
      <p:sp>
        <p:nvSpPr>
          <p:cNvPr id="5" name="Content Placeholder 4">
            <a:extLst>
              <a:ext uri="{FF2B5EF4-FFF2-40B4-BE49-F238E27FC236}">
                <a16:creationId xmlns:a16="http://schemas.microsoft.com/office/drawing/2014/main" id="{AD1227B3-AE28-0F44-B1FE-7E8DF177C177}"/>
              </a:ext>
            </a:extLst>
          </p:cNvPr>
          <p:cNvSpPr>
            <a:spLocks noGrp="1"/>
          </p:cNvSpPr>
          <p:nvPr>
            <p:ph idx="1"/>
          </p:nvPr>
        </p:nvSpPr>
        <p:spPr>
          <a:xfrm>
            <a:off x="931333" y="1557867"/>
            <a:ext cx="10752667" cy="4555066"/>
          </a:xfrm>
        </p:spPr>
        <p:txBody>
          <a:bodyPr>
            <a:noAutofit/>
          </a:bodyPr>
          <a:lstStyle/>
          <a:p>
            <a:pPr marL="0" indent="0">
              <a:buNone/>
            </a:pPr>
            <a:r>
              <a:rPr lang="en-US" sz="2800" b="1" u="sng" dirty="0"/>
              <a:t>Given the technology under consideration, determine the following: </a:t>
            </a:r>
            <a:endParaRPr lang="en-US" sz="2800" dirty="0"/>
          </a:p>
          <a:p>
            <a:pPr marL="514350" indent="-514350">
              <a:buFont typeface="+mj-lt"/>
              <a:buAutoNum type="arabicPeriod" startAt="4"/>
            </a:pPr>
            <a:r>
              <a:rPr lang="en-US" sz="2200" dirty="0"/>
              <a:t>Does the technology promote at least one type of desirable human relationship or behavior? If yes, what is that relationship or behavior and why/how does the technology promote it? </a:t>
            </a:r>
          </a:p>
          <a:p>
            <a:pPr marL="457200" indent="-457200">
              <a:buFont typeface="+mj-lt"/>
              <a:buAutoNum type="arabicPeriod" startAt="4"/>
            </a:pPr>
            <a:r>
              <a:rPr lang="en-US" sz="2200" dirty="0"/>
              <a:t>Does the technology impede at least one type of desirable human relationship or behavior? If yes, what is that relationship or behavior and why/how does the technology impede it? </a:t>
            </a:r>
          </a:p>
          <a:p>
            <a:pPr marL="457200" indent="-457200">
              <a:buFont typeface="+mj-lt"/>
              <a:buAutoNum type="arabicPeriod" startAt="4"/>
            </a:pPr>
            <a:r>
              <a:rPr lang="en-US" sz="2200" dirty="0"/>
              <a:t>To what extent do you think the designers intentionally or unintentionally designed the technology to promote or impede these relationships and behaviors? Do you think they would make any changes to the technology if you explained your analysis to them? Why or why not?</a:t>
            </a:r>
          </a:p>
          <a:p>
            <a:pPr marL="457200" indent="-457200">
              <a:buFont typeface="+mj-lt"/>
              <a:buAutoNum type="arabicPeriod" startAt="4"/>
            </a:pPr>
            <a:endParaRPr lang="en-US" sz="2300" b="1" dirty="0"/>
          </a:p>
        </p:txBody>
      </p:sp>
    </p:spTree>
    <p:extLst>
      <p:ext uri="{BB962C8B-B14F-4D97-AF65-F5344CB8AC3E}">
        <p14:creationId xmlns:p14="http://schemas.microsoft.com/office/powerpoint/2010/main" val="10667859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0058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981CE-B91A-6B4A-B6F0-B3976D005E56}"/>
              </a:ext>
            </a:extLst>
          </p:cNvPr>
          <p:cNvSpPr>
            <a:spLocks noGrp="1"/>
          </p:cNvSpPr>
          <p:nvPr>
            <p:ph type="title"/>
          </p:nvPr>
        </p:nvSpPr>
        <p:spPr>
          <a:xfrm>
            <a:off x="1141413" y="618518"/>
            <a:ext cx="9905998" cy="771370"/>
          </a:xfrm>
        </p:spPr>
        <p:txBody>
          <a:bodyPr/>
          <a:lstStyle/>
          <a:p>
            <a:r>
              <a:rPr lang="en-US" dirty="0"/>
              <a:t>The basic Components of Ethical Theory </a:t>
            </a:r>
          </a:p>
        </p:txBody>
      </p:sp>
      <p:graphicFrame>
        <p:nvGraphicFramePr>
          <p:cNvPr id="4" name="Content Placeholder 3">
            <a:extLst>
              <a:ext uri="{FF2B5EF4-FFF2-40B4-BE49-F238E27FC236}">
                <a16:creationId xmlns:a16="http://schemas.microsoft.com/office/drawing/2014/main" id="{9F30D4C4-2A4A-8A43-9120-E09991D942AF}"/>
              </a:ext>
            </a:extLst>
          </p:cNvPr>
          <p:cNvGraphicFramePr>
            <a:graphicFrameLocks noGrp="1"/>
          </p:cNvGraphicFramePr>
          <p:nvPr>
            <p:ph idx="1"/>
            <p:extLst>
              <p:ext uri="{D42A27DB-BD31-4B8C-83A1-F6EECF244321}">
                <p14:modId xmlns:p14="http://schemas.microsoft.com/office/powerpoint/2010/main" val="3810791442"/>
              </p:ext>
            </p:extLst>
          </p:nvPr>
        </p:nvGraphicFramePr>
        <p:xfrm>
          <a:off x="1141413" y="1694688"/>
          <a:ext cx="9906000" cy="45447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15508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31191-BED9-5346-BBA3-E3D9BA82409D}"/>
              </a:ext>
            </a:extLst>
          </p:cNvPr>
          <p:cNvSpPr>
            <a:spLocks noGrp="1"/>
          </p:cNvSpPr>
          <p:nvPr>
            <p:ph type="title"/>
          </p:nvPr>
        </p:nvSpPr>
        <p:spPr>
          <a:xfrm>
            <a:off x="1143001" y="2328785"/>
            <a:ext cx="9905998" cy="1478570"/>
          </a:xfrm>
        </p:spPr>
        <p:txBody>
          <a:bodyPr>
            <a:normAutofit/>
          </a:bodyPr>
          <a:lstStyle/>
          <a:p>
            <a:pPr algn="ctr"/>
            <a:r>
              <a:rPr lang="en-US" sz="6000" dirty="0"/>
              <a:t>LESSON A</a:t>
            </a:r>
          </a:p>
        </p:txBody>
      </p:sp>
      <p:sp>
        <p:nvSpPr>
          <p:cNvPr id="4" name="Subtitle 2">
            <a:extLst>
              <a:ext uri="{FF2B5EF4-FFF2-40B4-BE49-F238E27FC236}">
                <a16:creationId xmlns:a16="http://schemas.microsoft.com/office/drawing/2014/main" id="{A2A24778-D276-FF4A-8196-6694C138B96A}"/>
              </a:ext>
            </a:extLst>
          </p:cNvPr>
          <p:cNvSpPr txBox="1">
            <a:spLocks/>
          </p:cNvSpPr>
          <p:nvPr/>
        </p:nvSpPr>
        <p:spPr>
          <a:xfrm>
            <a:off x="7162800" y="6299199"/>
            <a:ext cx="5029200" cy="503237"/>
          </a:xfrm>
          <a:prstGeom prst="rect">
            <a:avLst/>
          </a:prstGeom>
        </p:spPr>
        <p:txBody>
          <a:bodyPr>
            <a:normAutofit fontScale="92500" lnSpcReduction="100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a:lnSpc>
                <a:spcPct val="110000"/>
              </a:lnSpc>
              <a:spcBef>
                <a:spcPts val="0"/>
              </a:spcBef>
            </a:pPr>
            <a:r>
              <a:rPr lang="en-US" sz="1000"/>
              <a:t>This material developed by Patrick Anderson as part of the Mozilla Foundation Responsible Computer Science Challenge. This work is licensed under a Creative Commons Attribution-NonCommercial-ShareAlike 4.0 International License. </a:t>
            </a:r>
            <a:endParaRPr lang="en-US" sz="1000" dirty="0"/>
          </a:p>
        </p:txBody>
      </p:sp>
    </p:spTree>
    <p:extLst>
      <p:ext uri="{BB962C8B-B14F-4D97-AF65-F5344CB8AC3E}">
        <p14:creationId xmlns:p14="http://schemas.microsoft.com/office/powerpoint/2010/main" val="3040288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C0A2D-C722-3746-ABC9-DA99A316EECC}"/>
              </a:ext>
            </a:extLst>
          </p:cNvPr>
          <p:cNvSpPr>
            <a:spLocks noGrp="1"/>
          </p:cNvSpPr>
          <p:nvPr>
            <p:ph type="title"/>
          </p:nvPr>
        </p:nvSpPr>
        <p:spPr>
          <a:xfrm>
            <a:off x="1141413" y="618518"/>
            <a:ext cx="9905998" cy="1057882"/>
          </a:xfrm>
        </p:spPr>
        <p:txBody>
          <a:bodyPr>
            <a:normAutofit fontScale="90000"/>
          </a:bodyPr>
          <a:lstStyle/>
          <a:p>
            <a:r>
              <a:rPr lang="en-US" dirty="0"/>
              <a:t>Three Approaches to the Philosophy of technology </a:t>
            </a:r>
          </a:p>
        </p:txBody>
      </p:sp>
      <p:graphicFrame>
        <p:nvGraphicFramePr>
          <p:cNvPr id="4" name="Diagram 3">
            <a:extLst>
              <a:ext uri="{FF2B5EF4-FFF2-40B4-BE49-F238E27FC236}">
                <a16:creationId xmlns:a16="http://schemas.microsoft.com/office/drawing/2014/main" id="{28B93CCE-C30E-B041-BD07-AFD264A88E47}"/>
              </a:ext>
            </a:extLst>
          </p:cNvPr>
          <p:cNvGraphicFramePr/>
          <p:nvPr>
            <p:extLst>
              <p:ext uri="{D42A27DB-BD31-4B8C-83A1-F6EECF244321}">
                <p14:modId xmlns:p14="http://schemas.microsoft.com/office/powerpoint/2010/main" val="3934845933"/>
              </p:ext>
            </p:extLst>
          </p:nvPr>
        </p:nvGraphicFramePr>
        <p:xfrm>
          <a:off x="762001" y="1794933"/>
          <a:ext cx="10938932" cy="467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37405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Peter Paul Verbeek and Harold Bekkering">
            <a:extLst>
              <a:ext uri="{FF2B5EF4-FFF2-40B4-BE49-F238E27FC236}">
                <a16:creationId xmlns:a16="http://schemas.microsoft.com/office/drawing/2014/main" id="{577D2159-6C9E-EF4F-99D3-3214BBE66C9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694" t="1645" r="36826" b="453"/>
          <a:stretch/>
        </p:blipFill>
        <p:spPr bwMode="auto">
          <a:xfrm>
            <a:off x="1828799" y="744296"/>
            <a:ext cx="3691467" cy="536940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0C3A2D04-4943-724D-B93C-049E17684C35}"/>
              </a:ext>
            </a:extLst>
          </p:cNvPr>
          <p:cNvSpPr txBox="1"/>
          <p:nvPr/>
        </p:nvSpPr>
        <p:spPr>
          <a:xfrm>
            <a:off x="6671736" y="2387598"/>
            <a:ext cx="3911599" cy="1754326"/>
          </a:xfrm>
          <a:prstGeom prst="rect">
            <a:avLst/>
          </a:prstGeom>
          <a:noFill/>
        </p:spPr>
        <p:txBody>
          <a:bodyPr wrap="square" rtlCol="0">
            <a:spAutoFit/>
          </a:bodyPr>
          <a:lstStyle/>
          <a:p>
            <a:pPr algn="ctr"/>
            <a:r>
              <a:rPr lang="en-US" sz="3600" b="1" dirty="0"/>
              <a:t>Peter-Paul Verbeek </a:t>
            </a:r>
          </a:p>
          <a:p>
            <a:pPr algn="ctr"/>
            <a:endParaRPr lang="en-US" sz="3600" b="1" dirty="0"/>
          </a:p>
          <a:p>
            <a:pPr algn="ctr"/>
            <a:r>
              <a:rPr lang="en-US" sz="3600" b="1" dirty="0"/>
              <a:t>Mediation Theory</a:t>
            </a:r>
            <a:endParaRPr lang="en-US" sz="3600" dirty="0"/>
          </a:p>
        </p:txBody>
      </p:sp>
    </p:spTree>
    <p:extLst>
      <p:ext uri="{BB962C8B-B14F-4D97-AF65-F5344CB8AC3E}">
        <p14:creationId xmlns:p14="http://schemas.microsoft.com/office/powerpoint/2010/main" val="2243682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981CE-B91A-6B4A-B6F0-B3976D005E56}"/>
              </a:ext>
            </a:extLst>
          </p:cNvPr>
          <p:cNvSpPr>
            <a:spLocks noGrp="1"/>
          </p:cNvSpPr>
          <p:nvPr>
            <p:ph type="title"/>
          </p:nvPr>
        </p:nvSpPr>
        <p:spPr>
          <a:xfrm>
            <a:off x="1141413" y="618518"/>
            <a:ext cx="9905998" cy="771370"/>
          </a:xfrm>
        </p:spPr>
        <p:txBody>
          <a:bodyPr/>
          <a:lstStyle/>
          <a:p>
            <a:r>
              <a:rPr lang="en-US" dirty="0"/>
              <a:t>READING QUESTIONS, Part 1</a:t>
            </a:r>
          </a:p>
        </p:txBody>
      </p:sp>
      <p:sp>
        <p:nvSpPr>
          <p:cNvPr id="5" name="Content Placeholder 4">
            <a:extLst>
              <a:ext uri="{FF2B5EF4-FFF2-40B4-BE49-F238E27FC236}">
                <a16:creationId xmlns:a16="http://schemas.microsoft.com/office/drawing/2014/main" id="{AD1227B3-AE28-0F44-B1FE-7E8DF177C177}"/>
              </a:ext>
            </a:extLst>
          </p:cNvPr>
          <p:cNvSpPr>
            <a:spLocks noGrp="1"/>
          </p:cNvSpPr>
          <p:nvPr>
            <p:ph idx="1"/>
          </p:nvPr>
        </p:nvSpPr>
        <p:spPr>
          <a:xfrm>
            <a:off x="745066" y="1557867"/>
            <a:ext cx="10634134" cy="4555066"/>
          </a:xfrm>
        </p:spPr>
        <p:txBody>
          <a:bodyPr>
            <a:noAutofit/>
          </a:bodyPr>
          <a:lstStyle/>
          <a:p>
            <a:pPr marL="457200" lvl="0" indent="-457200">
              <a:buFont typeface="+mj-lt"/>
              <a:buAutoNum type="arabicPeriod"/>
            </a:pPr>
            <a:r>
              <a:rPr lang="en-US" b="1" dirty="0"/>
              <a:t>What does Verbeek seem to mean when he says that “humans and technologies should not be seen as two ‘poles’ between which there is an interaction; rather, they are the result of this interaction…[humans and technologies] are not pre-given entities but rather ones that mutually shape each other in the relations that come about between them”? </a:t>
            </a:r>
          </a:p>
          <a:p>
            <a:pPr marL="457200" lvl="0" indent="-457200">
              <a:buFont typeface="+mj-lt"/>
              <a:buAutoNum type="arabicPeriod"/>
            </a:pPr>
            <a:r>
              <a:rPr lang="en-US" b="1" dirty="0"/>
              <a:t>According to Verbeek, what is the difference between “extension” relations and “dialectics” relations between humans and technologies? </a:t>
            </a:r>
          </a:p>
          <a:p>
            <a:pPr marL="457200" lvl="0" indent="-457200">
              <a:buFont typeface="+mj-lt"/>
              <a:buAutoNum type="arabicPeriod"/>
            </a:pPr>
            <a:r>
              <a:rPr lang="en-US" b="1" dirty="0"/>
              <a:t>According to Verbeek, what are “hybridity” relations between humans and technologies, and why does he seem to favor this way of thinking about humans and technology? </a:t>
            </a:r>
          </a:p>
          <a:p>
            <a:pPr marL="457200" indent="-457200">
              <a:buFont typeface="+mj-lt"/>
              <a:buAutoNum type="arabicPeriod"/>
            </a:pPr>
            <a:endParaRPr lang="en-US" sz="2000" b="1" dirty="0"/>
          </a:p>
        </p:txBody>
      </p:sp>
    </p:spTree>
    <p:extLst>
      <p:ext uri="{BB962C8B-B14F-4D97-AF65-F5344CB8AC3E}">
        <p14:creationId xmlns:p14="http://schemas.microsoft.com/office/powerpoint/2010/main" val="3347732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981CE-B91A-6B4A-B6F0-B3976D005E56}"/>
              </a:ext>
            </a:extLst>
          </p:cNvPr>
          <p:cNvSpPr>
            <a:spLocks noGrp="1"/>
          </p:cNvSpPr>
          <p:nvPr>
            <p:ph type="title"/>
          </p:nvPr>
        </p:nvSpPr>
        <p:spPr>
          <a:xfrm>
            <a:off x="1141413" y="618518"/>
            <a:ext cx="9905998" cy="771370"/>
          </a:xfrm>
        </p:spPr>
        <p:txBody>
          <a:bodyPr/>
          <a:lstStyle/>
          <a:p>
            <a:r>
              <a:rPr lang="en-US" dirty="0"/>
              <a:t>READING QUESTIONS, Part 2</a:t>
            </a:r>
          </a:p>
        </p:txBody>
      </p:sp>
      <p:sp>
        <p:nvSpPr>
          <p:cNvPr id="5" name="Content Placeholder 4">
            <a:extLst>
              <a:ext uri="{FF2B5EF4-FFF2-40B4-BE49-F238E27FC236}">
                <a16:creationId xmlns:a16="http://schemas.microsoft.com/office/drawing/2014/main" id="{AD1227B3-AE28-0F44-B1FE-7E8DF177C177}"/>
              </a:ext>
            </a:extLst>
          </p:cNvPr>
          <p:cNvSpPr>
            <a:spLocks noGrp="1"/>
          </p:cNvSpPr>
          <p:nvPr>
            <p:ph idx="1"/>
          </p:nvPr>
        </p:nvSpPr>
        <p:spPr>
          <a:xfrm>
            <a:off x="745066" y="1557867"/>
            <a:ext cx="10634134" cy="4555066"/>
          </a:xfrm>
        </p:spPr>
        <p:txBody>
          <a:bodyPr>
            <a:noAutofit/>
          </a:bodyPr>
          <a:lstStyle/>
          <a:p>
            <a:pPr marL="457200" lvl="0" indent="-457200">
              <a:buFont typeface="+mj-lt"/>
              <a:buAutoNum type="arabicPeriod" startAt="4"/>
            </a:pPr>
            <a:r>
              <a:rPr lang="en-US" b="1" dirty="0"/>
              <a:t>What is one “type of relation” identified by Verbeek? Can you think of an example of a technology </a:t>
            </a:r>
            <a:r>
              <a:rPr lang="en-US" b="1" i="1" dirty="0"/>
              <a:t>not</a:t>
            </a:r>
            <a:r>
              <a:rPr lang="en-US" b="1" dirty="0"/>
              <a:t> mentioned by Verbeek that represents this type of relation? </a:t>
            </a:r>
          </a:p>
          <a:p>
            <a:pPr marL="457200" lvl="0" indent="-457200">
              <a:buFont typeface="+mj-lt"/>
              <a:buAutoNum type="arabicPeriod" startAt="4"/>
            </a:pPr>
            <a:r>
              <a:rPr lang="en-US" b="1" dirty="0"/>
              <a:t>What are the four “points of contact” described by Verbeek? </a:t>
            </a:r>
          </a:p>
          <a:p>
            <a:pPr marL="457200" lvl="0" indent="-457200">
              <a:buFont typeface="+mj-lt"/>
              <a:buAutoNum type="arabicPeriod" startAt="4"/>
            </a:pPr>
            <a:r>
              <a:rPr lang="en-US" b="1" dirty="0"/>
              <a:t>What are the “types of influence” identified by Verbeek? Can you think of any example technologies that fit one of these types of influence? </a:t>
            </a:r>
          </a:p>
          <a:p>
            <a:pPr marL="457200" lvl="0" indent="-457200">
              <a:buFont typeface="+mj-lt"/>
              <a:buAutoNum type="arabicPeriod" startAt="4"/>
            </a:pPr>
            <a:r>
              <a:rPr lang="en-US" b="1" dirty="0"/>
              <a:t>What does Verbeek seem to mean when he says that “Designers materialize morality”?</a:t>
            </a:r>
          </a:p>
        </p:txBody>
      </p:sp>
    </p:spTree>
    <p:extLst>
      <p:ext uri="{BB962C8B-B14F-4D97-AF65-F5344CB8AC3E}">
        <p14:creationId xmlns:p14="http://schemas.microsoft.com/office/powerpoint/2010/main" val="3139590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627E6A3-4DAB-F74B-B098-6D52FCFF7024}"/>
              </a:ext>
            </a:extLst>
          </p:cNvPr>
          <p:cNvGraphicFramePr>
            <a:graphicFrameLocks noGrp="1"/>
          </p:cNvGraphicFramePr>
          <p:nvPr>
            <p:extLst>
              <p:ext uri="{D42A27DB-BD31-4B8C-83A1-F6EECF244321}">
                <p14:modId xmlns:p14="http://schemas.microsoft.com/office/powerpoint/2010/main" val="3121995618"/>
              </p:ext>
            </p:extLst>
          </p:nvPr>
        </p:nvGraphicFramePr>
        <p:xfrm>
          <a:off x="990600" y="575734"/>
          <a:ext cx="10210800" cy="5417822"/>
        </p:xfrm>
        <a:graphic>
          <a:graphicData uri="http://schemas.openxmlformats.org/drawingml/2006/table">
            <a:tbl>
              <a:tblPr firstRow="1" firstCol="1" bandRow="1">
                <a:tableStyleId>{5C22544A-7EE6-4342-B048-85BDC9FD1C3A}</a:tableStyleId>
              </a:tblPr>
              <a:tblGrid>
                <a:gridCol w="2648255">
                  <a:extLst>
                    <a:ext uri="{9D8B030D-6E8A-4147-A177-3AD203B41FA5}">
                      <a16:colId xmlns:a16="http://schemas.microsoft.com/office/drawing/2014/main" val="3943175168"/>
                    </a:ext>
                  </a:extLst>
                </a:gridCol>
                <a:gridCol w="2358859">
                  <a:extLst>
                    <a:ext uri="{9D8B030D-6E8A-4147-A177-3AD203B41FA5}">
                      <a16:colId xmlns:a16="http://schemas.microsoft.com/office/drawing/2014/main" val="170009261"/>
                    </a:ext>
                  </a:extLst>
                </a:gridCol>
                <a:gridCol w="5203686">
                  <a:extLst>
                    <a:ext uri="{9D8B030D-6E8A-4147-A177-3AD203B41FA5}">
                      <a16:colId xmlns:a16="http://schemas.microsoft.com/office/drawing/2014/main" val="2969579915"/>
                    </a:ext>
                  </a:extLst>
                </a:gridCol>
              </a:tblGrid>
              <a:tr h="514351">
                <a:tc gridSpan="3">
                  <a:txBody>
                    <a:bodyPr/>
                    <a:lstStyle/>
                    <a:p>
                      <a:pPr marL="0" marR="0" algn="ctr">
                        <a:spcBef>
                          <a:spcPts val="600"/>
                        </a:spcBef>
                        <a:spcAft>
                          <a:spcPts val="600"/>
                        </a:spcAft>
                      </a:pPr>
                      <a:r>
                        <a:rPr lang="en-US" sz="3200">
                          <a:effectLst/>
                        </a:rPr>
                        <a:t>Points of Contact</a:t>
                      </a:r>
                      <a:endParaRPr lang="en-US" sz="3200">
                        <a:effectLst/>
                        <a:latin typeface="Times New Roman" panose="02020603050405020304" pitchFamily="18" charset="0"/>
                        <a:ea typeface="Times New Roman" panose="02020603050405020304" pitchFamily="18" charset="0"/>
                      </a:endParaRPr>
                    </a:p>
                  </a:txBody>
                  <a:tcPr marL="68580" marR="68580" marT="0"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56938673"/>
                  </a:ext>
                </a:extLst>
              </a:tr>
              <a:tr h="514351">
                <a:tc>
                  <a:txBody>
                    <a:bodyPr/>
                    <a:lstStyle/>
                    <a:p>
                      <a:pPr marL="0" marR="0" algn="ctr">
                        <a:spcBef>
                          <a:spcPts val="300"/>
                        </a:spcBef>
                        <a:spcAft>
                          <a:spcPts val="300"/>
                        </a:spcAft>
                      </a:pPr>
                      <a:r>
                        <a:rPr lang="en-US" sz="3200">
                          <a:effectLst/>
                        </a:rPr>
                        <a:t>Point</a:t>
                      </a:r>
                      <a:endParaRPr lang="en-US" sz="3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3200">
                          <a:effectLst/>
                        </a:rPr>
                        <a:t>Form</a:t>
                      </a:r>
                      <a:endParaRPr lang="en-US" sz="3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3200">
                          <a:effectLst/>
                        </a:rPr>
                        <a:t>Description</a:t>
                      </a:r>
                      <a:endParaRPr lang="en-US" sz="3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98565483"/>
                  </a:ext>
                </a:extLst>
              </a:tr>
              <a:tr h="1028700">
                <a:tc>
                  <a:txBody>
                    <a:bodyPr/>
                    <a:lstStyle/>
                    <a:p>
                      <a:pPr marL="0" marR="0" algn="ctr">
                        <a:spcBef>
                          <a:spcPts val="300"/>
                        </a:spcBef>
                        <a:spcAft>
                          <a:spcPts val="300"/>
                        </a:spcAft>
                      </a:pPr>
                      <a:r>
                        <a:rPr lang="en-US" sz="3200">
                          <a:effectLst/>
                        </a:rPr>
                        <a:t>To the Hand</a:t>
                      </a:r>
                      <a:endParaRPr lang="en-US" sz="3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3200">
                          <a:effectLst/>
                        </a:rPr>
                        <a:t>Physical </a:t>
                      </a:r>
                      <a:endParaRPr lang="en-US" sz="3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3200">
                          <a:effectLst/>
                        </a:rPr>
                        <a:t>When humans physically interact with a technological object </a:t>
                      </a:r>
                      <a:endParaRPr lang="en-US" sz="3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540737049"/>
                  </a:ext>
                </a:extLst>
              </a:tr>
              <a:tr h="1028700">
                <a:tc>
                  <a:txBody>
                    <a:bodyPr/>
                    <a:lstStyle/>
                    <a:p>
                      <a:pPr marL="0" marR="0" algn="ctr">
                        <a:spcBef>
                          <a:spcPts val="300"/>
                        </a:spcBef>
                        <a:spcAft>
                          <a:spcPts val="300"/>
                        </a:spcAft>
                      </a:pPr>
                      <a:r>
                        <a:rPr lang="en-US" sz="3200">
                          <a:effectLst/>
                        </a:rPr>
                        <a:t>Before the Eye</a:t>
                      </a:r>
                      <a:endParaRPr lang="en-US" sz="3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3200">
                          <a:effectLst/>
                        </a:rPr>
                        <a:t>Cognitive</a:t>
                      </a:r>
                      <a:endParaRPr lang="en-US" sz="3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3200" dirty="0">
                          <a:effectLst/>
                        </a:rPr>
                        <a:t>When humans receive or interpret information provided by a technological object </a:t>
                      </a:r>
                      <a:endParaRPr lang="en-US" sz="3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774873415"/>
                  </a:ext>
                </a:extLst>
              </a:tr>
              <a:tr h="1028700">
                <a:tc>
                  <a:txBody>
                    <a:bodyPr/>
                    <a:lstStyle/>
                    <a:p>
                      <a:pPr marL="0" marR="0" algn="ctr">
                        <a:spcBef>
                          <a:spcPts val="300"/>
                        </a:spcBef>
                        <a:spcAft>
                          <a:spcPts val="300"/>
                        </a:spcAft>
                      </a:pPr>
                      <a:r>
                        <a:rPr lang="en-US" sz="3200">
                          <a:effectLst/>
                        </a:rPr>
                        <a:t>Behind the Back</a:t>
                      </a:r>
                      <a:endParaRPr lang="en-US" sz="3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lgn="ctr">
                        <a:spcBef>
                          <a:spcPts val="300"/>
                        </a:spcBef>
                        <a:spcAft>
                          <a:spcPts val="300"/>
                        </a:spcAft>
                      </a:pPr>
                      <a:r>
                        <a:rPr lang="en-US" sz="3200">
                          <a:effectLst/>
                        </a:rPr>
                        <a:t>Contextual</a:t>
                      </a:r>
                      <a:endParaRPr lang="en-US" sz="3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300"/>
                        </a:spcBef>
                        <a:spcAft>
                          <a:spcPts val="300"/>
                        </a:spcAft>
                      </a:pPr>
                      <a:r>
                        <a:rPr lang="en-US" sz="3200" dirty="0">
                          <a:effectLst/>
                        </a:rPr>
                        <a:t>When technology is part of the infrastructure of the human’s environment </a:t>
                      </a:r>
                      <a:endParaRPr lang="en-US" sz="3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122366811"/>
                  </a:ext>
                </a:extLst>
              </a:tr>
            </a:tbl>
          </a:graphicData>
        </a:graphic>
      </p:graphicFrame>
    </p:spTree>
    <p:extLst>
      <p:ext uri="{BB962C8B-B14F-4D97-AF65-F5344CB8AC3E}">
        <p14:creationId xmlns:p14="http://schemas.microsoft.com/office/powerpoint/2010/main" val="1399747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68E2666-0A13-4D48-8211-63B809F63B03}"/>
              </a:ext>
            </a:extLst>
          </p:cNvPr>
          <p:cNvGraphicFramePr>
            <a:graphicFrameLocks noGrp="1"/>
          </p:cNvGraphicFramePr>
          <p:nvPr>
            <p:extLst>
              <p:ext uri="{D42A27DB-BD31-4B8C-83A1-F6EECF244321}">
                <p14:modId xmlns:p14="http://schemas.microsoft.com/office/powerpoint/2010/main" val="3699463083"/>
              </p:ext>
            </p:extLst>
          </p:nvPr>
        </p:nvGraphicFramePr>
        <p:xfrm>
          <a:off x="1185333" y="321734"/>
          <a:ext cx="9821334" cy="6254074"/>
        </p:xfrm>
        <a:graphic>
          <a:graphicData uri="http://schemas.openxmlformats.org/drawingml/2006/table">
            <a:tbl>
              <a:tblPr firstRow="1" firstCol="1" bandRow="1">
                <a:tableStyleId>{5C22544A-7EE6-4342-B048-85BDC9FD1C3A}</a:tableStyleId>
              </a:tblPr>
              <a:tblGrid>
                <a:gridCol w="2358171">
                  <a:extLst>
                    <a:ext uri="{9D8B030D-6E8A-4147-A177-3AD203B41FA5}">
                      <a16:colId xmlns:a16="http://schemas.microsoft.com/office/drawing/2014/main" val="1714471417"/>
                    </a:ext>
                  </a:extLst>
                </a:gridCol>
                <a:gridCol w="7463163">
                  <a:extLst>
                    <a:ext uri="{9D8B030D-6E8A-4147-A177-3AD203B41FA5}">
                      <a16:colId xmlns:a16="http://schemas.microsoft.com/office/drawing/2014/main" val="1755709533"/>
                    </a:ext>
                  </a:extLst>
                </a:gridCol>
              </a:tblGrid>
              <a:tr h="299125">
                <a:tc gridSpan="2">
                  <a:txBody>
                    <a:bodyPr/>
                    <a:lstStyle/>
                    <a:p>
                      <a:pPr marL="0" marR="0" algn="ctr">
                        <a:spcBef>
                          <a:spcPts val="600"/>
                        </a:spcBef>
                        <a:spcAft>
                          <a:spcPts val="600"/>
                        </a:spcAft>
                      </a:pPr>
                      <a:r>
                        <a:rPr lang="en-US" sz="2000">
                          <a:effectLst/>
                        </a:rPr>
                        <a:t>Types of Relations</a:t>
                      </a:r>
                      <a:endParaRPr lang="en-US" sz="2000">
                        <a:effectLst/>
                        <a:latin typeface="Times New Roman" panose="02020603050405020304" pitchFamily="18" charset="0"/>
                        <a:ea typeface="Times New Roman" panose="02020603050405020304" pitchFamily="18" charset="0"/>
                      </a:endParaRPr>
                    </a:p>
                  </a:txBody>
                  <a:tcPr marL="63245" marR="63245" marT="0" marB="0"/>
                </a:tc>
                <a:tc hMerge="1">
                  <a:txBody>
                    <a:bodyPr/>
                    <a:lstStyle/>
                    <a:p>
                      <a:endParaRPr lang="en-US"/>
                    </a:p>
                  </a:txBody>
                  <a:tcPr/>
                </a:tc>
                <a:extLst>
                  <a:ext uri="{0D108BD9-81ED-4DB2-BD59-A6C34878D82A}">
                    <a16:rowId xmlns:a16="http://schemas.microsoft.com/office/drawing/2014/main" val="3279669524"/>
                  </a:ext>
                </a:extLst>
              </a:tr>
              <a:tr h="598251">
                <a:tc>
                  <a:txBody>
                    <a:bodyPr/>
                    <a:lstStyle/>
                    <a:p>
                      <a:pPr marL="0" marR="0" algn="ctr">
                        <a:spcBef>
                          <a:spcPts val="300"/>
                        </a:spcBef>
                        <a:spcAft>
                          <a:spcPts val="300"/>
                        </a:spcAft>
                      </a:pPr>
                      <a:r>
                        <a:rPr lang="en-US" sz="2000">
                          <a:effectLst/>
                        </a:rPr>
                        <a:t>Embodiment</a:t>
                      </a:r>
                      <a:endParaRPr lang="en-US" sz="2000">
                        <a:effectLst/>
                        <a:latin typeface="Times New Roman" panose="02020603050405020304" pitchFamily="18" charset="0"/>
                        <a:ea typeface="Times New Roman" panose="02020603050405020304" pitchFamily="18" charset="0"/>
                      </a:endParaRPr>
                    </a:p>
                  </a:txBody>
                  <a:tcPr marL="63245" marR="63245" marT="0" marB="0"/>
                </a:tc>
                <a:tc>
                  <a:txBody>
                    <a:bodyPr/>
                    <a:lstStyle/>
                    <a:p>
                      <a:pPr marL="0" marR="0" algn="just">
                        <a:spcBef>
                          <a:spcPts val="300"/>
                        </a:spcBef>
                        <a:spcAft>
                          <a:spcPts val="300"/>
                        </a:spcAft>
                      </a:pPr>
                      <a:r>
                        <a:rPr lang="en-US" sz="1800">
                          <a:effectLst/>
                        </a:rPr>
                        <a:t>A relation in which the human and technology temporarily “merge” to interact with the world, like a telephone or a microscope</a:t>
                      </a:r>
                      <a:endParaRPr lang="en-US" sz="1800">
                        <a:effectLst/>
                        <a:latin typeface="Times New Roman" panose="02020603050405020304" pitchFamily="18" charset="0"/>
                        <a:ea typeface="Times New Roman" panose="02020603050405020304" pitchFamily="18" charset="0"/>
                      </a:endParaRPr>
                    </a:p>
                  </a:txBody>
                  <a:tcPr marL="63245" marR="63245" marT="0" marB="0"/>
                </a:tc>
                <a:extLst>
                  <a:ext uri="{0D108BD9-81ED-4DB2-BD59-A6C34878D82A}">
                    <a16:rowId xmlns:a16="http://schemas.microsoft.com/office/drawing/2014/main" val="2585972461"/>
                  </a:ext>
                </a:extLst>
              </a:tr>
              <a:tr h="598251">
                <a:tc>
                  <a:txBody>
                    <a:bodyPr/>
                    <a:lstStyle/>
                    <a:p>
                      <a:pPr marL="0" marR="0" algn="ctr">
                        <a:spcBef>
                          <a:spcPts val="300"/>
                        </a:spcBef>
                        <a:spcAft>
                          <a:spcPts val="300"/>
                        </a:spcAft>
                      </a:pPr>
                      <a:r>
                        <a:rPr lang="en-US" sz="2000">
                          <a:effectLst/>
                        </a:rPr>
                        <a:t>Hermeneutic </a:t>
                      </a:r>
                      <a:endParaRPr lang="en-US" sz="2000">
                        <a:effectLst/>
                        <a:latin typeface="Times New Roman" panose="02020603050405020304" pitchFamily="18" charset="0"/>
                        <a:ea typeface="Times New Roman" panose="02020603050405020304" pitchFamily="18" charset="0"/>
                      </a:endParaRPr>
                    </a:p>
                  </a:txBody>
                  <a:tcPr marL="63245" marR="63245" marT="0" marB="0"/>
                </a:tc>
                <a:tc>
                  <a:txBody>
                    <a:bodyPr/>
                    <a:lstStyle/>
                    <a:p>
                      <a:pPr marL="0" marR="0" algn="just">
                        <a:spcBef>
                          <a:spcPts val="300"/>
                        </a:spcBef>
                        <a:spcAft>
                          <a:spcPts val="300"/>
                        </a:spcAft>
                      </a:pPr>
                      <a:r>
                        <a:rPr lang="en-US" sz="1800">
                          <a:effectLst/>
                        </a:rPr>
                        <a:t>A relation in which the human interacts with a temporary “merger” of a technology with the world, like an MRI or a metal detector</a:t>
                      </a:r>
                      <a:endParaRPr lang="en-US" sz="1800">
                        <a:effectLst/>
                        <a:latin typeface="Times New Roman" panose="02020603050405020304" pitchFamily="18" charset="0"/>
                        <a:ea typeface="Times New Roman" panose="02020603050405020304" pitchFamily="18" charset="0"/>
                      </a:endParaRPr>
                    </a:p>
                  </a:txBody>
                  <a:tcPr marL="63245" marR="63245" marT="0" marB="0"/>
                </a:tc>
                <a:extLst>
                  <a:ext uri="{0D108BD9-81ED-4DB2-BD59-A6C34878D82A}">
                    <a16:rowId xmlns:a16="http://schemas.microsoft.com/office/drawing/2014/main" val="1044979936"/>
                  </a:ext>
                </a:extLst>
              </a:tr>
              <a:tr h="598251">
                <a:tc>
                  <a:txBody>
                    <a:bodyPr/>
                    <a:lstStyle/>
                    <a:p>
                      <a:pPr marL="0" marR="0" algn="ctr">
                        <a:spcBef>
                          <a:spcPts val="300"/>
                        </a:spcBef>
                        <a:spcAft>
                          <a:spcPts val="300"/>
                        </a:spcAft>
                      </a:pPr>
                      <a:r>
                        <a:rPr lang="en-US" sz="2000">
                          <a:effectLst/>
                        </a:rPr>
                        <a:t>Alterity </a:t>
                      </a:r>
                      <a:endParaRPr lang="en-US" sz="2000">
                        <a:effectLst/>
                        <a:latin typeface="Times New Roman" panose="02020603050405020304" pitchFamily="18" charset="0"/>
                        <a:ea typeface="Times New Roman" panose="02020603050405020304" pitchFamily="18" charset="0"/>
                      </a:endParaRPr>
                    </a:p>
                  </a:txBody>
                  <a:tcPr marL="63245" marR="63245" marT="0" marB="0"/>
                </a:tc>
                <a:tc>
                  <a:txBody>
                    <a:bodyPr/>
                    <a:lstStyle/>
                    <a:p>
                      <a:pPr marL="0" marR="0" algn="just">
                        <a:spcBef>
                          <a:spcPts val="300"/>
                        </a:spcBef>
                        <a:spcAft>
                          <a:spcPts val="300"/>
                        </a:spcAft>
                      </a:pPr>
                      <a:r>
                        <a:rPr lang="en-US" sz="1800">
                          <a:effectLst/>
                        </a:rPr>
                        <a:t>A relation in which the human interacts with a technology while the world remains in the background, like an ATM</a:t>
                      </a:r>
                      <a:endParaRPr lang="en-US" sz="1800">
                        <a:effectLst/>
                        <a:latin typeface="Times New Roman" panose="02020603050405020304" pitchFamily="18" charset="0"/>
                        <a:ea typeface="Times New Roman" panose="02020603050405020304" pitchFamily="18" charset="0"/>
                      </a:endParaRPr>
                    </a:p>
                  </a:txBody>
                  <a:tcPr marL="63245" marR="63245" marT="0" marB="0"/>
                </a:tc>
                <a:extLst>
                  <a:ext uri="{0D108BD9-81ED-4DB2-BD59-A6C34878D82A}">
                    <a16:rowId xmlns:a16="http://schemas.microsoft.com/office/drawing/2014/main" val="485590719"/>
                  </a:ext>
                </a:extLst>
              </a:tr>
              <a:tr h="864141">
                <a:tc>
                  <a:txBody>
                    <a:bodyPr/>
                    <a:lstStyle/>
                    <a:p>
                      <a:pPr marL="0" marR="0" algn="ctr">
                        <a:spcBef>
                          <a:spcPts val="300"/>
                        </a:spcBef>
                        <a:spcAft>
                          <a:spcPts val="300"/>
                        </a:spcAft>
                      </a:pPr>
                      <a:r>
                        <a:rPr lang="en-US" sz="2000">
                          <a:effectLst/>
                        </a:rPr>
                        <a:t>Background </a:t>
                      </a:r>
                      <a:endParaRPr lang="en-US" sz="2000">
                        <a:effectLst/>
                        <a:latin typeface="Times New Roman" panose="02020603050405020304" pitchFamily="18" charset="0"/>
                        <a:ea typeface="Times New Roman" panose="02020603050405020304" pitchFamily="18" charset="0"/>
                      </a:endParaRPr>
                    </a:p>
                  </a:txBody>
                  <a:tcPr marL="63245" marR="63245" marT="0" marB="0"/>
                </a:tc>
                <a:tc>
                  <a:txBody>
                    <a:bodyPr/>
                    <a:lstStyle/>
                    <a:p>
                      <a:pPr marL="0" marR="0" algn="just">
                        <a:spcBef>
                          <a:spcPts val="300"/>
                        </a:spcBef>
                        <a:spcAft>
                          <a:spcPts val="300"/>
                        </a:spcAft>
                      </a:pPr>
                      <a:r>
                        <a:rPr lang="en-US" sz="1800">
                          <a:effectLst/>
                        </a:rPr>
                        <a:t>A relation in which technologies are part of the ambient background of human experience, like the humming of a refrigerator or air conditioner</a:t>
                      </a:r>
                      <a:endParaRPr lang="en-US" sz="1800">
                        <a:effectLst/>
                        <a:latin typeface="Times New Roman" panose="02020603050405020304" pitchFamily="18" charset="0"/>
                        <a:ea typeface="Times New Roman" panose="02020603050405020304" pitchFamily="18" charset="0"/>
                      </a:endParaRPr>
                    </a:p>
                  </a:txBody>
                  <a:tcPr marL="63245" marR="63245" marT="0" marB="0"/>
                </a:tc>
                <a:extLst>
                  <a:ext uri="{0D108BD9-81ED-4DB2-BD59-A6C34878D82A}">
                    <a16:rowId xmlns:a16="http://schemas.microsoft.com/office/drawing/2014/main" val="4844526"/>
                  </a:ext>
                </a:extLst>
              </a:tr>
              <a:tr h="1196502">
                <a:tc>
                  <a:txBody>
                    <a:bodyPr/>
                    <a:lstStyle/>
                    <a:p>
                      <a:pPr marL="0" marR="0" algn="ctr">
                        <a:spcBef>
                          <a:spcPts val="300"/>
                        </a:spcBef>
                        <a:spcAft>
                          <a:spcPts val="300"/>
                        </a:spcAft>
                      </a:pPr>
                      <a:r>
                        <a:rPr lang="en-US" sz="2000">
                          <a:effectLst/>
                        </a:rPr>
                        <a:t>Cyborg</a:t>
                      </a:r>
                      <a:endParaRPr lang="en-US" sz="2000">
                        <a:effectLst/>
                        <a:latin typeface="Times New Roman" panose="02020603050405020304" pitchFamily="18" charset="0"/>
                        <a:ea typeface="Times New Roman" panose="02020603050405020304" pitchFamily="18" charset="0"/>
                      </a:endParaRPr>
                    </a:p>
                  </a:txBody>
                  <a:tcPr marL="63245" marR="63245" marT="0" marB="0"/>
                </a:tc>
                <a:tc>
                  <a:txBody>
                    <a:bodyPr/>
                    <a:lstStyle/>
                    <a:p>
                      <a:pPr marL="0" marR="0" algn="just">
                        <a:spcBef>
                          <a:spcPts val="300"/>
                        </a:spcBef>
                        <a:spcAft>
                          <a:spcPts val="300"/>
                        </a:spcAft>
                      </a:pPr>
                      <a:r>
                        <a:rPr lang="en-US" sz="1800">
                          <a:effectLst/>
                        </a:rPr>
                        <a:t>A relation in which the human and technology permanently “merge” to interact with the world, such as a chip implanted in the brain (the main difference between an embodiment relation and a cyborg relation is the duration and depth of the merger between human and technology)</a:t>
                      </a:r>
                      <a:endParaRPr lang="en-US" sz="1800">
                        <a:effectLst/>
                        <a:latin typeface="Times New Roman" panose="02020603050405020304" pitchFamily="18" charset="0"/>
                        <a:ea typeface="Times New Roman" panose="02020603050405020304" pitchFamily="18" charset="0"/>
                      </a:endParaRPr>
                    </a:p>
                  </a:txBody>
                  <a:tcPr marL="63245" marR="63245" marT="0" marB="0"/>
                </a:tc>
                <a:extLst>
                  <a:ext uri="{0D108BD9-81ED-4DB2-BD59-A6C34878D82A}">
                    <a16:rowId xmlns:a16="http://schemas.microsoft.com/office/drawing/2014/main" val="1310616646"/>
                  </a:ext>
                </a:extLst>
              </a:tr>
              <a:tr h="1495627">
                <a:tc>
                  <a:txBody>
                    <a:bodyPr/>
                    <a:lstStyle/>
                    <a:p>
                      <a:pPr marL="0" marR="0" algn="ctr">
                        <a:spcBef>
                          <a:spcPts val="300"/>
                        </a:spcBef>
                        <a:spcAft>
                          <a:spcPts val="300"/>
                        </a:spcAft>
                      </a:pPr>
                      <a:r>
                        <a:rPr lang="en-US" sz="2000">
                          <a:effectLst/>
                        </a:rPr>
                        <a:t>Immersion</a:t>
                      </a:r>
                      <a:endParaRPr lang="en-US" sz="2000">
                        <a:effectLst/>
                        <a:latin typeface="Times New Roman" panose="02020603050405020304" pitchFamily="18" charset="0"/>
                        <a:ea typeface="Times New Roman" panose="02020603050405020304" pitchFamily="18" charset="0"/>
                      </a:endParaRPr>
                    </a:p>
                  </a:txBody>
                  <a:tcPr marL="63245" marR="63245" marT="0" marB="0"/>
                </a:tc>
                <a:tc>
                  <a:txBody>
                    <a:bodyPr/>
                    <a:lstStyle/>
                    <a:p>
                      <a:pPr marL="0" marR="0" algn="just">
                        <a:spcBef>
                          <a:spcPts val="300"/>
                        </a:spcBef>
                        <a:spcAft>
                          <a:spcPts val="300"/>
                        </a:spcAft>
                      </a:pPr>
                      <a:r>
                        <a:rPr lang="en-US" sz="1800">
                          <a:effectLst/>
                        </a:rPr>
                        <a:t>A relation in which the human interacts with a permanent “merger” of a technology with the world, such as the internet of things and smart assistants (the main difference between a hermeneutic relation and a immersion relation is the duration and depth of the merger between technology and the world)</a:t>
                      </a:r>
                      <a:endParaRPr lang="en-US" sz="1800">
                        <a:effectLst/>
                        <a:latin typeface="Times New Roman" panose="02020603050405020304" pitchFamily="18" charset="0"/>
                        <a:ea typeface="Times New Roman" panose="02020603050405020304" pitchFamily="18" charset="0"/>
                      </a:endParaRPr>
                    </a:p>
                  </a:txBody>
                  <a:tcPr marL="63245" marR="63245" marT="0" marB="0"/>
                </a:tc>
                <a:extLst>
                  <a:ext uri="{0D108BD9-81ED-4DB2-BD59-A6C34878D82A}">
                    <a16:rowId xmlns:a16="http://schemas.microsoft.com/office/drawing/2014/main" val="4203060921"/>
                  </a:ext>
                </a:extLst>
              </a:tr>
              <a:tr h="598251">
                <a:tc>
                  <a:txBody>
                    <a:bodyPr/>
                    <a:lstStyle/>
                    <a:p>
                      <a:pPr marL="0" marR="0" algn="ctr">
                        <a:spcBef>
                          <a:spcPts val="300"/>
                        </a:spcBef>
                        <a:spcAft>
                          <a:spcPts val="300"/>
                        </a:spcAft>
                      </a:pPr>
                      <a:r>
                        <a:rPr lang="en-US" sz="2000">
                          <a:effectLst/>
                        </a:rPr>
                        <a:t>Augmentation</a:t>
                      </a:r>
                      <a:endParaRPr lang="en-US" sz="2000">
                        <a:effectLst/>
                        <a:latin typeface="Times New Roman" panose="02020603050405020304" pitchFamily="18" charset="0"/>
                        <a:ea typeface="Times New Roman" panose="02020603050405020304" pitchFamily="18" charset="0"/>
                      </a:endParaRPr>
                    </a:p>
                  </a:txBody>
                  <a:tcPr marL="63245" marR="63245" marT="0" marB="0"/>
                </a:tc>
                <a:tc>
                  <a:txBody>
                    <a:bodyPr/>
                    <a:lstStyle/>
                    <a:p>
                      <a:pPr marL="0" marR="0" algn="just">
                        <a:spcBef>
                          <a:spcPts val="300"/>
                        </a:spcBef>
                        <a:spcAft>
                          <a:spcPts val="300"/>
                        </a:spcAft>
                      </a:pPr>
                      <a:r>
                        <a:rPr lang="en-US" sz="1800" dirty="0">
                          <a:effectLst/>
                        </a:rPr>
                        <a:t>A relation in which there is a simultaneous embodiment and hermeneutic relation, such as with Google Glass</a:t>
                      </a:r>
                      <a:endParaRPr lang="en-US" sz="1800" dirty="0">
                        <a:effectLst/>
                        <a:latin typeface="Times New Roman" panose="02020603050405020304" pitchFamily="18" charset="0"/>
                        <a:ea typeface="Times New Roman" panose="02020603050405020304" pitchFamily="18" charset="0"/>
                      </a:endParaRPr>
                    </a:p>
                  </a:txBody>
                  <a:tcPr marL="63245" marR="63245" marT="0" marB="0"/>
                </a:tc>
                <a:extLst>
                  <a:ext uri="{0D108BD9-81ED-4DB2-BD59-A6C34878D82A}">
                    <a16:rowId xmlns:a16="http://schemas.microsoft.com/office/drawing/2014/main" val="2449483838"/>
                  </a:ext>
                </a:extLst>
              </a:tr>
            </a:tbl>
          </a:graphicData>
        </a:graphic>
      </p:graphicFrame>
    </p:spTree>
    <p:extLst>
      <p:ext uri="{BB962C8B-B14F-4D97-AF65-F5344CB8AC3E}">
        <p14:creationId xmlns:p14="http://schemas.microsoft.com/office/powerpoint/2010/main" val="17716171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Circuit</Template>
  <TotalTime>96</TotalTime>
  <Words>2045</Words>
  <Application>Microsoft Macintosh PowerPoint</Application>
  <PresentationFormat>Widescreen</PresentationFormat>
  <Paragraphs>113</Paragraphs>
  <Slides>15</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Times New Roman</vt:lpstr>
      <vt:lpstr>Tw Cen MT</vt:lpstr>
      <vt:lpstr>Circuit</vt:lpstr>
      <vt:lpstr>Ethical Design and the Philosophy of Technology</vt:lpstr>
      <vt:lpstr>The basic Components of Ethical Theory </vt:lpstr>
      <vt:lpstr>LESSON A</vt:lpstr>
      <vt:lpstr>Three Approaches to the Philosophy of technology </vt:lpstr>
      <vt:lpstr>PowerPoint Presentation</vt:lpstr>
      <vt:lpstr>READING QUESTIONS, Part 1</vt:lpstr>
      <vt:lpstr>READING QUESTIONS, Part 2</vt:lpstr>
      <vt:lpstr>PowerPoint Presentation</vt:lpstr>
      <vt:lpstr>PowerPoint Presentation</vt:lpstr>
      <vt:lpstr>PowerPoint Presentation</vt:lpstr>
      <vt:lpstr>Mediation Analysis Questions </vt:lpstr>
      <vt:lpstr>LESSON B</vt:lpstr>
      <vt:lpstr>Mediation Analysis Stage 1 </vt:lpstr>
      <vt:lpstr>Mediation Analysis Stage 2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Crypto and Cypherpunk Ethics </dc:title>
  <dc:creator>Microsoft Office User</dc:creator>
  <cp:lastModifiedBy>Microsoft Office User</cp:lastModifiedBy>
  <cp:revision>11</cp:revision>
  <dcterms:created xsi:type="dcterms:W3CDTF">2021-01-31T14:59:54Z</dcterms:created>
  <dcterms:modified xsi:type="dcterms:W3CDTF">2021-02-02T06:00:50Z</dcterms:modified>
</cp:coreProperties>
</file>