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</p:sldIdLst>
  <p:sldSz cx="36576000" cy="21031200"/>
  <p:notesSz cx="6858000" cy="9144000"/>
  <p:defaultTextStyle>
    <a:defPPr>
      <a:defRPr lang="en-US"/>
    </a:defPPr>
    <a:lvl1pPr marL="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1pPr>
    <a:lvl2pPr marL="138230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2pPr>
    <a:lvl3pPr marL="2764613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3pPr>
    <a:lvl4pPr marL="414692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4pPr>
    <a:lvl5pPr marL="552922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5pPr>
    <a:lvl6pPr marL="6911533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6pPr>
    <a:lvl7pPr marL="829384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7pPr>
    <a:lvl8pPr marL="967614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8pPr>
    <a:lvl9pPr marL="11058458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74A"/>
    <a:srgbClr val="2B513F"/>
    <a:srgbClr val="006600"/>
    <a:srgbClr val="283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9" d="100"/>
          <a:sy n="19" d="100"/>
        </p:scale>
        <p:origin x="8" y="144"/>
      </p:cViewPr>
      <p:guideLst>
        <p:guide orient="horz" pos="6624"/>
        <p:guide pos="115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228600" cy="2286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243EA-A1D5-A747-9204-18866FB5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" t="-16733" r="-138" b="16734"/>
          <a:stretch/>
        </p:blipFill>
        <p:spPr>
          <a:xfrm>
            <a:off x="0" y="-4128003"/>
            <a:ext cx="36576000" cy="249384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355F59-6E18-A54A-8F05-D6302040BE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393499"/>
            <a:ext cx="20520000" cy="635165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23E861B-86FA-324C-970D-0606DAFEF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37641"/>
            <a:ext cx="20520000" cy="28704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5BCFB-ED05-AA46-97D5-8D00CFE9B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CB8ED-8CD6-284B-8CD9-D3992A485D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3688" y="1512721"/>
            <a:ext cx="13155040" cy="35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24882452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16035180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7196288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489108" y="18875918"/>
            <a:ext cx="1296000" cy="132480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4370" y="13675837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61642" y="13675837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08918" y="13662143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4360" y="11339720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61642" y="11339720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08908" y="11339720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74128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7017208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5864480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82D5D2B4-7BAC-4C27-8D68-12365C7E7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878876" y="6236204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7D9203C1-910E-4AFC-95E0-13BF40D08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2726152" y="6236204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1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2720528" y="8104178"/>
            <a:ext cx="13566944" cy="8473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0324230" y="8104027"/>
            <a:ext cx="13567220" cy="84709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9392" y="4574496"/>
            <a:ext cx="13568360" cy="27165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6" b="1">
                <a:latin typeface="+mj-lt"/>
              </a:defRPr>
            </a:lvl1pPr>
            <a:lvl2pPr marL="800000" indent="0">
              <a:buNone/>
              <a:defRPr sz="23996">
                <a:latin typeface="+mj-lt"/>
              </a:defRPr>
            </a:lvl2pPr>
            <a:lvl3pPr marL="1628576" indent="0">
              <a:buNone/>
              <a:defRPr sz="23996">
                <a:latin typeface="+mj-lt"/>
              </a:defRPr>
            </a:lvl3pPr>
            <a:lvl4pPr marL="2428576" indent="0">
              <a:buNone/>
              <a:defRPr sz="23996">
                <a:latin typeface="+mj-lt"/>
              </a:defRPr>
            </a:lvl4pPr>
            <a:lvl5pPr marL="3228580" indent="0">
              <a:buNone/>
              <a:defRPr sz="23996">
                <a:latin typeface="+mj-lt"/>
              </a:defRPr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88252" y="4574496"/>
            <a:ext cx="13568360" cy="27165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6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288000" y="4268080"/>
            <a:ext cx="0" cy="140702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75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14" y="1324800"/>
            <a:ext cx="3410987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000" y="3532800"/>
            <a:ext cx="16416000" cy="1104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71432" indent="0">
              <a:buNone/>
              <a:defRPr sz="6000" b="1"/>
            </a:lvl2pPr>
            <a:lvl3pPr marL="2742860" indent="0">
              <a:buNone/>
              <a:defRPr sz="5400" b="1"/>
            </a:lvl3pPr>
            <a:lvl4pPr marL="4114288" indent="0">
              <a:buNone/>
              <a:defRPr sz="4800" b="1"/>
            </a:lvl4pPr>
            <a:lvl5pPr marL="5485724" indent="0">
              <a:buNone/>
              <a:defRPr sz="4800" b="1"/>
            </a:lvl5pPr>
            <a:lvl6pPr marL="6857152" indent="0">
              <a:buNone/>
              <a:defRPr sz="4800" b="1"/>
            </a:lvl6pPr>
            <a:lvl7pPr marL="8228584" indent="0">
              <a:buNone/>
              <a:defRPr sz="4800" b="1"/>
            </a:lvl7pPr>
            <a:lvl8pPr marL="9600012" indent="0">
              <a:buNone/>
              <a:defRPr sz="4800" b="1"/>
            </a:lvl8pPr>
            <a:lvl9pPr marL="10971444" indent="0">
              <a:buNone/>
              <a:defRPr sz="48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6000" y="4857600"/>
            <a:ext cx="16416000" cy="11686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900014" y="4850442"/>
            <a:ext cx="16505876" cy="11694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864022" y="3532152"/>
            <a:ext cx="16541868" cy="1088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7200" b="1"/>
            </a:lvl1pPr>
          </a:lstStyle>
          <a:p>
            <a:pPr marL="800000" lvl="0" indent="-800000"/>
            <a:r>
              <a:rPr lang="en-US" noProof="0"/>
              <a:t>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288000" y="7478748"/>
            <a:ext cx="0" cy="774384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192" y="7556075"/>
            <a:ext cx="11178008" cy="8543774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41956" y="7555668"/>
            <a:ext cx="11179408" cy="8544187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51956" y="7555668"/>
            <a:ext cx="8890856" cy="85441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32708" y="5051536"/>
            <a:ext cx="8926736" cy="19872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800000" indent="0" algn="ctr">
              <a:buNone/>
              <a:defRPr/>
            </a:lvl2pPr>
            <a:lvl3pPr marL="1628576" indent="0" algn="ctr">
              <a:buNone/>
              <a:defRPr/>
            </a:lvl3pPr>
            <a:lvl4pPr marL="2428576" indent="0" algn="ctr">
              <a:buNone/>
              <a:defRPr/>
            </a:lvl4pPr>
            <a:lvl5pPr marL="3228580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25008" y="5050923"/>
            <a:ext cx="8926736" cy="19872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451956" y="5051536"/>
            <a:ext cx="8926736" cy="19872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1840584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1295406" y="11857823"/>
            <a:ext cx="3401854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8724" y="12184251"/>
            <a:ext cx="1246824" cy="6187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954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1146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275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4356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231324" y="12184251"/>
            <a:ext cx="1246824" cy="6187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5961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7566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79171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03987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20777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2382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45592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87197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2880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970405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12010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3615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395220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536825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78430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103245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0035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961641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44851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86456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082968" y="6718316"/>
            <a:ext cx="5381624" cy="1723389"/>
          </a:xfrm>
          <a:prstGeom prst="rect">
            <a:avLst/>
          </a:prstGeo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187184" y="7762335"/>
            <a:ext cx="5173184" cy="569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170697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1836" y="12253496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67664" y="12253496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23488" y="12239803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1836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67664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423488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6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851230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407062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1850" y="13221613"/>
            <a:ext cx="5892516" cy="34662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867670" y="13221613"/>
            <a:ext cx="5891212" cy="3466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23488" y="13221612"/>
            <a:ext cx="5943600" cy="349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2703761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034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4528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70216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5156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034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528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70216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5156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540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5127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7621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60115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32609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051034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775970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920088" y="12039396"/>
            <a:ext cx="5400000" cy="1548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800000" indent="0" algn="ctr">
              <a:buNone/>
              <a:defRPr/>
            </a:lvl2pPr>
            <a:lvl3pPr marL="1628576" indent="0" algn="ctr">
              <a:buNone/>
              <a:defRPr/>
            </a:lvl3pPr>
            <a:lvl4pPr marL="2428576" indent="0" algn="ctr">
              <a:buNone/>
              <a:defRPr/>
            </a:lvl4pPr>
            <a:lvl5pPr marL="3228580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920088" y="13816341"/>
            <a:ext cx="5400000" cy="27603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254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11B88211-08F4-2248-BD30-E3071C33BB7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032608C4-ED48-7B45-A7A6-23B9F73E20D5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9ED27A69-3A98-3D4F-A0EE-BE43CE1445EC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095835B3-0997-134E-8F31-7C5647937916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CBA23F-2CD0-4740-BDB7-BC769D81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376209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C3761DF-4391-324A-BB38-9A6F028B4E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4" y="3312006"/>
            <a:ext cx="33763064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560799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1" name="Freeform: Shape 4">
            <a:extLst>
              <a:ext uri="{FF2B5EF4-FFF2-40B4-BE49-F238E27FC236}">
                <a16:creationId xmlns:a16="http://schemas.microsoft.com/office/drawing/2014/main" id="{3C37A7F8-5811-584F-8AB5-5AD685F32E02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2" name="Freeform: Shape 5">
            <a:extLst>
              <a:ext uri="{FF2B5EF4-FFF2-40B4-BE49-F238E27FC236}">
                <a16:creationId xmlns:a16="http://schemas.microsoft.com/office/drawing/2014/main" id="{0F7EEDB0-3F56-FD43-9E62-256D4D847F29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9A5CC428-669D-F04C-94A1-0CB5A0947D6B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FC67E346-8988-B545-B4C0-810BEE025F52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201E45-CDCC-6F4E-BB22-87A24721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900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0408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20765279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10385526" y="10385524"/>
            <a:ext cx="21031204" cy="26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25930328" y="10385528"/>
            <a:ext cx="21031200" cy="26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6" y="265925"/>
            <a:ext cx="18027860" cy="124764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6" y="12734875"/>
            <a:ext cx="18027860" cy="557649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tx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Picture Placeholder 31">
            <a:extLst>
              <a:ext uri="{FF2B5EF4-FFF2-40B4-BE49-F238E27FC236}">
                <a16:creationId xmlns:a16="http://schemas.microsoft.com/office/drawing/2014/main" id="{1DCE51CF-BC55-E048-A62A-F20B28B485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2000" y="265931"/>
            <a:ext cx="18027856" cy="20499354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33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86738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23331340" y="7397203"/>
            <a:ext cx="0" cy="3373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195024" y="7935773"/>
            <a:ext cx="4032504" cy="2159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5844D-1DF9-5E4C-93B4-F59A2E275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/>
          <a:stretch/>
        </p:blipFill>
        <p:spPr>
          <a:xfrm>
            <a:off x="260158" y="265931"/>
            <a:ext cx="36055716" cy="204993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6EA76F9-AD96-1448-8C65-FAE541D7E7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83820" y="5103581"/>
            <a:ext cx="21608360" cy="620358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197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7273647-4427-3844-8115-3E4CCEC1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830" y="11383792"/>
            <a:ext cx="15847508" cy="4919461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6300">
                <a:solidFill>
                  <a:schemeClr val="bg1"/>
                </a:solidFill>
                <a:latin typeface="+mj-lt"/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7945B6-CE65-AE43-86AD-6736C3EB9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6" y="12787061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2C0312A-98D0-BC44-B23D-C4C729A3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6" y="13724795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Email or Social Media Handle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3C06FE3-5E33-7846-AEE2-BBB3B8068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6" y="14662524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D4603-BDE8-734B-A6E1-EE1314E0C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2126049"/>
            <a:ext cx="8337752" cy="2275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03F242-C821-3647-955E-5BDA5B397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8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423163"/>
            <a:ext cx="20520000" cy="732197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37641"/>
            <a:ext cx="20520000" cy="28704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ADE90E-4AF1-714E-AF29-9B77D7832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1048" y="6112192"/>
            <a:ext cx="8337752" cy="2275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3E960B-309C-5D44-86CC-83A9F54D8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6" y="265925"/>
            <a:ext cx="18027860" cy="124764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6" y="12734875"/>
            <a:ext cx="18027860" cy="557649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tx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07F5F-3425-C94F-B2F8-2C50AE08B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 r="50000"/>
          <a:stretch/>
        </p:blipFill>
        <p:spPr>
          <a:xfrm>
            <a:off x="6" y="-29882"/>
            <a:ext cx="18521860" cy="210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1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64" y="1402080"/>
            <a:ext cx="11796712" cy="4907280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364" y="6309366"/>
            <a:ext cx="11796712" cy="11688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432" indent="0">
              <a:buNone/>
              <a:defRPr sz="4200"/>
            </a:lvl2pPr>
            <a:lvl3pPr marL="2742860" indent="0">
              <a:buNone/>
              <a:defRPr sz="3600"/>
            </a:lvl3pPr>
            <a:lvl4pPr marL="4114288" indent="0">
              <a:buNone/>
              <a:defRPr sz="3000"/>
            </a:lvl4pPr>
            <a:lvl5pPr marL="5485724" indent="0">
              <a:buNone/>
              <a:defRPr sz="3000"/>
            </a:lvl5pPr>
            <a:lvl6pPr marL="6857152" indent="0">
              <a:buNone/>
              <a:defRPr sz="3000"/>
            </a:lvl6pPr>
            <a:lvl7pPr marL="8228584" indent="0">
              <a:buNone/>
              <a:defRPr sz="3000"/>
            </a:lvl7pPr>
            <a:lvl8pPr marL="9600012" indent="0">
              <a:buNone/>
              <a:defRPr sz="3000"/>
            </a:lvl8pPr>
            <a:lvl9pPr marL="10971444" indent="0">
              <a:buNone/>
              <a:defRPr sz="3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9578" y="1402084"/>
            <a:ext cx="18027204" cy="16571809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FD57EF75-74F4-E348-8E99-0693F96AC1D4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570EE862-044C-E24E-8071-17C89CC72B5F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BAD688BF-74AD-DF49-98F7-4E6AC76E2D0E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30D1BB0E-F557-E644-A912-2C1F082ECBEF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2229544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64" y="1402080"/>
            <a:ext cx="11796712" cy="4907280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364" y="6309360"/>
            <a:ext cx="11796712" cy="10038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432" indent="0">
              <a:buNone/>
              <a:defRPr sz="4200"/>
            </a:lvl2pPr>
            <a:lvl3pPr marL="2742860" indent="0">
              <a:buNone/>
              <a:defRPr sz="3600"/>
            </a:lvl3pPr>
            <a:lvl4pPr marL="4114288" indent="0">
              <a:buNone/>
              <a:defRPr sz="3000"/>
            </a:lvl4pPr>
            <a:lvl5pPr marL="5485724" indent="0">
              <a:buNone/>
              <a:defRPr sz="3000"/>
            </a:lvl5pPr>
            <a:lvl6pPr marL="6857152" indent="0">
              <a:buNone/>
              <a:defRPr sz="3000"/>
            </a:lvl6pPr>
            <a:lvl7pPr marL="8228584" indent="0">
              <a:buNone/>
              <a:defRPr sz="3000"/>
            </a:lvl7pPr>
            <a:lvl8pPr marL="9600012" indent="0">
              <a:buNone/>
              <a:defRPr sz="3000"/>
            </a:lvl8pPr>
            <a:lvl9pPr marL="10971444" indent="0">
              <a:buNone/>
              <a:defRPr sz="3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549570" y="1402098"/>
            <a:ext cx="19234212" cy="14946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/>
            </a:lvl1pPr>
            <a:lvl2pPr marL="1371432" indent="0">
              <a:buNone/>
              <a:defRPr sz="8400"/>
            </a:lvl2pPr>
            <a:lvl3pPr marL="2742860" indent="0">
              <a:buNone/>
              <a:defRPr sz="7200"/>
            </a:lvl3pPr>
            <a:lvl4pPr marL="4114288" indent="0">
              <a:buNone/>
              <a:defRPr sz="6000"/>
            </a:lvl4pPr>
            <a:lvl5pPr marL="5485724" indent="0">
              <a:buNone/>
              <a:defRPr sz="6000"/>
            </a:lvl5pPr>
            <a:lvl6pPr marL="6857152" indent="0">
              <a:buNone/>
              <a:defRPr sz="6000"/>
            </a:lvl6pPr>
            <a:lvl7pPr marL="8228584" indent="0">
              <a:buNone/>
              <a:defRPr sz="6000"/>
            </a:lvl7pPr>
            <a:lvl8pPr marL="9600012" indent="0">
              <a:buNone/>
              <a:defRPr sz="6000"/>
            </a:lvl8pPr>
            <a:lvl9pPr marL="10971444" indent="0">
              <a:buNone/>
              <a:defRPr sz="6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ACDF6254-24B3-0946-A5EC-3B92320AE7A9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4D453C0A-C50C-8D4E-B9C7-E6F08E725189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57C7B274-52C3-B445-8AA6-F882CEC397D1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F86E9EE3-1BE3-A445-A0CC-B3491CB1042C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1743753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Freeform: Shape 4">
            <a:extLst>
              <a:ext uri="{FF2B5EF4-FFF2-40B4-BE49-F238E27FC236}">
                <a16:creationId xmlns:a16="http://schemas.microsoft.com/office/drawing/2014/main" id="{699AF5CD-B042-5144-BE63-8E9928B59DA0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6E236C27-401F-0C41-B313-B8AE2B669970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2814E1C9-6246-FD49-ADDA-7B6D41FDC318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65EBF06F-54C9-214A-BAE5-41DC37EF83CF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403135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2000" y="265929"/>
            <a:ext cx="18027856" cy="10522306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33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9392906" y="1990512"/>
            <a:ext cx="15923100" cy="1435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5FDF82-F318-2341-B41F-568641F666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000" y="10788245"/>
            <a:ext cx="18036000" cy="4323080"/>
          </a:xfrm>
          <a:prstGeom prst="rect">
            <a:avLst/>
          </a:prstGeo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BBB99C-FC3D-984B-A109-C5BE8CCC9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5111325"/>
            <a:ext cx="18036000" cy="56602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82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4" y="3532800"/>
            <a:ext cx="33621680" cy="1253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4" y="1324800"/>
            <a:ext cx="3362168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9" name="Freeform: Shape 4">
            <a:extLst>
              <a:ext uri="{FF2B5EF4-FFF2-40B4-BE49-F238E27FC236}">
                <a16:creationId xmlns:a16="http://schemas.microsoft.com/office/drawing/2014/main" id="{8B95810D-9D74-DD4D-938A-A3311E0208E0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0" name="Freeform: Shape 5">
            <a:extLst>
              <a:ext uri="{FF2B5EF4-FFF2-40B4-BE49-F238E27FC236}">
                <a16:creationId xmlns:a16="http://schemas.microsoft.com/office/drawing/2014/main" id="{5ECD422B-7179-A84E-AEA1-F23991AAE004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Freeform: Shape 6">
            <a:extLst>
              <a:ext uri="{FF2B5EF4-FFF2-40B4-BE49-F238E27FC236}">
                <a16:creationId xmlns:a16="http://schemas.microsoft.com/office/drawing/2014/main" id="{2E5371F6-49C2-9D4F-8DDB-3B1EB8FA0853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906E7CA1-5C45-B744-B49A-10399D4B0250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92143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066925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000" y="3532804"/>
            <a:ext cx="16416000" cy="133107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01152" y="3498605"/>
            <a:ext cx="15086632" cy="13344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989F3257-D222-1D46-80BC-FAD626FDDFD9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1710C76D-4DD8-B140-A545-C7BA5706B6A8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75395F21-32F1-0A41-88FA-07B7B05CE73E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99EBB40D-F843-E64E-ACAF-B5D95A8494BB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407902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3970392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3532800"/>
            <a:ext cx="10800000" cy="130397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04648" y="3532804"/>
            <a:ext cx="10801352" cy="13039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14648" y="3532804"/>
            <a:ext cx="10751744" cy="13039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ABC2F415-9AC8-CD48-9615-506010E66C37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FA0CE2B9-42ED-C449-8F08-17AA921D9E37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128A9F07-C356-F24C-9D81-4755C24786F8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4E401134-8563-604B-9B89-BD90ADB74A31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5474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3532800"/>
            <a:ext cx="6480000" cy="13095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9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64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9250" y="3520728"/>
            <a:ext cx="6481764" cy="131079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34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reeform: Shape 4">
            <a:extLst>
              <a:ext uri="{FF2B5EF4-FFF2-40B4-BE49-F238E27FC236}">
                <a16:creationId xmlns:a16="http://schemas.microsoft.com/office/drawing/2014/main" id="{FC95F09A-611F-A847-A3A8-838AE8748BF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Freeform: Shape 5">
            <a:extLst>
              <a:ext uri="{FF2B5EF4-FFF2-40B4-BE49-F238E27FC236}">
                <a16:creationId xmlns:a16="http://schemas.microsoft.com/office/drawing/2014/main" id="{DF6B80E0-EB5A-0242-AEE3-9D600C203184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7749D979-A2A0-504A-87CE-CBE1E189CCAA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7D24CA8-1CAE-AC48-A385-E61D81696F12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153305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9151776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16035180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22918588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29801996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2277332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8238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61642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45050" y="13494961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8458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11172537"/>
            <a:ext cx="648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8228" y="11172537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61642" y="11172537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45040" y="11172537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828458" y="11172537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284" y="13494053"/>
            <a:ext cx="648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5936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40532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021696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390286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78402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5" name="Straight Connector 24" descr="First divider line on slide">
            <a:extLst>
              <a:ext uri="{FF2B5EF4-FFF2-40B4-BE49-F238E27FC236}">
                <a16:creationId xmlns:a16="http://schemas.microsoft.com/office/drawing/2014/main" id="{402BCAE3-72EC-4098-A211-3555BFDE9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77140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 descr="Second divider line on slide">
            <a:extLst>
              <a:ext uri="{FF2B5EF4-FFF2-40B4-BE49-F238E27FC236}">
                <a16:creationId xmlns:a16="http://schemas.microsoft.com/office/drawing/2014/main" id="{94A08494-9C0E-4AAF-BE9A-166FE994D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860624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 descr="Third divider line on slide">
            <a:extLst>
              <a:ext uri="{FF2B5EF4-FFF2-40B4-BE49-F238E27FC236}">
                <a16:creationId xmlns:a16="http://schemas.microsoft.com/office/drawing/2014/main" id="{698FE6A1-AEF7-4FD7-A689-908A6B9CC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744104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descr="Fourth divider line on slide">
            <a:extLst>
              <a:ext uri="{FF2B5EF4-FFF2-40B4-BE49-F238E27FC236}">
                <a16:creationId xmlns:a16="http://schemas.microsoft.com/office/drawing/2014/main" id="{636DD6E3-6313-40D8-B03E-60E2E5A69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7588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0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6004" y="3532808"/>
            <a:ext cx="8854808" cy="67351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000" indent="0">
              <a:buNone/>
              <a:defRPr sz="7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628576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2428576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228580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4" y="10763288"/>
            <a:ext cx="8853488" cy="56971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Freeform: Shape 4">
            <a:extLst>
              <a:ext uri="{FF2B5EF4-FFF2-40B4-BE49-F238E27FC236}">
                <a16:creationId xmlns:a16="http://schemas.microsoft.com/office/drawing/2014/main" id="{E074261D-70A2-C543-8B1B-FDB3EF0AC9B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9" name="Freeform: Shape 5">
            <a:extLst>
              <a:ext uri="{FF2B5EF4-FFF2-40B4-BE49-F238E27FC236}">
                <a16:creationId xmlns:a16="http://schemas.microsoft.com/office/drawing/2014/main" id="{A08DE27E-92FF-AE41-B650-94547F4E32A6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40" name="Freeform: Shape 6">
            <a:extLst>
              <a:ext uri="{FF2B5EF4-FFF2-40B4-BE49-F238E27FC236}">
                <a16:creationId xmlns:a16="http://schemas.microsoft.com/office/drawing/2014/main" id="{B3011BE3-BF79-E744-B94F-3B20B3E42093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41" name="Freeform: Shape 9">
            <a:extLst>
              <a:ext uri="{FF2B5EF4-FFF2-40B4-BE49-F238E27FC236}">
                <a16:creationId xmlns:a16="http://schemas.microsoft.com/office/drawing/2014/main" id="{2A673FE1-FE01-B846-810A-D96C9AFB96F7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A8D0A3-3371-5E40-ADD9-D5BC75C1EFC6}"/>
              </a:ext>
            </a:extLst>
          </p:cNvPr>
          <p:cNvGrpSpPr/>
          <p:nvPr userDrawn="1"/>
        </p:nvGrpSpPr>
        <p:grpSpPr>
          <a:xfrm>
            <a:off x="7115612" y="3108749"/>
            <a:ext cx="18971472" cy="12763802"/>
            <a:chOff x="510812" y="938373"/>
            <a:chExt cx="8073393" cy="5313612"/>
          </a:xfrm>
        </p:grpSpPr>
        <p:sp>
          <p:nvSpPr>
            <p:cNvPr id="52" name="Rounded Rectangle 15">
              <a:extLst>
                <a:ext uri="{FF2B5EF4-FFF2-40B4-BE49-F238E27FC236}">
                  <a16:creationId xmlns:a16="http://schemas.microsoft.com/office/drawing/2014/main" id="{D29B760C-4B4E-4547-BDB2-4C5E0501BDDD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3" name="Rounded Rectangle 15">
              <a:extLst>
                <a:ext uri="{FF2B5EF4-FFF2-40B4-BE49-F238E27FC236}">
                  <a16:creationId xmlns:a16="http://schemas.microsoft.com/office/drawing/2014/main" id="{2A40670B-2D35-9C44-9E52-8ADF8B0E1B15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4" name="Rectangle: Rounded Corners 45">
              <a:extLst>
                <a:ext uri="{FF2B5EF4-FFF2-40B4-BE49-F238E27FC236}">
                  <a16:creationId xmlns:a16="http://schemas.microsoft.com/office/drawing/2014/main" id="{5171970D-8B5F-1449-9774-6595650AA70B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5" name="Rounded Rectangle 15">
              <a:extLst>
                <a:ext uri="{FF2B5EF4-FFF2-40B4-BE49-F238E27FC236}">
                  <a16:creationId xmlns:a16="http://schemas.microsoft.com/office/drawing/2014/main" id="{0BB67D6D-0AA6-F44F-AB24-D14BED661B6F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CEDE5040-4AB6-C74E-AEEF-6B468726B2DC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4E7B2D2-8318-514C-B1CE-1A623513A04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2086F82-3577-5440-858B-BBA34BDA266C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E6A1F3A-820D-B34A-94F7-6886B78314F4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</p:grp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5C430675-EA43-8C48-962F-8F29ED2B3D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1694" y="4031007"/>
            <a:ext cx="15504156" cy="10959318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274286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274286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132C789-1CC1-3D43-B6DF-6699C95D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10" y="1324800"/>
            <a:ext cx="22672604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960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20765279"/>
            <a:ext cx="36576000" cy="26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10385526" y="10385524"/>
            <a:ext cx="21031204" cy="260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25930328" y="10385528"/>
            <a:ext cx="21031200" cy="260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5840D-4965-0045-9B0A-77C86926C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b="26370"/>
          <a:stretch/>
        </p:blipFill>
        <p:spPr>
          <a:xfrm>
            <a:off x="0" y="16289418"/>
            <a:ext cx="36576000" cy="474178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6344FDC-3824-C340-B30D-0F59F588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C48A38-9698-4649-A301-EE242DB6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000" y="3532806"/>
            <a:ext cx="34020000" cy="127566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21AA0B-93F2-A546-8952-0132102A5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6725D-0254-9D4F-A978-92374D23594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5581008" y="18670216"/>
            <a:ext cx="7675280" cy="2095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8109A-92A7-DA4A-A5C1-3AFE086C362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35000"/>
          </a:blip>
          <a:stretch>
            <a:fillRect/>
          </a:stretch>
        </p:blipFill>
        <p:spPr>
          <a:xfrm>
            <a:off x="34255246" y="18978459"/>
            <a:ext cx="1061668" cy="1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1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algn="l" defTabSz="274286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800000" indent="-800000" algn="l" defTabSz="274286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5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628576" indent="-82857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428576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28580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028580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7542868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4296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5732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7160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3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2860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288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572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15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858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01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144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package" Target="../embeddings/Microsoft_Excel_Binary_Worksheet.xlsb"/><Relationship Id="rId7" Type="http://schemas.openxmlformats.org/officeDocument/2006/relationships/image" Target="../media/image9.tm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emf"/><Relationship Id="rId5" Type="http://schemas.openxmlformats.org/officeDocument/2006/relationships/package" Target="../embeddings/Microsoft_Excel_Binary_Worksheet1.xlsb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4ED6949-6443-42A4-9B26-A03A4DB36026}"/>
              </a:ext>
            </a:extLst>
          </p:cNvPr>
          <p:cNvSpPr txBox="1"/>
          <p:nvPr/>
        </p:nvSpPr>
        <p:spPr>
          <a:xfrm>
            <a:off x="1920240" y="2209804"/>
            <a:ext cx="9753600" cy="6766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483DA4-7738-45CF-B900-AF73727425ED}"/>
              </a:ext>
            </a:extLst>
          </p:cNvPr>
          <p:cNvSpPr/>
          <p:nvPr/>
        </p:nvSpPr>
        <p:spPr>
          <a:xfrm>
            <a:off x="707924" y="2890684"/>
            <a:ext cx="9753600" cy="7138220"/>
          </a:xfrm>
          <a:prstGeom prst="rect">
            <a:avLst/>
          </a:prstGeom>
          <a:gradFill>
            <a:gsLst>
              <a:gs pos="0">
                <a:schemeClr val="bg1"/>
              </a:gs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Introduction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  <a:p>
            <a:r>
              <a:rPr lang="en-US" sz="4052" dirty="0">
                <a:solidFill>
                  <a:schemeClr val="tx1"/>
                </a:solidFill>
              </a:rPr>
              <a:t>How does a state measure success when dealing with a pandemic like Covid-19? How does a state keep their citizens happy and protected during a pandemic? When local governments must wait for the state to create policies, really the best option for the state?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20CC03-754F-4806-BD0B-BFBDA79A533C}"/>
              </a:ext>
            </a:extLst>
          </p:cNvPr>
          <p:cNvSpPr/>
          <p:nvPr/>
        </p:nvSpPr>
        <p:spPr>
          <a:xfrm>
            <a:off x="11061291" y="2890684"/>
            <a:ext cx="24806786" cy="10146890"/>
          </a:xfrm>
          <a:prstGeom prst="rect">
            <a:avLst/>
          </a:prstGeom>
          <a:gradFill>
            <a:gsLst>
              <a:gs pos="15000">
                <a:schemeClr val="bg1"/>
              </a:gs>
              <a:gs pos="45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Hypothesis and Analysis</a:t>
            </a:r>
          </a:p>
          <a:p>
            <a:endParaRPr lang="en-US" sz="4052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BC351F-AA79-4C74-A9E2-2C019055EB29}"/>
              </a:ext>
            </a:extLst>
          </p:cNvPr>
          <p:cNvSpPr/>
          <p:nvPr/>
        </p:nvSpPr>
        <p:spPr>
          <a:xfrm>
            <a:off x="11000067" y="13504497"/>
            <a:ext cx="24806786" cy="4636019"/>
          </a:xfrm>
          <a:prstGeom prst="rect">
            <a:avLst/>
          </a:prstGeom>
          <a:gradFill>
            <a:gsLst>
              <a:gs pos="5000">
                <a:schemeClr val="bg1"/>
              </a:gs>
              <a:gs pos="44400">
                <a:srgbClr val="AEDC9D"/>
              </a:gs>
              <a:gs pos="2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 w="38100">
            <a:solidFill>
              <a:srgbClr val="283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Implications / Results</a:t>
            </a:r>
          </a:p>
          <a:p>
            <a:pPr algn="ctr"/>
            <a:endParaRPr lang="en-US" sz="4052" dirty="0">
              <a:solidFill>
                <a:schemeClr val="tx1"/>
              </a:solidFill>
            </a:endParaRPr>
          </a:p>
          <a:p>
            <a:r>
              <a:rPr lang="en-US" sz="4052" dirty="0">
                <a:solidFill>
                  <a:schemeClr val="tx1"/>
                </a:solidFill>
              </a:rPr>
              <a:t>The data shows that States under Dillon’s Rule have higher unemployment cases, but lower deaths due to the Covid-19 pandemic.</a:t>
            </a:r>
          </a:p>
          <a:p>
            <a:endParaRPr lang="en-US" sz="4052" dirty="0">
              <a:solidFill>
                <a:schemeClr val="tx1"/>
              </a:solidFill>
            </a:endParaRPr>
          </a:p>
          <a:p>
            <a:r>
              <a:rPr lang="en-US" sz="4052" dirty="0">
                <a:solidFill>
                  <a:schemeClr val="tx1"/>
                </a:solidFill>
              </a:rPr>
              <a:t>States that have more authority over the day-to-day policies, have a higher success rate than those of the local government authority.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E46573-EAB0-457A-9957-80015AFB8866}"/>
              </a:ext>
            </a:extLst>
          </p:cNvPr>
          <p:cNvSpPr txBox="1"/>
          <p:nvPr/>
        </p:nvSpPr>
        <p:spPr>
          <a:xfrm>
            <a:off x="693972" y="582804"/>
            <a:ext cx="35498569" cy="195894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Dillon Rule States versus Home Rule States: Do </a:t>
            </a:r>
            <a:r>
              <a:rPr lang="en-US" sz="8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7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 State Systems Make an Impact on Addressing COVID-19</a:t>
            </a:r>
            <a:endParaRPr lang="en-US" sz="7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8F2220-D707-41D7-AC00-7D3C23533CB2}"/>
              </a:ext>
            </a:extLst>
          </p:cNvPr>
          <p:cNvSpPr/>
          <p:nvPr/>
        </p:nvSpPr>
        <p:spPr>
          <a:xfrm>
            <a:off x="707924" y="11181460"/>
            <a:ext cx="9753600" cy="695905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Literature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Dillon’s Rule v. Home Rule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Covid-19 unemployment and death 	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State preemption better or worse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Local governments or state preemptions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B99C8-8671-4361-8975-01895DA5FA6E}"/>
              </a:ext>
            </a:extLst>
          </p:cNvPr>
          <p:cNvSpPr txBox="1"/>
          <p:nvPr/>
        </p:nvSpPr>
        <p:spPr>
          <a:xfrm>
            <a:off x="11207839" y="12173613"/>
            <a:ext cx="13227014" cy="11503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Lambda = .121, sig=.279, Chi Square = 2.482, sig = .648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600" b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1E09EC-0C12-4399-B6FE-B0A59A090ECD}"/>
              </a:ext>
            </a:extLst>
          </p:cNvPr>
          <p:cNvSpPr txBox="1"/>
          <p:nvPr/>
        </p:nvSpPr>
        <p:spPr>
          <a:xfrm>
            <a:off x="11207839" y="7538849"/>
            <a:ext cx="9811538" cy="5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Lambda = .156, sig = .157, Chi Square = 3.695, sig = .449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E8714A6-AAF3-4393-A928-96B67F005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022661"/>
              </p:ext>
            </p:extLst>
          </p:nvPr>
        </p:nvGraphicFramePr>
        <p:xfrm>
          <a:off x="11207840" y="3597209"/>
          <a:ext cx="7343654" cy="3587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ary Worksheet" r:id="rId3" imgW="4413188" imgH="1847719" progId="Excel.SheetBinaryMacroEnabled.12">
                  <p:embed/>
                </p:oleObj>
              </mc:Choice>
              <mc:Fallback>
                <p:oleObj name="Binary Worksheet" r:id="rId3" imgW="4413188" imgH="1847719" progId="Excel.SheetBinary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07840" y="3597209"/>
                        <a:ext cx="7343654" cy="3587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03E4054-5FBD-4180-AD5E-B5F21C0B0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341956"/>
              </p:ext>
            </p:extLst>
          </p:nvPr>
        </p:nvGraphicFramePr>
        <p:xfrm>
          <a:off x="11207839" y="8127267"/>
          <a:ext cx="7343654" cy="3942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ary Worksheet" r:id="rId5" imgW="3924325" imgH="1847719" progId="Excel.SheetBinaryMacroEnabled.12">
                  <p:embed/>
                </p:oleObj>
              </mc:Choice>
              <mc:Fallback>
                <p:oleObj name="Binary Worksheet" r:id="rId5" imgW="3924325" imgH="1847719" progId="Excel.SheetBinary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07839" y="8127267"/>
                        <a:ext cx="7343654" cy="3942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36D2B172-E583-4520-B37D-C63FE81AD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041" y="3597209"/>
            <a:ext cx="8134350" cy="9263674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7A47E78C-D512-4211-837D-EF5A3ECA1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938" y="3637759"/>
            <a:ext cx="8686398" cy="92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24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179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Constantia</vt:lpstr>
      <vt:lpstr>Times New Roman</vt:lpstr>
      <vt:lpstr>1_Office Theme</vt:lpstr>
      <vt:lpstr>Binary Worksheet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Donnay, Patrick D</dc:creator>
  <cp:lastModifiedBy>Donnay, Patrick D</cp:lastModifiedBy>
  <cp:revision>26</cp:revision>
  <dcterms:created xsi:type="dcterms:W3CDTF">2021-03-28T15:29:06Z</dcterms:created>
  <dcterms:modified xsi:type="dcterms:W3CDTF">2021-05-24T14:53:38Z</dcterms:modified>
</cp:coreProperties>
</file>