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88" r:id="rId5"/>
    <p:sldId id="305" r:id="rId6"/>
    <p:sldId id="298" r:id="rId7"/>
    <p:sldId id="301" r:id="rId8"/>
    <p:sldId id="306" r:id="rId9"/>
    <p:sldId id="308" r:id="rId10"/>
    <p:sldId id="310" r:id="rId11"/>
    <p:sldId id="312" r:id="rId12"/>
    <p:sldId id="316" r:id="rId13"/>
    <p:sldId id="317" r:id="rId14"/>
    <p:sldId id="314" r:id="rId15"/>
    <p:sldId id="31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34" autoAdjust="0"/>
    <p:restoredTop sz="94607" autoAdjust="0"/>
  </p:normalViewPr>
  <p:slideViewPr>
    <p:cSldViewPr snapToGrid="0">
      <p:cViewPr varScale="1">
        <p:scale>
          <a:sx n="62" d="100"/>
          <a:sy n="62" d="100"/>
        </p:scale>
        <p:origin x="348" y="72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5/3/2022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5/3/2022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2402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E243EA-A1D5-A747-9204-18866FB5D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8" t="-16733" r="-138" b="16734"/>
          <a:stretch/>
        </p:blipFill>
        <p:spPr>
          <a:xfrm>
            <a:off x="0" y="-1346088"/>
            <a:ext cx="12192000" cy="813208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355F59-6E18-A54A-8F05-D6302040BE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084832"/>
            <a:ext cx="6840000" cy="207119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</a:t>
            </a:r>
            <a:br>
              <a:rPr lang="en-US" noProof="0" dirty="0"/>
            </a:br>
            <a:r>
              <a:rPr lang="en-US" noProof="0" dirty="0"/>
              <a:t>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23E861B-86FA-324C-970D-0606DAFEF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5BCFB-ED05-AA46-97D5-8D00CFE9B5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1201401" y="5674916"/>
            <a:ext cx="570902" cy="8703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8CB8ED-8CD6-284B-8CD9-D3992A485D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4562" y="493277"/>
            <a:ext cx="4385013" cy="117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Column 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18021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18021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18021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459512"/>
            <a:ext cx="2160588" cy="9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459512"/>
            <a:ext cx="2160588" cy="9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455047"/>
            <a:ext cx="2160588" cy="9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697735"/>
            <a:ext cx="2160587" cy="50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697735"/>
            <a:ext cx="2160588" cy="50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697735"/>
            <a:ext cx="2160587" cy="50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24708" y="2129491"/>
            <a:ext cx="854075" cy="85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72402" y="2129491"/>
            <a:ext cx="854075" cy="85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621493" y="2129490"/>
            <a:ext cx="854075" cy="85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23" name="Straight Connector 22" descr="First divider line on slide">
            <a:extLst>
              <a:ext uri="{FF2B5EF4-FFF2-40B4-BE49-F238E27FC236}">
                <a16:creationId xmlns:a16="http://schemas.microsoft.com/office/drawing/2014/main" id="{82D5D2B4-7BAC-4C27-8D68-12365C7E7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26292" y="2033542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 descr="Second divider line on slide">
            <a:extLst>
              <a:ext uri="{FF2B5EF4-FFF2-40B4-BE49-F238E27FC236}">
                <a16:creationId xmlns:a16="http://schemas.microsoft.com/office/drawing/2014/main" id="{7D9203C1-910E-4AFC-95E0-13BF40D08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575384" y="2033542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257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2642666"/>
            <a:ext cx="4522314" cy="27629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2642616"/>
            <a:ext cx="452240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1491679"/>
            <a:ext cx="4522787" cy="8858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1491679"/>
            <a:ext cx="4522787" cy="8858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69958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38109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999" y="1581663"/>
            <a:ext cx="5501959" cy="38132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513956" cy="3548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2786013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2786148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27861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prstGeom prst="rect">
            <a:avLst/>
          </a:prstGeo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11B88211-08F4-2248-BD30-E3071C33BB76}"/>
              </a:ext>
            </a:extLst>
          </p:cNvPr>
          <p:cNvSpPr/>
          <p:nvPr userDrawn="1"/>
        </p:nvSpPr>
        <p:spPr>
          <a:xfrm rot="4308689">
            <a:off x="8212261" y="-226885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032608C4-ED48-7B45-A7A6-23B9F73E20D5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6">
            <a:extLst>
              <a:ext uri="{FF2B5EF4-FFF2-40B4-BE49-F238E27FC236}">
                <a16:creationId xmlns:a16="http://schemas.microsoft.com/office/drawing/2014/main" id="{9ED27A69-3A98-3D4F-A0EE-BE43CE1445EC}"/>
              </a:ext>
            </a:extLst>
          </p:cNvPr>
          <p:cNvSpPr/>
          <p:nvPr userDrawn="1"/>
        </p:nvSpPr>
        <p:spPr>
          <a:xfrm rot="2952863">
            <a:off x="8935201" y="2704022"/>
            <a:ext cx="5454669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095835B3-0997-134E-8F31-7C5647937916}"/>
              </a:ext>
            </a:extLst>
          </p:cNvPr>
          <p:cNvSpPr/>
          <p:nvPr userDrawn="1"/>
        </p:nvSpPr>
        <p:spPr>
          <a:xfrm rot="4897581">
            <a:off x="9790392" y="657396"/>
            <a:ext cx="1899971" cy="338352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7CBA23F-2CD0-4740-BDB7-BC769D81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254032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C3761DF-4391-324A-BB38-9A6F028B4E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1" y="1080000"/>
            <a:ext cx="11254354" cy="276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1" name="Freeform: Shape 4">
            <a:extLst>
              <a:ext uri="{FF2B5EF4-FFF2-40B4-BE49-F238E27FC236}">
                <a16:creationId xmlns:a16="http://schemas.microsoft.com/office/drawing/2014/main" id="{3C37A7F8-5811-584F-8AB5-5AD685F32E02}"/>
              </a:ext>
            </a:extLst>
          </p:cNvPr>
          <p:cNvSpPr/>
          <p:nvPr userDrawn="1"/>
        </p:nvSpPr>
        <p:spPr>
          <a:xfrm rot="4308689">
            <a:off x="8212261" y="-226885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5">
            <a:extLst>
              <a:ext uri="{FF2B5EF4-FFF2-40B4-BE49-F238E27FC236}">
                <a16:creationId xmlns:a16="http://schemas.microsoft.com/office/drawing/2014/main" id="{0F7EEDB0-3F56-FD43-9E62-256D4D847F29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6">
            <a:extLst>
              <a:ext uri="{FF2B5EF4-FFF2-40B4-BE49-F238E27FC236}">
                <a16:creationId xmlns:a16="http://schemas.microsoft.com/office/drawing/2014/main" id="{9A5CC428-669D-F04C-94A1-0CB5A0947D6B}"/>
              </a:ext>
            </a:extLst>
          </p:cNvPr>
          <p:cNvSpPr/>
          <p:nvPr userDrawn="1"/>
        </p:nvSpPr>
        <p:spPr>
          <a:xfrm rot="2952863">
            <a:off x="8935201" y="2704022"/>
            <a:ext cx="5454669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FC67E346-8988-B545-B4C0-810BEE025F52}"/>
              </a:ext>
            </a:extLst>
          </p:cNvPr>
          <p:cNvSpPr/>
          <p:nvPr userDrawn="1"/>
        </p:nvSpPr>
        <p:spPr>
          <a:xfrm rot="4897581">
            <a:off x="9790392" y="657396"/>
            <a:ext cx="1899971" cy="338352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1201E45-CDCC-6F4E-BB22-87A24721D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Picture Placeholder 31">
            <a:extLst>
              <a:ext uri="{FF2B5EF4-FFF2-40B4-BE49-F238E27FC236}">
                <a16:creationId xmlns:a16="http://schemas.microsoft.com/office/drawing/2014/main" id="{1DCE51CF-BC55-E048-A62A-F20B28B485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6684572"/>
          </a:xfrm>
          <a:prstGeom prst="rect">
            <a:avLst/>
          </a:prstGeo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F5844D-1DF9-5E4C-93B4-F59A2E275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44"/>
          <a:stretch/>
        </p:blipFill>
        <p:spPr>
          <a:xfrm>
            <a:off x="86714" y="86714"/>
            <a:ext cx="12018572" cy="668457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6EA76F9-AD96-1448-8C65-FAE541D7E7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1664208"/>
            <a:ext cx="7202786" cy="2022908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7273647-4427-3844-8115-3E4CCEC16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712104"/>
            <a:ext cx="5282503" cy="1604172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37945B6-CE65-AE43-86AD-6736C3EB93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69690"/>
            <a:ext cx="4508500" cy="277342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2C0312A-98D0-BC44-B23D-C4C729A3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75472"/>
            <a:ext cx="4508500" cy="277342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Email or Social Media Handle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3C06FE3-5E33-7846-AEE2-BBB3B8068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81253"/>
            <a:ext cx="4508500" cy="277342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D4603-BDE8-734B-A6E1-EE1314E0C5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0" y="693272"/>
            <a:ext cx="2779250" cy="7421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03F242-C821-3647-955E-5BDA5B397D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11201401" y="5674916"/>
            <a:ext cx="570902" cy="87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212261" y="-226885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2952863">
            <a:off x="8935201" y="2704022"/>
            <a:ext cx="5454669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897581">
            <a:off x="9790392" y="657396"/>
            <a:ext cx="1899971" cy="338352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ADE90E-4AF1-714E-AF29-9B77D78328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350" y="1993100"/>
            <a:ext cx="2779250" cy="742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3E960B-309C-5D44-86CC-83A9F54D88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1201401" y="5674916"/>
            <a:ext cx="570902" cy="87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B07F5F-3425-C94F-B2F8-2C50AE08B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44" r="50000"/>
          <a:stretch/>
        </p:blipFill>
        <p:spPr>
          <a:xfrm>
            <a:off x="0" y="-9744"/>
            <a:ext cx="6173953" cy="68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009068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" name="Freeform: Shape 4">
            <a:extLst>
              <a:ext uri="{FF2B5EF4-FFF2-40B4-BE49-F238E27FC236}">
                <a16:creationId xmlns:a16="http://schemas.microsoft.com/office/drawing/2014/main" id="{FD57EF75-74F4-E348-8E99-0693F96AC1D4}"/>
              </a:ext>
            </a:extLst>
          </p:cNvPr>
          <p:cNvSpPr/>
          <p:nvPr userDrawn="1"/>
        </p:nvSpPr>
        <p:spPr>
          <a:xfrm rot="4308689">
            <a:off x="8212261" y="-226885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5">
            <a:extLst>
              <a:ext uri="{FF2B5EF4-FFF2-40B4-BE49-F238E27FC236}">
                <a16:creationId xmlns:a16="http://schemas.microsoft.com/office/drawing/2014/main" id="{570EE862-044C-E24E-8071-17C89CC72B5F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6">
            <a:extLst>
              <a:ext uri="{FF2B5EF4-FFF2-40B4-BE49-F238E27FC236}">
                <a16:creationId xmlns:a16="http://schemas.microsoft.com/office/drawing/2014/main" id="{BAD688BF-74AD-DF49-98F7-4E6AC76E2D0E}"/>
              </a:ext>
            </a:extLst>
          </p:cNvPr>
          <p:cNvSpPr/>
          <p:nvPr userDrawn="1"/>
        </p:nvSpPr>
        <p:spPr>
          <a:xfrm rot="2952863">
            <a:off x="8935201" y="2704022"/>
            <a:ext cx="5454669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9">
            <a:extLst>
              <a:ext uri="{FF2B5EF4-FFF2-40B4-BE49-F238E27FC236}">
                <a16:creationId xmlns:a16="http://schemas.microsoft.com/office/drawing/2014/main" id="{30D1BB0E-F557-E644-A912-2C1F082ECBEF}"/>
              </a:ext>
            </a:extLst>
          </p:cNvPr>
          <p:cNvSpPr/>
          <p:nvPr userDrawn="1"/>
        </p:nvSpPr>
        <p:spPr>
          <a:xfrm rot="4897581">
            <a:off x="9790392" y="657396"/>
            <a:ext cx="1899971" cy="338352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273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411404" cy="4873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1" name="Freeform: Shape 4">
            <a:extLst>
              <a:ext uri="{FF2B5EF4-FFF2-40B4-BE49-F238E27FC236}">
                <a16:creationId xmlns:a16="http://schemas.microsoft.com/office/drawing/2014/main" id="{ACDF6254-24B3-0946-A5EC-3B92320AE7A9}"/>
              </a:ext>
            </a:extLst>
          </p:cNvPr>
          <p:cNvSpPr/>
          <p:nvPr userDrawn="1"/>
        </p:nvSpPr>
        <p:spPr>
          <a:xfrm rot="4308689">
            <a:off x="8212261" y="-226885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5">
            <a:extLst>
              <a:ext uri="{FF2B5EF4-FFF2-40B4-BE49-F238E27FC236}">
                <a16:creationId xmlns:a16="http://schemas.microsoft.com/office/drawing/2014/main" id="{4D453C0A-C50C-8D4E-B9C7-E6F08E725189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6">
            <a:extLst>
              <a:ext uri="{FF2B5EF4-FFF2-40B4-BE49-F238E27FC236}">
                <a16:creationId xmlns:a16="http://schemas.microsoft.com/office/drawing/2014/main" id="{57C7B274-52C3-B445-8AA6-F882CEC397D1}"/>
              </a:ext>
            </a:extLst>
          </p:cNvPr>
          <p:cNvSpPr/>
          <p:nvPr userDrawn="1"/>
        </p:nvSpPr>
        <p:spPr>
          <a:xfrm rot="2952863">
            <a:off x="8935201" y="2704022"/>
            <a:ext cx="5454669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9">
            <a:extLst>
              <a:ext uri="{FF2B5EF4-FFF2-40B4-BE49-F238E27FC236}">
                <a16:creationId xmlns:a16="http://schemas.microsoft.com/office/drawing/2014/main" id="{F86E9EE3-1BE3-A445-A0CC-B3491CB1042C}"/>
              </a:ext>
            </a:extLst>
          </p:cNvPr>
          <p:cNvSpPr/>
          <p:nvPr userDrawn="1"/>
        </p:nvSpPr>
        <p:spPr>
          <a:xfrm rot="4897581">
            <a:off x="9790392" y="657396"/>
            <a:ext cx="1899971" cy="338352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3" name="Freeform: Shape 4">
            <a:extLst>
              <a:ext uri="{FF2B5EF4-FFF2-40B4-BE49-F238E27FC236}">
                <a16:creationId xmlns:a16="http://schemas.microsoft.com/office/drawing/2014/main" id="{699AF5CD-B042-5144-BE63-8E9928B59DA0}"/>
              </a:ext>
            </a:extLst>
          </p:cNvPr>
          <p:cNvSpPr/>
          <p:nvPr userDrawn="1"/>
        </p:nvSpPr>
        <p:spPr>
          <a:xfrm rot="4308689">
            <a:off x="8212261" y="-226885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5">
            <a:extLst>
              <a:ext uri="{FF2B5EF4-FFF2-40B4-BE49-F238E27FC236}">
                <a16:creationId xmlns:a16="http://schemas.microsoft.com/office/drawing/2014/main" id="{6E236C27-401F-0C41-B313-B8AE2B66997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6">
            <a:extLst>
              <a:ext uri="{FF2B5EF4-FFF2-40B4-BE49-F238E27FC236}">
                <a16:creationId xmlns:a16="http://schemas.microsoft.com/office/drawing/2014/main" id="{2814E1C9-6246-FD49-ADDA-7B6D41FDC318}"/>
              </a:ext>
            </a:extLst>
          </p:cNvPr>
          <p:cNvSpPr/>
          <p:nvPr userDrawn="1"/>
        </p:nvSpPr>
        <p:spPr>
          <a:xfrm rot="2952863">
            <a:off x="8935201" y="2704022"/>
            <a:ext cx="5454669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65EBF06F-54C9-214A-BAE5-41DC37EF83CF}"/>
              </a:ext>
            </a:extLst>
          </p:cNvPr>
          <p:cNvSpPr/>
          <p:nvPr userDrawn="1"/>
        </p:nvSpPr>
        <p:spPr>
          <a:xfrm rot="4897581">
            <a:off x="9790392" y="657396"/>
            <a:ext cx="1899971" cy="338352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prstGeom prst="rect">
            <a:avLst/>
          </a:prstGeo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649080"/>
            <a:ext cx="5307700" cy="468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5FDF82-F318-2341-B41F-568641F666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prstGeom prst="rect">
            <a:avLst/>
          </a:prstGeo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8BBB99C-FC3D-984B-A109-C5BE8CCC9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207227" cy="40875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207227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9" name="Freeform: Shape 4">
            <a:extLst>
              <a:ext uri="{FF2B5EF4-FFF2-40B4-BE49-F238E27FC236}">
                <a16:creationId xmlns:a16="http://schemas.microsoft.com/office/drawing/2014/main" id="{8B95810D-9D74-DD4D-938A-A3311E0208E0}"/>
              </a:ext>
            </a:extLst>
          </p:cNvPr>
          <p:cNvSpPr/>
          <p:nvPr userDrawn="1"/>
        </p:nvSpPr>
        <p:spPr>
          <a:xfrm rot="4308689">
            <a:off x="8212261" y="-226885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5">
            <a:extLst>
              <a:ext uri="{FF2B5EF4-FFF2-40B4-BE49-F238E27FC236}">
                <a16:creationId xmlns:a16="http://schemas.microsoft.com/office/drawing/2014/main" id="{5ECD422B-7179-A84E-AEA1-F23991AAE004}"/>
              </a:ext>
            </a:extLst>
          </p:cNvPr>
          <p:cNvSpPr/>
          <p:nvPr userDrawn="1"/>
        </p:nvSpPr>
        <p:spPr>
          <a:xfrm rot="4308689">
            <a:off x="8936617" y="-545704"/>
            <a:ext cx="3571215" cy="377530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6">
            <a:extLst>
              <a:ext uri="{FF2B5EF4-FFF2-40B4-BE49-F238E27FC236}">
                <a16:creationId xmlns:a16="http://schemas.microsoft.com/office/drawing/2014/main" id="{2E5371F6-49C2-9D4F-8DDB-3B1EB8FA0853}"/>
              </a:ext>
            </a:extLst>
          </p:cNvPr>
          <p:cNvSpPr/>
          <p:nvPr userDrawn="1"/>
        </p:nvSpPr>
        <p:spPr>
          <a:xfrm rot="2952863">
            <a:off x="8935201" y="2704022"/>
            <a:ext cx="5454669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9">
            <a:extLst>
              <a:ext uri="{FF2B5EF4-FFF2-40B4-BE49-F238E27FC236}">
                <a16:creationId xmlns:a16="http://schemas.microsoft.com/office/drawing/2014/main" id="{906E7CA1-5C45-B744-B49A-10399D4B0250}"/>
              </a:ext>
            </a:extLst>
          </p:cNvPr>
          <p:cNvSpPr/>
          <p:nvPr userDrawn="1"/>
        </p:nvSpPr>
        <p:spPr>
          <a:xfrm rot="4897581">
            <a:off x="9790392" y="657396"/>
            <a:ext cx="1899971" cy="338352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10223085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4340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3" y="1140847"/>
            <a:ext cx="5028877" cy="43516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Freeform: Shape 4">
            <a:extLst>
              <a:ext uri="{FF2B5EF4-FFF2-40B4-BE49-F238E27FC236}">
                <a16:creationId xmlns:a16="http://schemas.microsoft.com/office/drawing/2014/main" id="{989F3257-D222-1D46-80BC-FAD626FDDFD9}"/>
              </a:ext>
            </a:extLst>
          </p:cNvPr>
          <p:cNvSpPr/>
          <p:nvPr userDrawn="1"/>
        </p:nvSpPr>
        <p:spPr>
          <a:xfrm rot="4308689">
            <a:off x="8212261" y="-226885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5">
            <a:extLst>
              <a:ext uri="{FF2B5EF4-FFF2-40B4-BE49-F238E27FC236}">
                <a16:creationId xmlns:a16="http://schemas.microsoft.com/office/drawing/2014/main" id="{1710C76D-4DD8-B140-A545-C7BA5706B6A8}"/>
              </a:ext>
            </a:extLst>
          </p:cNvPr>
          <p:cNvSpPr/>
          <p:nvPr userDrawn="1"/>
        </p:nvSpPr>
        <p:spPr>
          <a:xfrm rot="4308689">
            <a:off x="8936617" y="-545704"/>
            <a:ext cx="3571215" cy="377530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6">
            <a:extLst>
              <a:ext uri="{FF2B5EF4-FFF2-40B4-BE49-F238E27FC236}">
                <a16:creationId xmlns:a16="http://schemas.microsoft.com/office/drawing/2014/main" id="{75395F21-32F1-0A41-88FA-07B7B05CE73E}"/>
              </a:ext>
            </a:extLst>
          </p:cNvPr>
          <p:cNvSpPr/>
          <p:nvPr userDrawn="1"/>
        </p:nvSpPr>
        <p:spPr>
          <a:xfrm rot="2952863">
            <a:off x="8935201" y="2704022"/>
            <a:ext cx="5454669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9">
            <a:extLst>
              <a:ext uri="{FF2B5EF4-FFF2-40B4-BE49-F238E27FC236}">
                <a16:creationId xmlns:a16="http://schemas.microsoft.com/office/drawing/2014/main" id="{99EBB40D-F843-E64E-ACAF-B5D95A8494BB}"/>
              </a:ext>
            </a:extLst>
          </p:cNvPr>
          <p:cNvSpPr/>
          <p:nvPr userDrawn="1"/>
        </p:nvSpPr>
        <p:spPr>
          <a:xfrm rot="4897581">
            <a:off x="9790392" y="657396"/>
            <a:ext cx="1899971" cy="338352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3464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4252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1"/>
            <a:ext cx="3600450" cy="42521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1"/>
            <a:ext cx="3583914" cy="42521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Freeform: Shape 4">
            <a:extLst>
              <a:ext uri="{FF2B5EF4-FFF2-40B4-BE49-F238E27FC236}">
                <a16:creationId xmlns:a16="http://schemas.microsoft.com/office/drawing/2014/main" id="{ABC2F415-9AC8-CD48-9615-506010E66C37}"/>
              </a:ext>
            </a:extLst>
          </p:cNvPr>
          <p:cNvSpPr/>
          <p:nvPr userDrawn="1"/>
        </p:nvSpPr>
        <p:spPr>
          <a:xfrm rot="4308689">
            <a:off x="8212261" y="-226885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5">
            <a:extLst>
              <a:ext uri="{FF2B5EF4-FFF2-40B4-BE49-F238E27FC236}">
                <a16:creationId xmlns:a16="http://schemas.microsoft.com/office/drawing/2014/main" id="{FA0CE2B9-42ED-C449-8F08-17AA921D9E37}"/>
              </a:ext>
            </a:extLst>
          </p:cNvPr>
          <p:cNvSpPr/>
          <p:nvPr userDrawn="1"/>
        </p:nvSpPr>
        <p:spPr>
          <a:xfrm rot="4308689">
            <a:off x="8936617" y="-545704"/>
            <a:ext cx="3571215" cy="377530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6">
            <a:extLst>
              <a:ext uri="{FF2B5EF4-FFF2-40B4-BE49-F238E27FC236}">
                <a16:creationId xmlns:a16="http://schemas.microsoft.com/office/drawing/2014/main" id="{128A9F07-C356-F24C-9D81-4755C24786F8}"/>
              </a:ext>
            </a:extLst>
          </p:cNvPr>
          <p:cNvSpPr/>
          <p:nvPr userDrawn="1"/>
        </p:nvSpPr>
        <p:spPr>
          <a:xfrm rot="2952863">
            <a:off x="8935201" y="2704022"/>
            <a:ext cx="5454669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9">
            <a:extLst>
              <a:ext uri="{FF2B5EF4-FFF2-40B4-BE49-F238E27FC236}">
                <a16:creationId xmlns:a16="http://schemas.microsoft.com/office/drawing/2014/main" id="{4E401134-8563-604B-9B89-BD90ADB74A31}"/>
              </a:ext>
            </a:extLst>
          </p:cNvPr>
          <p:cNvSpPr/>
          <p:nvPr userDrawn="1"/>
        </p:nvSpPr>
        <p:spPr>
          <a:xfrm rot="4897581">
            <a:off x="9790392" y="657396"/>
            <a:ext cx="1899971" cy="338352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42703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42698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42698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1"/>
            <a:ext cx="2160588" cy="42743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42698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Freeform: Shape 4">
            <a:extLst>
              <a:ext uri="{FF2B5EF4-FFF2-40B4-BE49-F238E27FC236}">
                <a16:creationId xmlns:a16="http://schemas.microsoft.com/office/drawing/2014/main" id="{FC95F09A-611F-A847-A3A8-838AE8748BF6}"/>
              </a:ext>
            </a:extLst>
          </p:cNvPr>
          <p:cNvSpPr/>
          <p:nvPr userDrawn="1"/>
        </p:nvSpPr>
        <p:spPr>
          <a:xfrm rot="4308689">
            <a:off x="8212261" y="-226885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5">
            <a:extLst>
              <a:ext uri="{FF2B5EF4-FFF2-40B4-BE49-F238E27FC236}">
                <a16:creationId xmlns:a16="http://schemas.microsoft.com/office/drawing/2014/main" id="{DF6B80E0-EB5A-0242-AEE3-9D600C203184}"/>
              </a:ext>
            </a:extLst>
          </p:cNvPr>
          <p:cNvSpPr/>
          <p:nvPr userDrawn="1"/>
        </p:nvSpPr>
        <p:spPr>
          <a:xfrm rot="4308689">
            <a:off x="8936617" y="-545704"/>
            <a:ext cx="3571215" cy="377530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6">
            <a:extLst>
              <a:ext uri="{FF2B5EF4-FFF2-40B4-BE49-F238E27FC236}">
                <a16:creationId xmlns:a16="http://schemas.microsoft.com/office/drawing/2014/main" id="{7749D979-A2A0-504A-87CE-CBE1E189CCAA}"/>
              </a:ext>
            </a:extLst>
          </p:cNvPr>
          <p:cNvSpPr/>
          <p:nvPr userDrawn="1"/>
        </p:nvSpPr>
        <p:spPr>
          <a:xfrm rot="2952863">
            <a:off x="8935201" y="2704022"/>
            <a:ext cx="5454669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47D24CA8-1CAE-AC48-A385-E61D81696F12}"/>
              </a:ext>
            </a:extLst>
          </p:cNvPr>
          <p:cNvSpPr/>
          <p:nvPr userDrawn="1"/>
        </p:nvSpPr>
        <p:spPr>
          <a:xfrm rot="4897581">
            <a:off x="9790392" y="657396"/>
            <a:ext cx="1899971" cy="338352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1747632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1747632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1747632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1747632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1747632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404996"/>
            <a:ext cx="2160588" cy="9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404996"/>
            <a:ext cx="2160588" cy="9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400531"/>
            <a:ext cx="2160588" cy="9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404996"/>
            <a:ext cx="2160588" cy="9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643218"/>
            <a:ext cx="2160000" cy="50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643219"/>
            <a:ext cx="2160587" cy="50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643219"/>
            <a:ext cx="2160588" cy="50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643219"/>
            <a:ext cx="2160587" cy="50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643219"/>
            <a:ext cx="2160588" cy="50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5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400234"/>
            <a:ext cx="2160000" cy="9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074975"/>
            <a:ext cx="854075" cy="85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074975"/>
            <a:ext cx="854075" cy="85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074975"/>
            <a:ext cx="854075" cy="85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67620" y="2074975"/>
            <a:ext cx="854075" cy="85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61341" y="2074975"/>
            <a:ext cx="854075" cy="854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25" name="Straight Connector 24" descr="First divider line on slide">
            <a:extLst>
              <a:ext uri="{FF2B5EF4-FFF2-40B4-BE49-F238E27FC236}">
                <a16:creationId xmlns:a16="http://schemas.microsoft.com/office/drawing/2014/main" id="{402BCAE3-72EC-4098-A211-3555BFDE9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59047" y="1768897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 descr="Second divider line on slide">
            <a:extLst>
              <a:ext uri="{FF2B5EF4-FFF2-40B4-BE49-F238E27FC236}">
                <a16:creationId xmlns:a16="http://schemas.microsoft.com/office/drawing/2014/main" id="{94A08494-9C0E-4AAF-BE9A-166FE994D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953541" y="1768897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 descr="Third divider line on slide">
            <a:extLst>
              <a:ext uri="{FF2B5EF4-FFF2-40B4-BE49-F238E27FC236}">
                <a16:creationId xmlns:a16="http://schemas.microsoft.com/office/drawing/2014/main" id="{698FE6A1-AEF7-4FD7-A689-908A6B9CC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48035" y="1768897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 descr="Fourth divider line on slide">
            <a:extLst>
              <a:ext uri="{FF2B5EF4-FFF2-40B4-BE49-F238E27FC236}">
                <a16:creationId xmlns:a16="http://schemas.microsoft.com/office/drawing/2014/main" id="{636DD6E3-6313-40D8-B03E-60E2E5A69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542529" y="1768897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02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7"/>
            <a:ext cx="2951163" cy="1857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" name="Freeform: Shape 4">
            <a:extLst>
              <a:ext uri="{FF2B5EF4-FFF2-40B4-BE49-F238E27FC236}">
                <a16:creationId xmlns:a16="http://schemas.microsoft.com/office/drawing/2014/main" id="{E074261D-70A2-C543-8B1B-FDB3EF0AC9B6}"/>
              </a:ext>
            </a:extLst>
          </p:cNvPr>
          <p:cNvSpPr/>
          <p:nvPr userDrawn="1"/>
        </p:nvSpPr>
        <p:spPr>
          <a:xfrm rot="4308689">
            <a:off x="8212261" y="-226885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Freeform: Shape 5">
            <a:extLst>
              <a:ext uri="{FF2B5EF4-FFF2-40B4-BE49-F238E27FC236}">
                <a16:creationId xmlns:a16="http://schemas.microsoft.com/office/drawing/2014/main" id="{A08DE27E-92FF-AE41-B650-94547F4E32A6}"/>
              </a:ext>
            </a:extLst>
          </p:cNvPr>
          <p:cNvSpPr/>
          <p:nvPr userDrawn="1"/>
        </p:nvSpPr>
        <p:spPr>
          <a:xfrm rot="4308689">
            <a:off x="8936617" y="-545704"/>
            <a:ext cx="3571215" cy="377530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0" name="Freeform: Shape 6">
            <a:extLst>
              <a:ext uri="{FF2B5EF4-FFF2-40B4-BE49-F238E27FC236}">
                <a16:creationId xmlns:a16="http://schemas.microsoft.com/office/drawing/2014/main" id="{B3011BE3-BF79-E744-B94F-3B20B3E42093}"/>
              </a:ext>
            </a:extLst>
          </p:cNvPr>
          <p:cNvSpPr/>
          <p:nvPr userDrawn="1"/>
        </p:nvSpPr>
        <p:spPr>
          <a:xfrm rot="2952863">
            <a:off x="8935201" y="2704022"/>
            <a:ext cx="5454669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Freeform: Shape 9">
            <a:extLst>
              <a:ext uri="{FF2B5EF4-FFF2-40B4-BE49-F238E27FC236}">
                <a16:creationId xmlns:a16="http://schemas.microsoft.com/office/drawing/2014/main" id="{2A673FE1-FE01-B846-810A-D96C9AFB96F7}"/>
              </a:ext>
            </a:extLst>
          </p:cNvPr>
          <p:cNvSpPr/>
          <p:nvPr userDrawn="1"/>
        </p:nvSpPr>
        <p:spPr>
          <a:xfrm rot="4897581">
            <a:off x="9790392" y="657396"/>
            <a:ext cx="1899971" cy="338352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8A8D0A3-3371-5E40-ADD9-D5BC75C1EFC6}"/>
              </a:ext>
            </a:extLst>
          </p:cNvPr>
          <p:cNvGrpSpPr/>
          <p:nvPr userDrawn="1"/>
        </p:nvGrpSpPr>
        <p:grpSpPr>
          <a:xfrm>
            <a:off x="2371871" y="1013721"/>
            <a:ext cx="6323824" cy="4162109"/>
            <a:chOff x="510812" y="938373"/>
            <a:chExt cx="8073393" cy="5313612"/>
          </a:xfrm>
        </p:grpSpPr>
        <p:sp>
          <p:nvSpPr>
            <p:cNvPr id="52" name="Rounded Rectangle 15">
              <a:extLst>
                <a:ext uri="{FF2B5EF4-FFF2-40B4-BE49-F238E27FC236}">
                  <a16:creationId xmlns:a16="http://schemas.microsoft.com/office/drawing/2014/main" id="{D29B760C-4B4E-4547-BDB2-4C5E0501BDDD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3" name="Rounded Rectangle 15">
              <a:extLst>
                <a:ext uri="{FF2B5EF4-FFF2-40B4-BE49-F238E27FC236}">
                  <a16:creationId xmlns:a16="http://schemas.microsoft.com/office/drawing/2014/main" id="{2A40670B-2D35-9C44-9E52-8ADF8B0E1B15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4" name="Rectangle: Rounded Corners 45">
              <a:extLst>
                <a:ext uri="{FF2B5EF4-FFF2-40B4-BE49-F238E27FC236}">
                  <a16:creationId xmlns:a16="http://schemas.microsoft.com/office/drawing/2014/main" id="{5171970D-8B5F-1449-9774-6595650AA70B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5" name="Rounded Rectangle 15">
              <a:extLst>
                <a:ext uri="{FF2B5EF4-FFF2-40B4-BE49-F238E27FC236}">
                  <a16:creationId xmlns:a16="http://schemas.microsoft.com/office/drawing/2014/main" id="{0BB67D6D-0AA6-F44F-AB24-D14BED661B6F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6" name="Rounded Rectangle 15">
              <a:extLst>
                <a:ext uri="{FF2B5EF4-FFF2-40B4-BE49-F238E27FC236}">
                  <a16:creationId xmlns:a16="http://schemas.microsoft.com/office/drawing/2014/main" id="{CEDE5040-4AB6-C74E-AEEF-6B468726B2DC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4E7B2D2-8318-514C-B1CE-1A623513A04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2086F82-3577-5440-858B-BBA34BDA266C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E6A1F3A-820D-B34A-94F7-6886B78314F4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5C430675-EA43-8C48-962F-8F29ED2B3D7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50560" y="1314456"/>
            <a:ext cx="5168052" cy="3573691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132C789-1CC1-3D43-B6DF-6699C95D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7557534" cy="43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5840D-4965-0045-9B0A-77C86926C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/>
          <a:srcRect b="26370"/>
          <a:stretch/>
        </p:blipFill>
        <p:spPr>
          <a:xfrm>
            <a:off x="0" y="5311766"/>
            <a:ext cx="12192000" cy="1546234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26344FDC-3824-C340-B30D-0F59F5889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DC48A38-9698-4649-A301-EE242DB66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1597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221AA0B-93F2-A546-8952-0132102A5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65157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6725D-0254-9D4F-A978-92374D23594E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8527003" y="6088109"/>
            <a:ext cx="2558426" cy="6831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C8109A-92A7-DA4A-A5C1-3AFE086C3620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alphaModFix amt="35000"/>
          </a:blip>
          <a:stretch>
            <a:fillRect/>
          </a:stretch>
        </p:blipFill>
        <p:spPr>
          <a:xfrm>
            <a:off x="11418413" y="6188628"/>
            <a:ext cx="35388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5" r:id="rId8"/>
    <p:sldLayoutId id="2147483668" r:id="rId9"/>
    <p:sldLayoutId id="2147483682" r:id="rId10"/>
    <p:sldLayoutId id="2147483670" r:id="rId11"/>
    <p:sldLayoutId id="2147483653" r:id="rId12"/>
    <p:sldLayoutId id="2147483673" r:id="rId13"/>
    <p:sldLayoutId id="2147483674" r:id="rId14"/>
    <p:sldLayoutId id="2147483676" r:id="rId15"/>
    <p:sldLayoutId id="2147483677" r:id="rId16"/>
    <p:sldLayoutId id="2147483654" r:id="rId17"/>
    <p:sldLayoutId id="2147483660" r:id="rId18"/>
    <p:sldLayoutId id="2147483661" r:id="rId19"/>
    <p:sldLayoutId id="2147483678" r:id="rId20"/>
    <p:sldLayoutId id="2147483686" r:id="rId21"/>
    <p:sldLayoutId id="2147483687" r:id="rId22"/>
    <p:sldLayoutId id="2147483689" r:id="rId23"/>
    <p:sldLayoutId id="2147483690" r:id="rId24"/>
    <p:sldLayoutId id="214748368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E8430-45F9-2B4F-A80A-1600F920A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68422"/>
            <a:ext cx="6840000" cy="2387600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voter ID requirements impact voter turnout in Minnesota and Wisconsin?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b="1" i="1" dirty="0"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3D9063-949C-9D4E-9CA7-FDCB30C04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91" y="4207366"/>
            <a:ext cx="6799179" cy="936000"/>
          </a:xfrm>
        </p:spPr>
        <p:txBody>
          <a:bodyPr vert="horz" lIns="432000" tIns="144000" rIns="0" bIns="0" rtlCol="0" anchor="t">
            <a:noAutofit/>
          </a:bodyPr>
          <a:lstStyle/>
          <a:p>
            <a:r>
              <a:rPr lang="en-US" sz="2400" dirty="0"/>
              <a:t>Jacob Berg</a:t>
            </a:r>
          </a:p>
          <a:p>
            <a:r>
              <a:rPr lang="en-US" sz="1600" dirty="0"/>
              <a:t>Senior Thesis 2022</a:t>
            </a:r>
          </a:p>
        </p:txBody>
      </p:sp>
    </p:spTree>
    <p:extLst>
      <p:ext uri="{BB962C8B-B14F-4D97-AF65-F5344CB8AC3E}">
        <p14:creationId xmlns:p14="http://schemas.microsoft.com/office/powerpoint/2010/main" val="3324243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473EAB-22A5-4DC0-8686-85A445922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Analysis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AD6CFD-8FEA-4D21-9FBD-3EFCE6C03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8119" y="1087211"/>
            <a:ext cx="5095762" cy="4086225"/>
          </a:xfrm>
        </p:spPr>
      </p:pic>
    </p:spTree>
    <p:extLst>
      <p:ext uri="{BB962C8B-B14F-4D97-AF65-F5344CB8AC3E}">
        <p14:creationId xmlns:p14="http://schemas.microsoft.com/office/powerpoint/2010/main" val="3099362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B1F6A4-E523-439E-A4A9-B5143B97B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sz="2400" dirty="0"/>
              <a:t>The results are mixed</a:t>
            </a:r>
          </a:p>
          <a:p>
            <a:pPr lvl="1">
              <a:lnSpc>
                <a:spcPct val="200000"/>
              </a:lnSpc>
            </a:pPr>
            <a:r>
              <a:rPr lang="en-US" sz="2200" dirty="0"/>
              <a:t>Native Americans are the only group is negatively affected </a:t>
            </a:r>
          </a:p>
          <a:p>
            <a:pPr lvl="1">
              <a:lnSpc>
                <a:spcPct val="200000"/>
              </a:lnSpc>
            </a:pPr>
            <a:r>
              <a:rPr lang="en-US" sz="2200" dirty="0"/>
              <a:t>Bachelor degree holders and age group 65+ turnout is significant between Wisconsin and Minnesota</a:t>
            </a:r>
          </a:p>
          <a:p>
            <a:pPr lvl="1">
              <a:lnSpc>
                <a:spcPct val="200000"/>
              </a:lnSpc>
            </a:pPr>
            <a:r>
              <a:rPr lang="en-US" sz="2200" dirty="0"/>
              <a:t>Black turnout is not significantly affected between Wisconsin and Minnesota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EBCE79-3D7F-4F14-A606-E1F91E3B5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mean?</a:t>
            </a:r>
          </a:p>
        </p:txBody>
      </p:sp>
    </p:spTree>
    <p:extLst>
      <p:ext uri="{BB962C8B-B14F-4D97-AF65-F5344CB8AC3E}">
        <p14:creationId xmlns:p14="http://schemas.microsoft.com/office/powerpoint/2010/main" val="586412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47923A7-5A8E-4D25-B6B9-C5005E4547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D53469-8801-4108-AD04-CC2F6B6CBA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15A00C5-2702-4360-8FC4-59C9483B22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B753C3-74CB-491E-8F66-5F76B5F716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3C95F9-A40C-4712-87C1-DA5F45F61E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4B4BA3-63AF-4AFA-9E6E-B375D1322F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766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90DBFE-67C4-42EA-93A3-CD609176A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Voter ID requirements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E0A2B-C305-4618-8D6A-40C90631E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27355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Two types of laws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Strict voter ID laws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Non-strict Voter ID laws 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34 States with A form of voter ID</a:t>
            </a:r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dirty="0"/>
              <a:t>Wisconsin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Voter ID passed in 2012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92412A7-D874-4DD2-ACC1-E1DAE110D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88" y="489800"/>
            <a:ext cx="6411404" cy="480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8688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DD4D76-65D3-4677-AD6E-0C0CB3D90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/>
          </a:p>
          <a:p>
            <a:r>
              <a:rPr lang="en-US" sz="2400" dirty="0"/>
              <a:t>“There are substantial drops in minority turnout in strict voter ID states and no real changes in white turnout.” (</a:t>
            </a:r>
            <a:r>
              <a:rPr lang="en-US" sz="2400" dirty="0" err="1"/>
              <a:t>Hajnal</a:t>
            </a:r>
            <a:r>
              <a:rPr lang="en-US" sz="2400" dirty="0"/>
              <a:t> et al., 2017)</a:t>
            </a:r>
          </a:p>
          <a:p>
            <a:pPr lvl="1"/>
            <a:r>
              <a:rPr lang="en-US" sz="2200" dirty="0"/>
              <a:t>Used CCES Data</a:t>
            </a:r>
          </a:p>
          <a:p>
            <a:r>
              <a:rPr lang="en-US" sz="2400" dirty="0"/>
              <a:t>“While augmented national survey data have useful applications, they have limited use in this context.” (Grimmer et al., 2018)</a:t>
            </a:r>
          </a:p>
          <a:p>
            <a:r>
              <a:rPr lang="en-US" sz="2400" dirty="0"/>
              <a:t>“It appears that neither set of authors actually, reports a key quantity of interest: the net effect of voter ID laws on minority turnout.” (Burden, 2018)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BD0E11-4632-4B1E-BFED-87348CD06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Literature</a:t>
            </a:r>
          </a:p>
        </p:txBody>
      </p:sp>
    </p:spTree>
    <p:extLst>
      <p:ext uri="{BB962C8B-B14F-4D97-AF65-F5344CB8AC3E}">
        <p14:creationId xmlns:p14="http://schemas.microsoft.com/office/powerpoint/2010/main" val="3083288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7180D86-EB61-4656-BD3D-89CC21732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	Sources						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3206BD-723D-4B30-9266-9269F7B5AA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Census Bureau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ACS(American Community Survey)</a:t>
            </a:r>
          </a:p>
          <a:p>
            <a:pPr marL="266700" lvl="1" indent="0">
              <a:buNone/>
            </a:pPr>
            <a:endParaRPr lang="en-US" sz="1800" dirty="0"/>
          </a:p>
          <a:p>
            <a:r>
              <a:rPr lang="en-US" sz="2400" dirty="0"/>
              <a:t>Minnesota Secretary of State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Wisconsin Election Commission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68C6A25-EE82-4060-81FD-A214BB8864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r>
              <a:rPr lang="en-US" dirty="0"/>
              <a:t>Census bureau</a:t>
            </a:r>
          </a:p>
          <a:p>
            <a:pPr lvl="1"/>
            <a:r>
              <a:rPr lang="en-US" dirty="0"/>
              <a:t>Age</a:t>
            </a:r>
          </a:p>
          <a:p>
            <a:pPr lvl="1"/>
            <a:r>
              <a:rPr lang="en-US" dirty="0"/>
              <a:t>Race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Voting Age Population</a:t>
            </a:r>
          </a:p>
          <a:p>
            <a:r>
              <a:rPr lang="en-US" dirty="0"/>
              <a:t>Minnesota Secretary of State</a:t>
            </a:r>
          </a:p>
          <a:p>
            <a:pPr lvl="1"/>
            <a:r>
              <a:rPr lang="en-US" dirty="0"/>
              <a:t>Registered Voters</a:t>
            </a:r>
          </a:p>
          <a:p>
            <a:pPr lvl="1"/>
            <a:r>
              <a:rPr lang="en-US" dirty="0"/>
              <a:t>Total votes cast in each county</a:t>
            </a:r>
          </a:p>
          <a:p>
            <a:r>
              <a:rPr lang="en-US" dirty="0"/>
              <a:t>Wisconsin Election Commission</a:t>
            </a:r>
          </a:p>
          <a:p>
            <a:pPr lvl="1"/>
            <a:r>
              <a:rPr lang="en-US" dirty="0"/>
              <a:t>Registered Voters</a:t>
            </a:r>
          </a:p>
          <a:p>
            <a:pPr lvl="1"/>
            <a:r>
              <a:rPr lang="en-US" dirty="0"/>
              <a:t>Total votes cast in each county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310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B7C4AB-8586-46AC-A8B3-56CB26AB03F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1998" y="4124630"/>
            <a:ext cx="54864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A7880C-FF8F-4C18-8323-AF3282CBFC2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35613" y="4218657"/>
            <a:ext cx="5486400" cy="1828800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50EFE6B-866D-4880-BE4B-8BAD52305046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31998" y="1023892"/>
            <a:ext cx="5715000" cy="320040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270D42-CD39-43B6-9A59-25112253CCB9}"/>
              </a:ext>
            </a:extLst>
          </p:cNvPr>
          <p:cNvPicPr>
            <a:picLocks noGrp="1"/>
          </p:cNvPicPr>
          <p:nvPr>
            <p:ph sz="half" idx="4294967295"/>
          </p:nvPr>
        </p:nvPicPr>
        <p:blipFill rotWithShape="1">
          <a:blip r:embed="rId6"/>
          <a:stretch/>
        </p:blipFill>
        <p:spPr>
          <a:xfrm>
            <a:off x="5779364" y="1018257"/>
            <a:ext cx="5715000" cy="3200400"/>
          </a:xfr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56D20DE8-D55B-BCE5-A406-60977C8AB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207227" cy="432000"/>
          </a:xfrm>
        </p:spPr>
        <p:txBody>
          <a:bodyPr anchor="ctr">
            <a:normAutofit/>
          </a:bodyPr>
          <a:lstStyle/>
          <a:p>
            <a:r>
              <a:rPr lang="en-US" sz="3000" dirty="0"/>
              <a:t>Minnesota Vs Wisconsin American Indian Turnout</a:t>
            </a:r>
          </a:p>
        </p:txBody>
      </p:sp>
    </p:spTree>
    <p:extLst>
      <p:ext uri="{BB962C8B-B14F-4D97-AF65-F5344CB8AC3E}">
        <p14:creationId xmlns:p14="http://schemas.microsoft.com/office/powerpoint/2010/main" val="1902518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24BD4-DD58-4837-B132-77C627BA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Minnesota Vs. Wisconsin Black Turnout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C47894-7363-4792-B670-E9143200328A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0318" y="954628"/>
            <a:ext cx="5715000" cy="320040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D7331D-EA8D-43BD-8C4D-2942FF129062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954628"/>
            <a:ext cx="5715000" cy="32004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851E59-463C-4E32-AD39-61C48A5BC3E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28918" y="4181441"/>
            <a:ext cx="54864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915FE-CB59-4464-901C-E68816E422B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4181441"/>
            <a:ext cx="5486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13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EF10D-AD74-47E9-81F2-2F5D4493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Minnesota Vs Wisconsin Age 65+ Turnout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8BA02A-E87F-4A18-B255-B3D3B959B72F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1800" y="1152000"/>
            <a:ext cx="5715000" cy="320040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6211D8-8CE4-49D2-9B93-D20F883F86EF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00785" y="894512"/>
            <a:ext cx="5715000" cy="32004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A4DFB8-323A-450E-9C60-A1224A15828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" y="4285202"/>
            <a:ext cx="54864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47B033-7A6F-4141-B425-154E1F818A83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529385" y="4134688"/>
            <a:ext cx="5486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78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B8AD-4235-47EE-BB1B-5A97F4BEF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Minnesota Vs Wisconsin White Turnout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254F9C-B18E-450E-A571-58EC432FCC0A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1800" y="1034143"/>
            <a:ext cx="5715000" cy="32004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DC88BF-3617-4402-A88A-7F69CEA03D05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034142"/>
            <a:ext cx="5715000" cy="32004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C261B5-5398-49A0-98C8-52E2EE99DE4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49300" y="4120293"/>
            <a:ext cx="54864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7EA82-4BDD-41E6-9054-1721411EDAF8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427219" y="4234643"/>
            <a:ext cx="5486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9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chart&#10;&#10;Description automatically generated">
            <a:extLst>
              <a:ext uri="{FF2B5EF4-FFF2-40B4-BE49-F238E27FC236}">
                <a16:creationId xmlns:a16="http://schemas.microsoft.com/office/drawing/2014/main" id="{60771BE6-22DC-42D9-B4BE-3701E3075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3640" y="1152525"/>
            <a:ext cx="4744069" cy="408622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962FA-B5EE-4B5F-9A02-BEFA93C34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Minnesota Vs. Wisconsin Total Turnout by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41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alibri Light-Constantia">
      <a:majorFont>
        <a:latin typeface="Calibri Light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CF85192893F740B8BC3C6006A436F9" ma:contentTypeVersion="10" ma:contentTypeDescription="Create a new document." ma:contentTypeScope="" ma:versionID="61055a9f394e047a52af80de34735bfd">
  <xsd:schema xmlns:xsd="http://www.w3.org/2001/XMLSchema" xmlns:xs="http://www.w3.org/2001/XMLSchema" xmlns:p="http://schemas.microsoft.com/office/2006/metadata/properties" xmlns:ns2="8646a412-51ad-4f94-84f1-66eb2cdb1b01" xmlns:ns3="2a831604-1bb5-4be5-88fa-1628e7ad8163" targetNamespace="http://schemas.microsoft.com/office/2006/metadata/properties" ma:root="true" ma:fieldsID="3a2bdc355d9d291d5d538b60b7563112" ns2:_="" ns3:_="">
    <xsd:import namespace="8646a412-51ad-4f94-84f1-66eb2cdb1b01"/>
    <xsd:import namespace="2a831604-1bb5-4be5-88fa-1628e7ad81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6a412-51ad-4f94-84f1-66eb2cdb1b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831604-1bb5-4be5-88fa-1628e7ad816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8646a412-51ad-4f94-84f1-66eb2cdb1b01" xsi:nil="true"/>
  </documentManagement>
</p:properties>
</file>

<file path=customXml/itemProps1.xml><?xml version="1.0" encoding="utf-8"?>
<ds:datastoreItem xmlns:ds="http://schemas.openxmlformats.org/officeDocument/2006/customXml" ds:itemID="{A43888DB-3DAB-44F9-8E35-51DCE23DAC73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646a412-51ad-4f94-84f1-66eb2cdb1b01"/>
    <ds:schemaRef ds:uri="2a831604-1bb5-4be5-88fa-1628e7ad8163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490261-1200-4EC7-95B0-2241EE54AA34}">
  <ds:schemaRefs>
    <ds:schemaRef ds:uri="http://purl.org/dc/elements/1.1/"/>
    <ds:schemaRef ds:uri="http://purl.org/dc/dcmitype/"/>
    <ds:schemaRef ds:uri="http://schemas.microsoft.com/office/2006/documentManagement/types"/>
    <ds:schemaRef ds:uri="8646a412-51ad-4f94-84f1-66eb2cdb1b01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2a831604-1bb5-4be5-88fa-1628e7ad816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275</Words>
  <Application>Microsoft Office PowerPoint</Application>
  <PresentationFormat>Widescreen</PresentationFormat>
  <Paragraphs>51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Constantia</vt:lpstr>
      <vt:lpstr>Times New Roman</vt:lpstr>
      <vt:lpstr>Office Theme</vt:lpstr>
      <vt:lpstr>Do voter ID requirements impact voter turnout in Minnesota and Wisconsin? </vt:lpstr>
      <vt:lpstr>Voter ID requirements</vt:lpstr>
      <vt:lpstr>Previous Literature</vt:lpstr>
      <vt:lpstr>Data Sources      </vt:lpstr>
      <vt:lpstr>Minnesota Vs Wisconsin American Indian Turnout</vt:lpstr>
      <vt:lpstr>Minnesota Vs. Wisconsin Black Turnout</vt:lpstr>
      <vt:lpstr>Minnesota Vs Wisconsin Age 65+ Turnout</vt:lpstr>
      <vt:lpstr>Minnesota Vs Wisconsin White Turnout</vt:lpstr>
      <vt:lpstr>Minnesota Vs. Wisconsin Total Turnout by County</vt:lpstr>
      <vt:lpstr>Regression Analysis</vt:lpstr>
      <vt:lpstr>What does this mean?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106</cp:revision>
  <dcterms:created xsi:type="dcterms:W3CDTF">2020-09-17T20:49:55Z</dcterms:created>
  <dcterms:modified xsi:type="dcterms:W3CDTF">2022-05-03T14:09:00Z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0x01010085CF85192893F740B8BC3C6006A436F9</vt:lpwstr>
  </property>
</Properties>
</file>