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</p:sldIdLst>
  <p:sldSz cx="365760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9E1E70-5501-4DEA-380B-AA08F7D538AC}" v="3289" dt="2026-04-01T20:23:51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21" d="100"/>
          <a:sy n="21" d="100"/>
        </p:scale>
        <p:origin x="1229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5771" y="4489452"/>
            <a:ext cx="22764465" cy="10484616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5771" y="15374834"/>
            <a:ext cx="22764465" cy="565636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8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944" y="2194560"/>
            <a:ext cx="31546800" cy="45290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37944" y="6723594"/>
            <a:ext cx="31546800" cy="179842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7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8904666" y="2313988"/>
            <a:ext cx="6141111" cy="223938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14600" y="2313990"/>
            <a:ext cx="26390064" cy="223938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6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7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143" y="2214466"/>
            <a:ext cx="24819420" cy="16035436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0140" y="18357854"/>
            <a:ext cx="24819420" cy="5538468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7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944" y="2194560"/>
            <a:ext cx="32223456" cy="45290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7944" y="7302500"/>
            <a:ext cx="1554480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516600" y="7302500"/>
            <a:ext cx="1554480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3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189584"/>
            <a:ext cx="32237364" cy="45731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2" y="6742940"/>
            <a:ext cx="15473361" cy="2239336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28802" y="9547578"/>
            <a:ext cx="15473361" cy="150603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8516600" y="6742940"/>
            <a:ext cx="15549564" cy="2239336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8516599" y="9547578"/>
            <a:ext cx="15549567" cy="150603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1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26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480" y="2214466"/>
            <a:ext cx="10786902" cy="7030020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4126" y="2214464"/>
            <a:ext cx="18839223" cy="21945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91480" y="9244486"/>
            <a:ext cx="10786902" cy="1491558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8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0" y="2231138"/>
            <a:ext cx="10786902" cy="8849252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5189959" y="2628412"/>
            <a:ext cx="19451061" cy="222236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28803" y="11304548"/>
            <a:ext cx="10756758" cy="13738552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2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944" y="2194560"/>
            <a:ext cx="31960734" cy="4529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37943" y="6862128"/>
            <a:ext cx="31960737" cy="1837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1480" y="25812010"/>
            <a:ext cx="10482942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29564" y="25812010"/>
            <a:ext cx="8416215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896488" y="25812010"/>
            <a:ext cx="1287621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696" r:id="rId6"/>
    <p:sldLayoutId id="2147483701" r:id="rId7"/>
    <p:sldLayoutId id="2147483697" r:id="rId8"/>
    <p:sldLayoutId id="2147483698" r:id="rId9"/>
    <p:sldLayoutId id="2147483699" r:id="rId10"/>
    <p:sldLayoutId id="214748370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2FF40-F1DF-2BDD-0A5D-946B3DE36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1698" y="484030"/>
            <a:ext cx="27633493" cy="5433523"/>
          </a:xfr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3619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7238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0857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144768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8096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21715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75334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8953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200">
                <a:latin typeface="Century Schoolbook"/>
              </a:rPr>
              <a:t>State Control of NIL Regulation: A Comparative A</a:t>
            </a:r>
            <a:r>
              <a:rPr lang="en-US" sz="7200" dirty="0">
                <a:latin typeface="Century Schoolbook"/>
              </a:rPr>
              <a:t>nalysis of State NIL Statutes</a:t>
            </a:r>
            <a:r>
              <a:rPr lang="en-US" sz="6000" dirty="0">
                <a:latin typeface="Century Schoolbook"/>
              </a:rPr>
              <a:t> </a:t>
            </a:r>
            <a:br>
              <a:rPr lang="en-US" sz="6000" dirty="0">
                <a:latin typeface="Century Schoolbook"/>
              </a:rPr>
            </a:br>
            <a:br>
              <a:rPr lang="en-US" sz="6000" dirty="0">
                <a:latin typeface="Century Schoolbook"/>
              </a:rPr>
            </a:br>
            <a:r>
              <a:rPr lang="en-US" sz="5000" dirty="0">
                <a:latin typeface="Century Schoolbook"/>
              </a:rPr>
              <a:t>By: Benjamin J. Corradi</a:t>
            </a:r>
            <a:endParaRPr lang="en-US" sz="4800" dirty="0"/>
          </a:p>
        </p:txBody>
      </p:sp>
      <p:pic>
        <p:nvPicPr>
          <p:cNvPr id="7" name="Picture 6" descr="A logo of a beaver&#10;&#10;AI-generated content may be incorrect.">
            <a:extLst>
              <a:ext uri="{FF2B5EF4-FFF2-40B4-BE49-F238E27FC236}">
                <a16:creationId xmlns:a16="http://schemas.microsoft.com/office/drawing/2014/main" id="{6AA9F187-DF6B-2D84-2765-05091DF9F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87133" y="742266"/>
            <a:ext cx="3739696" cy="3131610"/>
          </a:xfrm>
          <a:prstGeom prst="rect">
            <a:avLst/>
          </a:prstGeom>
        </p:spPr>
      </p:pic>
      <p:pic>
        <p:nvPicPr>
          <p:cNvPr id="9" name="Picture 8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F3B7DE0F-C5F1-D626-EEAB-DD9D4EEE7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524" y="753923"/>
            <a:ext cx="2875769" cy="314938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11AE50F-2B54-877F-2897-F5661B8E88EE}"/>
              </a:ext>
            </a:extLst>
          </p:cNvPr>
          <p:cNvSpPr txBox="1"/>
          <p:nvPr/>
        </p:nvSpPr>
        <p:spPr>
          <a:xfrm>
            <a:off x="605558" y="5661291"/>
            <a:ext cx="12295632" cy="80637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3619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7238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0857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144768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8096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21715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75334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8953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b="1" u="sng">
                <a:latin typeface="Times New Roman"/>
                <a:cs typeface="Times New Roman"/>
              </a:rPr>
              <a:t>Abstract</a:t>
            </a:r>
          </a:p>
          <a:p>
            <a:r>
              <a:rPr lang="en-US" sz="4000" dirty="0">
                <a:latin typeface="Times New Roman"/>
                <a:cs typeface="Times New Roman"/>
              </a:rPr>
              <a:t>Name, Image, and Likeness (NIL) policies have transformed college athletics by allowing athletes to earn </a:t>
            </a:r>
            <a:r>
              <a:rPr lang="en-US" sz="4000">
                <a:latin typeface="Times New Roman"/>
                <a:cs typeface="Times New Roman"/>
              </a:rPr>
              <a:t>money from their own brands, but they also introduce inequalities and unfair regulations. Key issues include legal </a:t>
            </a:r>
            <a:r>
              <a:rPr lang="en-US" sz="4000" dirty="0">
                <a:latin typeface="Times New Roman"/>
                <a:cs typeface="Times New Roman"/>
              </a:rPr>
              <a:t>disputes, unequal competition, financial instability, and differences in institutional support. While NIL expands opportunities, it raises questions about oversight, fairness, and long-term effects. This highlights the need for more comprehensive research.</a:t>
            </a:r>
          </a:p>
          <a:p>
            <a:endParaRPr lang="en-US" sz="6600" b="1" u="sng" dirty="0"/>
          </a:p>
          <a:p>
            <a:endParaRPr lang="en-US" sz="4400" b="1" u="sng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B48342-D85D-E83C-BCC1-DC805EC3CA04}"/>
              </a:ext>
            </a:extLst>
          </p:cNvPr>
          <p:cNvSpPr txBox="1"/>
          <p:nvPr/>
        </p:nvSpPr>
        <p:spPr>
          <a:xfrm>
            <a:off x="610717" y="19524811"/>
            <a:ext cx="11769363" cy="85254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3619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7238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0857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144768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8096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21715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75334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8953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u="sng">
                <a:latin typeface="Times New Roman"/>
                <a:cs typeface="Times New Roman"/>
              </a:rPr>
              <a:t>Literature</a:t>
            </a:r>
          </a:p>
          <a:p>
            <a:pPr marL="285750" indent="-285750">
              <a:buFont typeface="Arial"/>
              <a:buChar char="•"/>
            </a:pPr>
            <a:r>
              <a:rPr lang="en-US" sz="4000">
                <a:latin typeface="Times New Roman"/>
                <a:cs typeface="Times New Roman"/>
              </a:rPr>
              <a:t>Colvin, R., &amp; Jansa, J. M. (2024). Athletic competition between the states: The rapid spread of name, image, likeness laws and why it matters for understanding policy diffusion. </a:t>
            </a:r>
            <a:r>
              <a:rPr lang="en-US" sz="4000" i="1">
                <a:latin typeface="Times New Roman"/>
                <a:cs typeface="Times New Roman"/>
              </a:rPr>
              <a:t>Policy Studies Journal, 52</a:t>
            </a:r>
            <a:r>
              <a:rPr lang="en-US" sz="4000">
                <a:latin typeface="Times New Roman"/>
                <a:cs typeface="Times New Roman"/>
              </a:rPr>
              <a:t>(2), 451–468. </a:t>
            </a:r>
          </a:p>
          <a:p>
            <a:pPr marL="285750" indent="-285750">
              <a:buFont typeface="Arial"/>
              <a:buChar char="•"/>
            </a:pPr>
            <a:r>
              <a:rPr lang="en-US" sz="4000">
                <a:latin typeface="Times New Roman"/>
                <a:cs typeface="Times New Roman"/>
              </a:rPr>
              <a:t>Fortunato, J. (2025). An ethical application to student-athlete name, image, and likeness (NIL) sponsorship. </a:t>
            </a:r>
            <a:r>
              <a:rPr lang="en-US" sz="4000" i="1">
                <a:latin typeface="Times New Roman"/>
                <a:cs typeface="Times New Roman"/>
              </a:rPr>
              <a:t>Journal of Intercollegiate Sport, 18</a:t>
            </a:r>
            <a:r>
              <a:rPr lang="en-US" sz="4000">
                <a:latin typeface="Times New Roman"/>
                <a:cs typeface="Times New Roman"/>
              </a:rPr>
              <a:t>(1). </a:t>
            </a:r>
          </a:p>
          <a:p>
            <a:pPr marL="285750" indent="-285750">
              <a:buFont typeface="Arial"/>
              <a:buChar char="•"/>
            </a:pPr>
            <a:r>
              <a:rPr lang="en-US" sz="4000">
                <a:latin typeface="Times New Roman"/>
                <a:cs typeface="Times New Roman"/>
              </a:rPr>
              <a:t>Lovell, D., &amp; Mallinson, D. (2024). </a:t>
            </a:r>
            <a:r>
              <a:rPr lang="en-US" sz="4000" i="1">
                <a:latin typeface="Times New Roman"/>
                <a:cs typeface="Times New Roman"/>
              </a:rPr>
              <a:t>Name, Image, and Likeness Policies: Institutional Impact and States’ Responses</a:t>
            </a:r>
            <a:endParaRPr lang="en-US" sz="4000">
              <a:latin typeface="Times New Roman"/>
              <a:cs typeface="Times New Roman"/>
            </a:endParaRPr>
          </a:p>
          <a:p>
            <a:endParaRPr lang="en-US" sz="6000" b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1FC869-AB60-A398-E9B2-6DD0F5ECF2BC}"/>
              </a:ext>
            </a:extLst>
          </p:cNvPr>
          <p:cNvSpPr txBox="1"/>
          <p:nvPr/>
        </p:nvSpPr>
        <p:spPr>
          <a:xfrm>
            <a:off x="16232955" y="5205610"/>
            <a:ext cx="20343856" cy="2234457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3619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7238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0857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144768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80960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217152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753344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89536" algn="l" defTabSz="3072384" rtl="0" eaLnBrk="1" latinLnBrk="0" hangingPunct="1">
              <a:defRPr sz="60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>
                <a:latin typeface="Times New Roman"/>
                <a:cs typeface="Times New Roman"/>
              </a:rPr>
              <a:t>                  </a:t>
            </a:r>
            <a:endParaRPr lang="en-US"/>
          </a:p>
          <a:p>
            <a:endParaRPr lang="en-US" sz="4800" b="1" dirty="0">
              <a:latin typeface="Times New Roman"/>
              <a:cs typeface="Times New Roman"/>
            </a:endParaRPr>
          </a:p>
          <a:p>
            <a:endParaRPr lang="en-US" sz="4800" b="1" dirty="0">
              <a:latin typeface="Times New Roman"/>
              <a:cs typeface="Times New Roman"/>
            </a:endParaRPr>
          </a:p>
          <a:p>
            <a:r>
              <a:rPr lang="en-US" sz="4800" b="1">
                <a:latin typeface="Times New Roman"/>
                <a:cs typeface="Times New Roman"/>
              </a:rPr>
              <a:t>Hypothesis 1:</a:t>
            </a:r>
            <a:endParaRPr lang="en-US" sz="4800">
              <a:latin typeface="Times New Roman"/>
              <a:cs typeface="Times New Roman"/>
            </a:endParaRPr>
          </a:p>
          <a:p>
            <a:r>
              <a:rPr lang="en-US" sz="4400">
                <a:latin typeface="Times New Roman"/>
                <a:cs typeface="Times New Roman"/>
              </a:rPr>
              <a:t>Southern states tend to have more NIL freedoms </a:t>
            </a:r>
            <a:endParaRPr lang="en-US" sz="4400" dirty="0">
              <a:latin typeface="Times New Roman"/>
              <a:cs typeface="Times New Roman"/>
            </a:endParaRPr>
          </a:p>
          <a:p>
            <a:r>
              <a:rPr lang="en-US" sz="4400">
                <a:latin typeface="Times New Roman"/>
                <a:cs typeface="Times New Roman"/>
              </a:rPr>
              <a:t>while</a:t>
            </a:r>
            <a:r>
              <a:rPr lang="en-US" sz="4400" dirty="0">
                <a:latin typeface="Times New Roman"/>
                <a:cs typeface="Times New Roman"/>
              </a:rPr>
              <a:t> other states tend to have less.</a:t>
            </a:r>
            <a:r>
              <a:rPr lang="en-US" sz="4000" dirty="0">
                <a:latin typeface="Times New Roman"/>
                <a:cs typeface="Times New Roman"/>
              </a:rPr>
              <a:t>   </a:t>
            </a:r>
            <a:endParaRPr lang="en-US"/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r>
              <a:rPr lang="en-US" sz="4800" b="1">
                <a:latin typeface="Times New Roman"/>
                <a:cs typeface="Times New Roman"/>
              </a:rPr>
              <a:t>Hypothesis 2: </a:t>
            </a:r>
            <a:endParaRPr lang="en-US" sz="4800">
              <a:latin typeface="Times New Roman"/>
              <a:cs typeface="Times New Roman"/>
            </a:endParaRPr>
          </a:p>
          <a:p>
            <a:r>
              <a:rPr lang="en-US" sz="4400">
                <a:latin typeface="Times New Roman"/>
                <a:cs typeface="Times New Roman"/>
              </a:rPr>
              <a:t>States with higher college education levels </a:t>
            </a:r>
          </a:p>
          <a:p>
            <a:r>
              <a:rPr lang="en-US" sz="4400">
                <a:latin typeface="Times New Roman"/>
                <a:cs typeface="Times New Roman"/>
              </a:rPr>
              <a:t>tend to have fewer NIL freedoms.</a:t>
            </a:r>
            <a:r>
              <a:rPr lang="en-US" sz="4400" b="1" dirty="0">
                <a:latin typeface="Times New Roman"/>
                <a:cs typeface="Times New Roman"/>
              </a:rPr>
              <a:t> </a:t>
            </a:r>
            <a:r>
              <a:rPr lang="en-US" sz="4000" b="1" dirty="0">
                <a:latin typeface="Times New Roman"/>
                <a:cs typeface="Times New Roman"/>
              </a:rPr>
              <a:t>   </a:t>
            </a:r>
            <a:endParaRPr lang="en-US" sz="600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r>
              <a:rPr lang="en-US" sz="4800" b="1">
                <a:latin typeface="Times New Roman"/>
                <a:cs typeface="Times New Roman"/>
              </a:rPr>
              <a:t>Hypothesis 3: </a:t>
            </a:r>
            <a:endParaRPr lang="en-US" sz="4800">
              <a:latin typeface="Times New Roman"/>
              <a:cs typeface="Times New Roman"/>
            </a:endParaRPr>
          </a:p>
          <a:p>
            <a:r>
              <a:rPr lang="en-US" sz="4200">
                <a:latin typeface="Times New Roman"/>
                <a:cs typeface="Times New Roman"/>
              </a:rPr>
              <a:t>States with democratic representation are more likely </a:t>
            </a:r>
            <a:endParaRPr lang="en-US" sz="4200" dirty="0">
              <a:latin typeface="Times New Roman"/>
              <a:cs typeface="Times New Roman"/>
            </a:endParaRPr>
          </a:p>
          <a:p>
            <a:r>
              <a:rPr lang="en-US" sz="4200" dirty="0">
                <a:latin typeface="Times New Roman"/>
                <a:cs typeface="Times New Roman"/>
              </a:rPr>
              <a:t>to have</a:t>
            </a:r>
            <a:r>
              <a:rPr lang="en-US" sz="4200">
                <a:latin typeface="Times New Roman"/>
                <a:cs typeface="Times New Roman"/>
              </a:rPr>
              <a:t> more NIL restrictions.</a:t>
            </a:r>
            <a:r>
              <a:rPr lang="en-US" sz="4400" dirty="0">
                <a:latin typeface="Times New Roman"/>
                <a:cs typeface="Times New Roman"/>
              </a:rPr>
              <a:t> </a:t>
            </a:r>
            <a:endParaRPr lang="en-US" sz="4400" dirty="0">
              <a:latin typeface="Neue Haas Grotesk Text Pro"/>
              <a:cs typeface="Times New Roman"/>
            </a:endParaRPr>
          </a:p>
          <a:p>
            <a:endParaRPr lang="en-US" sz="4000" b="1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r>
              <a:rPr lang="en-US" sz="4800" b="1" dirty="0">
                <a:latin typeface="Times New Roman"/>
                <a:cs typeface="Times New Roman"/>
              </a:rPr>
              <a:t>Hypothesis 4: </a:t>
            </a:r>
          </a:p>
          <a:p>
            <a:r>
              <a:rPr lang="en-US" sz="4400">
                <a:latin typeface="Times New Roman"/>
                <a:cs typeface="Times New Roman"/>
              </a:rPr>
              <a:t>States are more likely to prohibit NIL agent and</a:t>
            </a:r>
          </a:p>
          <a:p>
            <a:r>
              <a:rPr lang="en-US" sz="4400">
                <a:latin typeface="Times New Roman"/>
                <a:cs typeface="Times New Roman"/>
              </a:rPr>
              <a:t>collective involvement rather than regulating it. </a:t>
            </a:r>
            <a:r>
              <a:rPr lang="en-US" sz="4000">
                <a:latin typeface="Times New Roman"/>
                <a:cs typeface="Times New Roman"/>
              </a:rPr>
              <a:t>  </a:t>
            </a: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Neue Haas Grotesk Text Pro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4AFAE0-CDB7-81AC-4A7B-9D6C26152319}"/>
              </a:ext>
            </a:extLst>
          </p:cNvPr>
          <p:cNvSpPr txBox="1"/>
          <p:nvPr/>
        </p:nvSpPr>
        <p:spPr>
          <a:xfrm>
            <a:off x="583664" y="12422157"/>
            <a:ext cx="12341590" cy="63709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 u="sng">
                <a:latin typeface="Times New Roman"/>
                <a:cs typeface="Times New Roman"/>
              </a:rPr>
              <a:t>Results and Implications</a:t>
            </a:r>
          </a:p>
          <a:p>
            <a:pPr marL="685800" indent="-685800">
              <a:buFont typeface="Arial"/>
              <a:buChar char="•"/>
            </a:pPr>
            <a:r>
              <a:rPr lang="en-US" sz="4000" dirty="0">
                <a:latin typeface="Times New Roman"/>
                <a:cs typeface="Times New Roman"/>
              </a:rPr>
              <a:t>NIL policies differ by region and politics, with the South and less Democratic states being </a:t>
            </a:r>
            <a:r>
              <a:rPr lang="en-US" sz="4000">
                <a:latin typeface="Times New Roman"/>
                <a:cs typeface="Times New Roman"/>
              </a:rPr>
              <a:t>more NIL friendly. </a:t>
            </a:r>
            <a:endParaRPr lang="en-US" sz="4000" dirty="0">
              <a:latin typeface="Times New Roman"/>
              <a:cs typeface="Times New Roman"/>
            </a:endParaRPr>
          </a:p>
          <a:p>
            <a:pPr marL="685800" indent="-685800">
              <a:buFont typeface="Arial"/>
              <a:buChar char="•"/>
            </a:pPr>
            <a:endParaRPr lang="en-US" sz="4000" dirty="0">
              <a:cs typeface="Times New Roman"/>
            </a:endParaRPr>
          </a:p>
          <a:p>
            <a:pPr marL="685800" indent="-685800">
              <a:buFont typeface="Arial"/>
              <a:buChar char="•"/>
            </a:pPr>
            <a:r>
              <a:rPr lang="en-US" sz="4000" dirty="0">
                <a:latin typeface="Times New Roman"/>
                <a:cs typeface="Times New Roman"/>
              </a:rPr>
              <a:t>Education levels don't appear to significantly influence NIL policy. </a:t>
            </a:r>
          </a:p>
          <a:p>
            <a:pPr marL="685800" indent="-685800">
              <a:buFont typeface="Arial"/>
              <a:buChar char="•"/>
            </a:pPr>
            <a:endParaRPr lang="en-US" sz="4000" dirty="0">
              <a:latin typeface="Times New Roman"/>
              <a:cs typeface="Times New Roman"/>
            </a:endParaRPr>
          </a:p>
          <a:p>
            <a:pPr marL="685800" indent="-685800">
              <a:buFont typeface="Arial"/>
              <a:buChar char="•"/>
            </a:pPr>
            <a:r>
              <a:rPr lang="en-US" sz="4000">
                <a:latin typeface="Times New Roman"/>
                <a:cs typeface="Times New Roman"/>
              </a:rPr>
              <a:t>Many states lack clear NIL policies, fostering unfair advantages. </a:t>
            </a:r>
            <a:endParaRPr lang="en-US" sz="4000" dirty="0">
              <a:latin typeface="Times New Roman"/>
              <a:cs typeface="Times New Rom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1DE091-BB77-C626-1EEE-EE45B4D46D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24312" y="6587300"/>
            <a:ext cx="7550522" cy="50480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083C4C-F91C-5396-38EB-C632F8D927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0766" y="11889157"/>
            <a:ext cx="7581998" cy="4488534"/>
          </a:xfrm>
          <a:prstGeom prst="rect">
            <a:avLst/>
          </a:prstGeom>
        </p:spPr>
      </p:pic>
      <p:pic>
        <p:nvPicPr>
          <p:cNvPr id="11" name="Picture 10" descr="A graph of blue rectangular objects with text&#10;&#10;AI-generated content may be incorrect.">
            <a:extLst>
              <a:ext uri="{FF2B5EF4-FFF2-40B4-BE49-F238E27FC236}">
                <a16:creationId xmlns:a16="http://schemas.microsoft.com/office/drawing/2014/main" id="{469548C8-7069-04D0-8140-808952573E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770171" y="17017887"/>
            <a:ext cx="7568606" cy="4996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BC9308-C92E-85E7-F826-9F53FC23F8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84219" y="22366412"/>
            <a:ext cx="7584369" cy="469301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AA7C21E-7BD9-CF45-4505-718827783276}"/>
              </a:ext>
            </a:extLst>
          </p:cNvPr>
          <p:cNvSpPr txBox="1"/>
          <p:nvPr/>
        </p:nvSpPr>
        <p:spPr>
          <a:xfrm>
            <a:off x="25183255" y="4748394"/>
            <a:ext cx="12808177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b="1">
                <a:latin typeface="Times New Roman"/>
                <a:cs typeface="Times New Roman"/>
              </a:rPr>
              <a:t>                 H</a:t>
            </a:r>
            <a:r>
              <a:rPr lang="en-US" sz="4800" b="1" u="sng">
                <a:latin typeface="Times New Roman"/>
                <a:cs typeface="Times New Roman"/>
              </a:rPr>
              <a:t>ypotheses and Analysis</a:t>
            </a:r>
            <a:endParaRPr lang="en-US" sz="4800">
              <a:latin typeface="Times New Roman"/>
              <a:cs typeface="Times New Roman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863181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323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Schoolbook</vt:lpstr>
      <vt:lpstr>Neue Haas Grotesk Text Pro</vt:lpstr>
      <vt:lpstr>Times New Roman</vt:lpstr>
      <vt:lpstr>VanillaVTI</vt:lpstr>
      <vt:lpstr>State Control of NIL Regulation: A Comparative Analysis of State NIL Statutes   By: Benjamin J. Corradi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Donnay, Patrick D</dc:creator>
  <cp:lastModifiedBy>Donnay, Patrick D</cp:lastModifiedBy>
  <cp:revision>647</cp:revision>
  <dcterms:created xsi:type="dcterms:W3CDTF">2026-03-24T14:42:16Z</dcterms:created>
  <dcterms:modified xsi:type="dcterms:W3CDTF">2026-04-03T17:23:58Z</dcterms:modified>
</cp:coreProperties>
</file>