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6576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544"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2E0C"/>
    <a:srgbClr val="1937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9" d="100"/>
          <a:sy n="19" d="100"/>
        </p:scale>
        <p:origin x="1742" y="154"/>
      </p:cViewPr>
      <p:guideLst>
        <p:guide orient="horz" pos="8544"/>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489452"/>
            <a:ext cx="31089600" cy="9550400"/>
          </a:xfrm>
        </p:spPr>
        <p:txBody>
          <a:bodyPr anchor="b"/>
          <a:lstStyle>
            <a:lvl1pPr algn="ctr">
              <a:defRPr sz="23999"/>
            </a:lvl1pPr>
          </a:lstStyle>
          <a:p>
            <a:r>
              <a:rPr lang="en-US"/>
              <a:t>Click to edit Master title style</a:t>
            </a:r>
            <a:endParaRPr lang="en-US" dirty="0"/>
          </a:p>
        </p:txBody>
      </p:sp>
      <p:sp>
        <p:nvSpPr>
          <p:cNvPr id="3" name="Subtitle 2"/>
          <p:cNvSpPr>
            <a:spLocks noGrp="1"/>
          </p:cNvSpPr>
          <p:nvPr>
            <p:ph type="subTitle" idx="1"/>
          </p:nvPr>
        </p:nvSpPr>
        <p:spPr>
          <a:xfrm>
            <a:off x="4572000" y="14408152"/>
            <a:ext cx="27432000" cy="6623048"/>
          </a:xfrm>
        </p:spPr>
        <p:txBody>
          <a:bodyPr/>
          <a:lstStyle>
            <a:lvl1pPr marL="0" indent="0" algn="ctr">
              <a:buNone/>
              <a:defRPr sz="9600"/>
            </a:lvl1pPr>
            <a:lvl2pPr marL="1828754" indent="0" algn="ctr">
              <a:buNone/>
              <a:defRPr sz="8000"/>
            </a:lvl2pPr>
            <a:lvl3pPr marL="3657509" indent="0" algn="ctr">
              <a:buNone/>
              <a:defRPr sz="7200"/>
            </a:lvl3pPr>
            <a:lvl4pPr marL="5486263" indent="0" algn="ctr">
              <a:buNone/>
              <a:defRPr sz="6400"/>
            </a:lvl4pPr>
            <a:lvl5pPr marL="7315017" indent="0" algn="ctr">
              <a:buNone/>
              <a:defRPr sz="6400"/>
            </a:lvl5pPr>
            <a:lvl6pPr marL="9143771" indent="0" algn="ctr">
              <a:buNone/>
              <a:defRPr sz="6400"/>
            </a:lvl6pPr>
            <a:lvl7pPr marL="10972526" indent="0" algn="ctr">
              <a:buNone/>
              <a:defRPr sz="6400"/>
            </a:lvl7pPr>
            <a:lvl8pPr marL="12801280" indent="0" algn="ctr">
              <a:buNone/>
              <a:defRPr sz="6400"/>
            </a:lvl8pPr>
            <a:lvl9pPr marL="14630034"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0AAD26-7B85-4BD4-A44C-44E4489788DA}"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172273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AAD26-7B85-4BD4-A44C-44E4489788DA}"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2898797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460500"/>
            <a:ext cx="788670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460500"/>
            <a:ext cx="232029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AAD26-7B85-4BD4-A44C-44E4489788DA}"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321167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AAD26-7B85-4BD4-A44C-44E4489788DA}"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4194134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6838958"/>
            <a:ext cx="31546800" cy="11410948"/>
          </a:xfrm>
        </p:spPr>
        <p:txBody>
          <a:bodyPr anchor="b"/>
          <a:lstStyle>
            <a:lvl1pPr>
              <a:defRPr sz="23999"/>
            </a:lvl1pPr>
          </a:lstStyle>
          <a:p>
            <a:r>
              <a:rPr lang="en-US"/>
              <a:t>Click to edit Master title style</a:t>
            </a:r>
            <a:endParaRPr lang="en-US" dirty="0"/>
          </a:p>
        </p:txBody>
      </p:sp>
      <p:sp>
        <p:nvSpPr>
          <p:cNvPr id="3" name="Text Placeholder 2"/>
          <p:cNvSpPr>
            <a:spLocks noGrp="1"/>
          </p:cNvSpPr>
          <p:nvPr>
            <p:ph type="body" idx="1"/>
          </p:nvPr>
        </p:nvSpPr>
        <p:spPr>
          <a:xfrm>
            <a:off x="2495552" y="18357858"/>
            <a:ext cx="31546800" cy="6000748"/>
          </a:xfrm>
        </p:spPr>
        <p:txBody>
          <a:bodyPr/>
          <a:lstStyle>
            <a:lvl1pPr marL="0" indent="0">
              <a:buNone/>
              <a:defRPr sz="9600">
                <a:solidFill>
                  <a:schemeClr val="tx1">
                    <a:tint val="82000"/>
                  </a:schemeClr>
                </a:solidFill>
              </a:defRPr>
            </a:lvl1pPr>
            <a:lvl2pPr marL="1828754" indent="0">
              <a:buNone/>
              <a:defRPr sz="8000">
                <a:solidFill>
                  <a:schemeClr val="tx1">
                    <a:tint val="82000"/>
                  </a:schemeClr>
                </a:solidFill>
              </a:defRPr>
            </a:lvl2pPr>
            <a:lvl3pPr marL="3657509" indent="0">
              <a:buNone/>
              <a:defRPr sz="7200">
                <a:solidFill>
                  <a:schemeClr val="tx1">
                    <a:tint val="82000"/>
                  </a:schemeClr>
                </a:solidFill>
              </a:defRPr>
            </a:lvl3pPr>
            <a:lvl4pPr marL="5486263" indent="0">
              <a:buNone/>
              <a:defRPr sz="6400">
                <a:solidFill>
                  <a:schemeClr val="tx1">
                    <a:tint val="82000"/>
                  </a:schemeClr>
                </a:solidFill>
              </a:defRPr>
            </a:lvl4pPr>
            <a:lvl5pPr marL="7315017" indent="0">
              <a:buNone/>
              <a:defRPr sz="6400">
                <a:solidFill>
                  <a:schemeClr val="tx1">
                    <a:tint val="82000"/>
                  </a:schemeClr>
                </a:solidFill>
              </a:defRPr>
            </a:lvl5pPr>
            <a:lvl6pPr marL="9143771" indent="0">
              <a:buNone/>
              <a:defRPr sz="6400">
                <a:solidFill>
                  <a:schemeClr val="tx1">
                    <a:tint val="82000"/>
                  </a:schemeClr>
                </a:solidFill>
              </a:defRPr>
            </a:lvl6pPr>
            <a:lvl7pPr marL="10972526" indent="0">
              <a:buNone/>
              <a:defRPr sz="6400">
                <a:solidFill>
                  <a:schemeClr val="tx1">
                    <a:tint val="82000"/>
                  </a:schemeClr>
                </a:solidFill>
              </a:defRPr>
            </a:lvl7pPr>
            <a:lvl8pPr marL="12801280" indent="0">
              <a:buNone/>
              <a:defRPr sz="6400">
                <a:solidFill>
                  <a:schemeClr val="tx1">
                    <a:tint val="82000"/>
                  </a:schemeClr>
                </a:solidFill>
              </a:defRPr>
            </a:lvl8pPr>
            <a:lvl9pPr marL="14630034" indent="0">
              <a:buNone/>
              <a:defRPr sz="64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0AAD26-7B85-4BD4-A44C-44E4489788DA}"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3974896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0AAD26-7B85-4BD4-A44C-44E4489788DA}"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3353992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6"/>
            <a:ext cx="3154680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6724652"/>
            <a:ext cx="15473360" cy="3295648"/>
          </a:xfrm>
        </p:spPr>
        <p:txBody>
          <a:bodyPr anchor="b"/>
          <a:lstStyle>
            <a:lvl1pPr marL="0" indent="0">
              <a:buNone/>
              <a:defRPr sz="9600" b="1"/>
            </a:lvl1pPr>
            <a:lvl2pPr marL="1828754" indent="0">
              <a:buNone/>
              <a:defRPr sz="8000" b="1"/>
            </a:lvl2pPr>
            <a:lvl3pPr marL="3657509" indent="0">
              <a:buNone/>
              <a:defRPr sz="7200" b="1"/>
            </a:lvl3pPr>
            <a:lvl4pPr marL="5486263" indent="0">
              <a:buNone/>
              <a:defRPr sz="6400" b="1"/>
            </a:lvl4pPr>
            <a:lvl5pPr marL="7315017" indent="0">
              <a:buNone/>
              <a:defRPr sz="6400" b="1"/>
            </a:lvl5pPr>
            <a:lvl6pPr marL="9143771" indent="0">
              <a:buNone/>
              <a:defRPr sz="6400" b="1"/>
            </a:lvl6pPr>
            <a:lvl7pPr marL="10972526" indent="0">
              <a:buNone/>
              <a:defRPr sz="6400" b="1"/>
            </a:lvl7pPr>
            <a:lvl8pPr marL="12801280" indent="0">
              <a:buNone/>
              <a:defRPr sz="6400" b="1"/>
            </a:lvl8pPr>
            <a:lvl9pPr marL="14630034"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020300"/>
            <a:ext cx="15473360"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6724652"/>
            <a:ext cx="15549564" cy="3295648"/>
          </a:xfrm>
        </p:spPr>
        <p:txBody>
          <a:bodyPr anchor="b"/>
          <a:lstStyle>
            <a:lvl1pPr marL="0" indent="0">
              <a:buNone/>
              <a:defRPr sz="9600" b="1"/>
            </a:lvl1pPr>
            <a:lvl2pPr marL="1828754" indent="0">
              <a:buNone/>
              <a:defRPr sz="8000" b="1"/>
            </a:lvl2pPr>
            <a:lvl3pPr marL="3657509" indent="0">
              <a:buNone/>
              <a:defRPr sz="7200" b="1"/>
            </a:lvl3pPr>
            <a:lvl4pPr marL="5486263" indent="0">
              <a:buNone/>
              <a:defRPr sz="6400" b="1"/>
            </a:lvl4pPr>
            <a:lvl5pPr marL="7315017" indent="0">
              <a:buNone/>
              <a:defRPr sz="6400" b="1"/>
            </a:lvl5pPr>
            <a:lvl6pPr marL="9143771" indent="0">
              <a:buNone/>
              <a:defRPr sz="6400" b="1"/>
            </a:lvl6pPr>
            <a:lvl7pPr marL="10972526" indent="0">
              <a:buNone/>
              <a:defRPr sz="6400" b="1"/>
            </a:lvl7pPr>
            <a:lvl8pPr marL="12801280" indent="0">
              <a:buNone/>
              <a:defRPr sz="6400" b="1"/>
            </a:lvl8pPr>
            <a:lvl9pPr marL="14630034"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020300"/>
            <a:ext cx="15549564"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0AAD26-7B85-4BD4-A44C-44E4489788DA}"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3205310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0AAD26-7B85-4BD4-A44C-44E4489788DA}"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2446459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0AAD26-7B85-4BD4-A44C-44E4489788DA}"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47275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3949706"/>
            <a:ext cx="185166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754" indent="0">
              <a:buNone/>
              <a:defRPr sz="5600"/>
            </a:lvl2pPr>
            <a:lvl3pPr marL="3657509" indent="0">
              <a:buNone/>
              <a:defRPr sz="4800"/>
            </a:lvl3pPr>
            <a:lvl4pPr marL="5486263" indent="0">
              <a:buNone/>
              <a:defRPr sz="4000"/>
            </a:lvl4pPr>
            <a:lvl5pPr marL="7315017" indent="0">
              <a:buNone/>
              <a:defRPr sz="4000"/>
            </a:lvl5pPr>
            <a:lvl6pPr marL="9143771" indent="0">
              <a:buNone/>
              <a:defRPr sz="4000"/>
            </a:lvl6pPr>
            <a:lvl7pPr marL="10972526" indent="0">
              <a:buNone/>
              <a:defRPr sz="4000"/>
            </a:lvl7pPr>
            <a:lvl8pPr marL="12801280" indent="0">
              <a:buNone/>
              <a:defRPr sz="4000"/>
            </a:lvl8pPr>
            <a:lvl9pPr marL="14630034"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9D0AAD26-7B85-4BD4-A44C-44E4489788DA}"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3878865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3949706"/>
            <a:ext cx="18516600" cy="19494500"/>
          </a:xfrm>
        </p:spPr>
        <p:txBody>
          <a:bodyPr anchor="t"/>
          <a:lstStyle>
            <a:lvl1pPr marL="0" indent="0">
              <a:buNone/>
              <a:defRPr sz="12800"/>
            </a:lvl1pPr>
            <a:lvl2pPr marL="1828754" indent="0">
              <a:buNone/>
              <a:defRPr sz="11200"/>
            </a:lvl2pPr>
            <a:lvl3pPr marL="3657509" indent="0">
              <a:buNone/>
              <a:defRPr sz="9600"/>
            </a:lvl3pPr>
            <a:lvl4pPr marL="5486263" indent="0">
              <a:buNone/>
              <a:defRPr sz="8000"/>
            </a:lvl4pPr>
            <a:lvl5pPr marL="7315017" indent="0">
              <a:buNone/>
              <a:defRPr sz="8000"/>
            </a:lvl5pPr>
            <a:lvl6pPr marL="9143771" indent="0">
              <a:buNone/>
              <a:defRPr sz="8000"/>
            </a:lvl6pPr>
            <a:lvl7pPr marL="10972526" indent="0">
              <a:buNone/>
              <a:defRPr sz="8000"/>
            </a:lvl7pPr>
            <a:lvl8pPr marL="12801280" indent="0">
              <a:buNone/>
              <a:defRPr sz="8000"/>
            </a:lvl8pPr>
            <a:lvl9pPr marL="14630034"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754" indent="0">
              <a:buNone/>
              <a:defRPr sz="5600"/>
            </a:lvl2pPr>
            <a:lvl3pPr marL="3657509" indent="0">
              <a:buNone/>
              <a:defRPr sz="4800"/>
            </a:lvl3pPr>
            <a:lvl4pPr marL="5486263" indent="0">
              <a:buNone/>
              <a:defRPr sz="4000"/>
            </a:lvl4pPr>
            <a:lvl5pPr marL="7315017" indent="0">
              <a:buNone/>
              <a:defRPr sz="4000"/>
            </a:lvl5pPr>
            <a:lvl6pPr marL="9143771" indent="0">
              <a:buNone/>
              <a:defRPr sz="4000"/>
            </a:lvl6pPr>
            <a:lvl7pPr marL="10972526" indent="0">
              <a:buNone/>
              <a:defRPr sz="4000"/>
            </a:lvl7pPr>
            <a:lvl8pPr marL="12801280" indent="0">
              <a:buNone/>
              <a:defRPr sz="4000"/>
            </a:lvl8pPr>
            <a:lvl9pPr marL="14630034"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9D0AAD26-7B85-4BD4-A44C-44E4489788DA}"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A0476A-7FB8-4649-B0E0-D0B632D8EAB2}" type="slidenum">
              <a:rPr lang="en-US" smtClean="0"/>
              <a:t>‹#›</a:t>
            </a:fld>
            <a:endParaRPr lang="en-US"/>
          </a:p>
        </p:txBody>
      </p:sp>
    </p:spTree>
    <p:extLst>
      <p:ext uri="{BB962C8B-B14F-4D97-AF65-F5344CB8AC3E}">
        <p14:creationId xmlns:p14="http://schemas.microsoft.com/office/powerpoint/2010/main" val="1476748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6"/>
            <a:ext cx="315468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5425406"/>
            <a:ext cx="8229600" cy="1460500"/>
          </a:xfrm>
          <a:prstGeom prst="rect">
            <a:avLst/>
          </a:prstGeom>
        </p:spPr>
        <p:txBody>
          <a:bodyPr vert="horz" lIns="91440" tIns="45720" rIns="91440" bIns="45720" rtlCol="0" anchor="ctr"/>
          <a:lstStyle>
            <a:lvl1pPr algn="l">
              <a:defRPr sz="4800">
                <a:solidFill>
                  <a:schemeClr val="tx1">
                    <a:tint val="82000"/>
                  </a:schemeClr>
                </a:solidFill>
              </a:defRPr>
            </a:lvl1pPr>
          </a:lstStyle>
          <a:p>
            <a:fld id="{9D0AAD26-7B85-4BD4-A44C-44E4489788DA}" type="datetimeFigureOut">
              <a:rPr lang="en-US" smtClean="0"/>
              <a:t>4/6/2026</a:t>
            </a:fld>
            <a:endParaRPr lang="en-US"/>
          </a:p>
        </p:txBody>
      </p:sp>
      <p:sp>
        <p:nvSpPr>
          <p:cNvPr id="5" name="Footer Placeholder 4"/>
          <p:cNvSpPr>
            <a:spLocks noGrp="1"/>
          </p:cNvSpPr>
          <p:nvPr>
            <p:ph type="ftr" sz="quarter" idx="3"/>
          </p:nvPr>
        </p:nvSpPr>
        <p:spPr>
          <a:xfrm>
            <a:off x="12115800" y="25425406"/>
            <a:ext cx="12344400" cy="1460500"/>
          </a:xfrm>
          <a:prstGeom prst="rect">
            <a:avLst/>
          </a:prstGeom>
        </p:spPr>
        <p:txBody>
          <a:bodyPr vert="horz" lIns="91440" tIns="45720" rIns="91440" bIns="45720" rtlCol="0" anchor="ctr"/>
          <a:lstStyle>
            <a:lvl1pPr algn="ctr">
              <a:defRPr sz="48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5831800" y="25425406"/>
            <a:ext cx="8229600" cy="1460500"/>
          </a:xfrm>
          <a:prstGeom prst="rect">
            <a:avLst/>
          </a:prstGeom>
        </p:spPr>
        <p:txBody>
          <a:bodyPr vert="horz" lIns="91440" tIns="45720" rIns="91440" bIns="45720" rtlCol="0" anchor="ctr"/>
          <a:lstStyle>
            <a:lvl1pPr algn="r">
              <a:defRPr sz="4800">
                <a:solidFill>
                  <a:schemeClr val="tx1">
                    <a:tint val="82000"/>
                  </a:schemeClr>
                </a:solidFill>
              </a:defRPr>
            </a:lvl1pPr>
          </a:lstStyle>
          <a:p>
            <a:fld id="{48A0476A-7FB8-4649-B0E0-D0B632D8EAB2}" type="slidenum">
              <a:rPr lang="en-US" smtClean="0"/>
              <a:t>‹#›</a:t>
            </a:fld>
            <a:endParaRPr lang="en-US"/>
          </a:p>
        </p:txBody>
      </p:sp>
    </p:spTree>
    <p:extLst>
      <p:ext uri="{BB962C8B-B14F-4D97-AF65-F5344CB8AC3E}">
        <p14:creationId xmlns:p14="http://schemas.microsoft.com/office/powerpoint/2010/main" val="1137450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657509"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378" indent="-914378" algn="l" defTabSz="3657509"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132" indent="-914378" algn="l" defTabSz="3657509"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1886" indent="-914378" algn="l" defTabSz="3657509"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640"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395"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149"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6903"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5657"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412" indent="-914378" algn="l" defTabSz="3657509"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509" rtl="0" eaLnBrk="1" latinLnBrk="0" hangingPunct="1">
        <a:defRPr sz="7200" kern="1200">
          <a:solidFill>
            <a:schemeClr val="tx1"/>
          </a:solidFill>
          <a:latin typeface="+mn-lt"/>
          <a:ea typeface="+mn-ea"/>
          <a:cs typeface="+mn-cs"/>
        </a:defRPr>
      </a:lvl1pPr>
      <a:lvl2pPr marL="1828754" algn="l" defTabSz="3657509" rtl="0" eaLnBrk="1" latinLnBrk="0" hangingPunct="1">
        <a:defRPr sz="7200" kern="1200">
          <a:solidFill>
            <a:schemeClr val="tx1"/>
          </a:solidFill>
          <a:latin typeface="+mn-lt"/>
          <a:ea typeface="+mn-ea"/>
          <a:cs typeface="+mn-cs"/>
        </a:defRPr>
      </a:lvl2pPr>
      <a:lvl3pPr marL="3657509" algn="l" defTabSz="3657509" rtl="0" eaLnBrk="1" latinLnBrk="0" hangingPunct="1">
        <a:defRPr sz="7200" kern="1200">
          <a:solidFill>
            <a:schemeClr val="tx1"/>
          </a:solidFill>
          <a:latin typeface="+mn-lt"/>
          <a:ea typeface="+mn-ea"/>
          <a:cs typeface="+mn-cs"/>
        </a:defRPr>
      </a:lvl3pPr>
      <a:lvl4pPr marL="5486263" algn="l" defTabSz="3657509" rtl="0" eaLnBrk="1" latinLnBrk="0" hangingPunct="1">
        <a:defRPr sz="7200" kern="1200">
          <a:solidFill>
            <a:schemeClr val="tx1"/>
          </a:solidFill>
          <a:latin typeface="+mn-lt"/>
          <a:ea typeface="+mn-ea"/>
          <a:cs typeface="+mn-cs"/>
        </a:defRPr>
      </a:lvl4pPr>
      <a:lvl5pPr marL="7315017" algn="l" defTabSz="3657509" rtl="0" eaLnBrk="1" latinLnBrk="0" hangingPunct="1">
        <a:defRPr sz="7200" kern="1200">
          <a:solidFill>
            <a:schemeClr val="tx1"/>
          </a:solidFill>
          <a:latin typeface="+mn-lt"/>
          <a:ea typeface="+mn-ea"/>
          <a:cs typeface="+mn-cs"/>
        </a:defRPr>
      </a:lvl5pPr>
      <a:lvl6pPr marL="9143771" algn="l" defTabSz="3657509" rtl="0" eaLnBrk="1" latinLnBrk="0" hangingPunct="1">
        <a:defRPr sz="7200" kern="1200">
          <a:solidFill>
            <a:schemeClr val="tx1"/>
          </a:solidFill>
          <a:latin typeface="+mn-lt"/>
          <a:ea typeface="+mn-ea"/>
          <a:cs typeface="+mn-cs"/>
        </a:defRPr>
      </a:lvl6pPr>
      <a:lvl7pPr marL="10972526" algn="l" defTabSz="3657509" rtl="0" eaLnBrk="1" latinLnBrk="0" hangingPunct="1">
        <a:defRPr sz="7200" kern="1200">
          <a:solidFill>
            <a:schemeClr val="tx1"/>
          </a:solidFill>
          <a:latin typeface="+mn-lt"/>
          <a:ea typeface="+mn-ea"/>
          <a:cs typeface="+mn-cs"/>
        </a:defRPr>
      </a:lvl7pPr>
      <a:lvl8pPr marL="12801280" algn="l" defTabSz="3657509" rtl="0" eaLnBrk="1" latinLnBrk="0" hangingPunct="1">
        <a:defRPr sz="7200" kern="1200">
          <a:solidFill>
            <a:schemeClr val="tx1"/>
          </a:solidFill>
          <a:latin typeface="+mn-lt"/>
          <a:ea typeface="+mn-ea"/>
          <a:cs typeface="+mn-cs"/>
        </a:defRPr>
      </a:lvl8pPr>
      <a:lvl9pPr marL="14630034" algn="l" defTabSz="3657509"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2E0C"/>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3FBA3BD-7324-84B7-9DDC-1F83EAAF4699}"/>
              </a:ext>
            </a:extLst>
          </p:cNvPr>
          <p:cNvSpPr/>
          <p:nvPr/>
        </p:nvSpPr>
        <p:spPr>
          <a:xfrm>
            <a:off x="0" y="23583900"/>
            <a:ext cx="36576000" cy="33528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457E27D-399D-F769-65FB-E2257637FBD8}"/>
              </a:ext>
            </a:extLst>
          </p:cNvPr>
          <p:cNvSpPr/>
          <p:nvPr/>
        </p:nvSpPr>
        <p:spPr>
          <a:xfrm>
            <a:off x="-3" y="22901565"/>
            <a:ext cx="36576001" cy="33943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Logo&#10;&#10;Description automatically generated">
            <a:extLst>
              <a:ext uri="{FF2B5EF4-FFF2-40B4-BE49-F238E27FC236}">
                <a16:creationId xmlns:a16="http://schemas.microsoft.com/office/drawing/2014/main" id="{09FE361A-9EE7-606D-A647-6283597BD5EE}"/>
              </a:ext>
            </a:extLst>
          </p:cNvPr>
          <p:cNvPicPr>
            <a:picLocks noChangeAspect="1"/>
          </p:cNvPicPr>
          <p:nvPr/>
        </p:nvPicPr>
        <p:blipFill>
          <a:blip r:embed="rId2"/>
          <a:stretch>
            <a:fillRect/>
          </a:stretch>
        </p:blipFill>
        <p:spPr>
          <a:xfrm>
            <a:off x="28301504" y="24222184"/>
            <a:ext cx="7660584" cy="2076232"/>
          </a:xfrm>
          <a:prstGeom prst="rect">
            <a:avLst/>
          </a:prstGeom>
        </p:spPr>
      </p:pic>
      <p:sp>
        <p:nvSpPr>
          <p:cNvPr id="11" name="TextBox 10">
            <a:extLst>
              <a:ext uri="{FF2B5EF4-FFF2-40B4-BE49-F238E27FC236}">
                <a16:creationId xmlns:a16="http://schemas.microsoft.com/office/drawing/2014/main" id="{B7FD8734-9007-4516-4E48-69E193E58565}"/>
              </a:ext>
            </a:extLst>
          </p:cNvPr>
          <p:cNvSpPr txBox="1"/>
          <p:nvPr/>
        </p:nvSpPr>
        <p:spPr>
          <a:xfrm>
            <a:off x="-548138" y="23858934"/>
            <a:ext cx="7025138" cy="3077766"/>
          </a:xfrm>
          <a:prstGeom prst="rect">
            <a:avLst/>
          </a:prstGeom>
          <a:noFill/>
        </p:spPr>
        <p:txBody>
          <a:bodyPr wrap="square" rtlCol="0">
            <a:spAutoFit/>
          </a:bodyPr>
          <a:lstStyle/>
          <a:p>
            <a:pPr algn="ctr"/>
            <a:r>
              <a:rPr lang="en-US" sz="3200" dirty="0">
                <a:latin typeface="Times New Roman" panose="02020603050405020304" pitchFamily="18" charset="0"/>
                <a:cs typeface="Times New Roman" panose="02020603050405020304" pitchFamily="18" charset="0"/>
              </a:rPr>
              <a:t>Josiah Bloom </a:t>
            </a:r>
          </a:p>
          <a:p>
            <a:pPr algn="ctr">
              <a:lnSpc>
                <a:spcPct val="150000"/>
              </a:lnSpc>
            </a:pPr>
            <a:r>
              <a:rPr lang="en-US" sz="3200" dirty="0">
                <a:latin typeface="Times New Roman" panose="02020603050405020304" pitchFamily="18" charset="0"/>
                <a:ea typeface="Times New Roman" panose="02020603050405020304" pitchFamily="18" charset="0"/>
              </a:rPr>
              <a:t>Political Science Senior Thesis</a:t>
            </a:r>
          </a:p>
          <a:p>
            <a:pPr algn="ctr">
              <a:lnSpc>
                <a:spcPct val="150000"/>
              </a:lnSpc>
            </a:pPr>
            <a:r>
              <a:rPr lang="en-US" sz="3200" dirty="0">
                <a:latin typeface="Times New Roman" panose="02020603050405020304" pitchFamily="18" charset="0"/>
                <a:ea typeface="Times New Roman" panose="02020603050405020304" pitchFamily="18" charset="0"/>
              </a:rPr>
              <a:t>Bemidji State University</a:t>
            </a:r>
          </a:p>
          <a:p>
            <a:pPr algn="ctr">
              <a:lnSpc>
                <a:spcPct val="150000"/>
              </a:lnSpc>
            </a:pPr>
            <a:r>
              <a:rPr lang="en-US" sz="3200" dirty="0">
                <a:latin typeface="Times New Roman" panose="02020603050405020304" pitchFamily="18" charset="0"/>
                <a:ea typeface="Times New Roman" panose="02020603050405020304" pitchFamily="18" charset="0"/>
              </a:rPr>
              <a:t>Dr. Patrick Donnay, Advisor</a:t>
            </a:r>
          </a:p>
          <a:p>
            <a:endParaRPr lang="en-US" dirty="0"/>
          </a:p>
        </p:txBody>
      </p:sp>
      <p:sp>
        <p:nvSpPr>
          <p:cNvPr id="12" name="TextBox 11">
            <a:extLst>
              <a:ext uri="{FF2B5EF4-FFF2-40B4-BE49-F238E27FC236}">
                <a16:creationId xmlns:a16="http://schemas.microsoft.com/office/drawing/2014/main" id="{8B9D6E52-5871-40C6-5DA6-59060C1DB262}"/>
              </a:ext>
            </a:extLst>
          </p:cNvPr>
          <p:cNvSpPr txBox="1"/>
          <p:nvPr/>
        </p:nvSpPr>
        <p:spPr>
          <a:xfrm>
            <a:off x="6243760" y="24675523"/>
            <a:ext cx="22057744" cy="1169551"/>
          </a:xfrm>
          <a:prstGeom prst="rect">
            <a:avLst/>
          </a:prstGeom>
          <a:noFill/>
        </p:spPr>
        <p:txBody>
          <a:bodyPr wrap="square" rtlCol="0">
            <a:spAutoFit/>
          </a:bodyPr>
          <a:lstStyle/>
          <a:p>
            <a:r>
              <a:rPr lang="en-US" sz="7000" b="1" dirty="0">
                <a:latin typeface="Times New Roman" panose="02020603050405020304" pitchFamily="18" charset="0"/>
                <a:cs typeface="Times New Roman" panose="02020603050405020304" pitchFamily="18" charset="0"/>
              </a:rPr>
              <a:t>Push and Pull Factors in Migration from Latin America</a:t>
            </a:r>
          </a:p>
        </p:txBody>
      </p:sp>
      <p:sp>
        <p:nvSpPr>
          <p:cNvPr id="13" name="Rectangle 12">
            <a:extLst>
              <a:ext uri="{FF2B5EF4-FFF2-40B4-BE49-F238E27FC236}">
                <a16:creationId xmlns:a16="http://schemas.microsoft.com/office/drawing/2014/main" id="{B642094A-4287-11C9-75F8-8E1D8C3CA479}"/>
              </a:ext>
            </a:extLst>
          </p:cNvPr>
          <p:cNvSpPr/>
          <p:nvPr/>
        </p:nvSpPr>
        <p:spPr>
          <a:xfrm>
            <a:off x="266700" y="301664"/>
            <a:ext cx="8879620" cy="749448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6041CDE4-8F97-1BF9-D110-FB9108117A66}"/>
              </a:ext>
            </a:extLst>
          </p:cNvPr>
          <p:cNvSpPr txBox="1"/>
          <p:nvPr/>
        </p:nvSpPr>
        <p:spPr>
          <a:xfrm>
            <a:off x="2700460" y="343992"/>
            <a:ext cx="5410200" cy="1107996"/>
          </a:xfrm>
          <a:prstGeom prst="rect">
            <a:avLst/>
          </a:prstGeom>
          <a:noFill/>
        </p:spPr>
        <p:txBody>
          <a:bodyPr wrap="square" rtlCol="0">
            <a:spAutoFit/>
          </a:bodyPr>
          <a:lstStyle/>
          <a:p>
            <a:r>
              <a:rPr lang="en-US" sz="6600" b="1" u="sng" dirty="0">
                <a:latin typeface="Times New Roman" panose="02020603050405020304" pitchFamily="18" charset="0"/>
                <a:cs typeface="Times New Roman" panose="02020603050405020304" pitchFamily="18" charset="0"/>
              </a:rPr>
              <a:t>Introduction</a:t>
            </a:r>
          </a:p>
        </p:txBody>
      </p:sp>
      <p:sp>
        <p:nvSpPr>
          <p:cNvPr id="15" name="TextBox 14">
            <a:extLst>
              <a:ext uri="{FF2B5EF4-FFF2-40B4-BE49-F238E27FC236}">
                <a16:creationId xmlns:a16="http://schemas.microsoft.com/office/drawing/2014/main" id="{9F939790-79DE-F627-0E2B-C54BFBEF5B1E}"/>
              </a:ext>
            </a:extLst>
          </p:cNvPr>
          <p:cNvSpPr txBox="1"/>
          <p:nvPr/>
        </p:nvSpPr>
        <p:spPr>
          <a:xfrm>
            <a:off x="645380" y="1595853"/>
            <a:ext cx="8500940" cy="5509200"/>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This thesis examines the push and pull factors related to migration from Latin America, providing the argument that emigration from this region cannot be explained by solely economic incentives alone but by viewing the complex intersections of economic inequality, institutional instability, violence, and policy environments. The research includes data across the 33 Latin American and Caribbean nations by applying quantitative analysis to identify the conditions in which most strongly predict migration factors.</a:t>
            </a:r>
          </a:p>
        </p:txBody>
      </p:sp>
      <p:sp>
        <p:nvSpPr>
          <p:cNvPr id="16" name="Rectangle 15">
            <a:extLst>
              <a:ext uri="{FF2B5EF4-FFF2-40B4-BE49-F238E27FC236}">
                <a16:creationId xmlns:a16="http://schemas.microsoft.com/office/drawing/2014/main" id="{243629DD-11CC-1301-BF86-3C29DB264AFE}"/>
              </a:ext>
            </a:extLst>
          </p:cNvPr>
          <p:cNvSpPr/>
          <p:nvPr/>
        </p:nvSpPr>
        <p:spPr>
          <a:xfrm>
            <a:off x="266700" y="7945686"/>
            <a:ext cx="8879620" cy="505464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920E85F-233E-3BE6-2A3F-AA2623C4B403}"/>
              </a:ext>
            </a:extLst>
          </p:cNvPr>
          <p:cNvSpPr txBox="1"/>
          <p:nvPr/>
        </p:nvSpPr>
        <p:spPr>
          <a:xfrm>
            <a:off x="2740880" y="7940017"/>
            <a:ext cx="4309940" cy="1107996"/>
          </a:xfrm>
          <a:prstGeom prst="rect">
            <a:avLst/>
          </a:prstGeom>
          <a:noFill/>
        </p:spPr>
        <p:txBody>
          <a:bodyPr wrap="square" rtlCol="0">
            <a:spAutoFit/>
          </a:bodyPr>
          <a:lstStyle/>
          <a:p>
            <a:r>
              <a:rPr lang="en-US" sz="6600" b="1" u="sng" dirty="0">
                <a:latin typeface="Times New Roman" panose="02020603050405020304" pitchFamily="18" charset="0"/>
                <a:cs typeface="Times New Roman" panose="02020603050405020304" pitchFamily="18" charset="0"/>
              </a:rPr>
              <a:t>Literature</a:t>
            </a:r>
          </a:p>
        </p:txBody>
      </p:sp>
      <p:sp>
        <p:nvSpPr>
          <p:cNvPr id="19" name="TextBox 18">
            <a:extLst>
              <a:ext uri="{FF2B5EF4-FFF2-40B4-BE49-F238E27FC236}">
                <a16:creationId xmlns:a16="http://schemas.microsoft.com/office/drawing/2014/main" id="{580B1FF3-CC30-3C5E-4FD5-527DA2B1CBF2}"/>
              </a:ext>
            </a:extLst>
          </p:cNvPr>
          <p:cNvSpPr txBox="1"/>
          <p:nvPr/>
        </p:nvSpPr>
        <p:spPr>
          <a:xfrm>
            <a:off x="1111422" y="9191878"/>
            <a:ext cx="7568855" cy="3416320"/>
          </a:xfrm>
          <a:prstGeom prst="rect">
            <a:avLst/>
          </a:prstGeom>
          <a:noFill/>
        </p:spPr>
        <p:txBody>
          <a:bodyPr wrap="square" rtlCol="0">
            <a:spAutoFit/>
          </a:bodyPr>
          <a:lstStyle/>
          <a:p>
            <a:pPr lvl="0"/>
            <a:r>
              <a:rPr lang="es-MX" dirty="0">
                <a:latin typeface="Times New Roman" panose="02020603050405020304" pitchFamily="18" charset="0"/>
                <a:cs typeface="Times New Roman" panose="02020603050405020304" pitchFamily="18" charset="0"/>
              </a:rPr>
              <a:t>Massey, D. S., Arango, J., Hugo, G., </a:t>
            </a:r>
            <a:r>
              <a:rPr lang="es-MX" dirty="0" err="1">
                <a:latin typeface="Times New Roman" panose="02020603050405020304" pitchFamily="18" charset="0"/>
                <a:cs typeface="Times New Roman" panose="02020603050405020304" pitchFamily="18" charset="0"/>
              </a:rPr>
              <a:t>Kouaouci</a:t>
            </a:r>
            <a:r>
              <a:rPr lang="es-MX" dirty="0">
                <a:latin typeface="Times New Roman" panose="02020603050405020304" pitchFamily="18" charset="0"/>
                <a:cs typeface="Times New Roman" panose="02020603050405020304" pitchFamily="18" charset="0"/>
              </a:rPr>
              <a:t>, A., Pellegrino, A., &amp; Taylor, J. E. (1999). </a:t>
            </a:r>
            <a:r>
              <a:rPr lang="en-US" i="1" dirty="0">
                <a:latin typeface="Times New Roman" panose="02020603050405020304" pitchFamily="18" charset="0"/>
                <a:cs typeface="Times New Roman" panose="02020603050405020304" pitchFamily="18" charset="0"/>
              </a:rPr>
              <a:t>Worlds in Motion.</a:t>
            </a:r>
            <a:r>
              <a:rPr lang="en-US" dirty="0">
                <a:latin typeface="Times New Roman" panose="02020603050405020304" pitchFamily="18" charset="0"/>
                <a:cs typeface="Times New Roman" panose="02020603050405020304" pitchFamily="18" charset="0"/>
              </a:rPr>
              <a:t> Oxford University Press.</a:t>
            </a:r>
          </a:p>
          <a:p>
            <a:pPr lvl="0"/>
            <a:r>
              <a:rPr lang="en-US" dirty="0">
                <a:latin typeface="Times New Roman" panose="02020603050405020304" pitchFamily="18" charset="0"/>
                <a:cs typeface="Times New Roman" panose="02020603050405020304" pitchFamily="18" charset="0"/>
              </a:rPr>
              <a:t>Hanson, G., </a:t>
            </a:r>
            <a:r>
              <a:rPr lang="en-US" dirty="0" err="1">
                <a:latin typeface="Times New Roman" panose="02020603050405020304" pitchFamily="18" charset="0"/>
                <a:cs typeface="Times New Roman" panose="02020603050405020304" pitchFamily="18" charset="0"/>
              </a:rPr>
              <a:t>Orrenius</a:t>
            </a:r>
            <a:r>
              <a:rPr lang="en-US" dirty="0">
                <a:latin typeface="Times New Roman" panose="02020603050405020304" pitchFamily="18" charset="0"/>
                <a:cs typeface="Times New Roman" panose="02020603050405020304" pitchFamily="18" charset="0"/>
              </a:rPr>
              <a:t>, P., &amp; Zavodny, M. (2023). US Immigration from Latin America in Historical Perspective. </a:t>
            </a:r>
            <a:r>
              <a:rPr lang="en-US" i="1" dirty="0">
                <a:latin typeface="Times New Roman" panose="02020603050405020304" pitchFamily="18" charset="0"/>
                <a:cs typeface="Times New Roman" panose="02020603050405020304" pitchFamily="18" charset="0"/>
              </a:rPr>
              <a:t>The Journal of Economic Perspectives, 37</a:t>
            </a:r>
            <a:r>
              <a:rPr lang="en-US" dirty="0">
                <a:latin typeface="Times New Roman" panose="02020603050405020304" pitchFamily="18" charset="0"/>
                <a:cs typeface="Times New Roman" panose="02020603050405020304" pitchFamily="18" charset="0"/>
              </a:rPr>
              <a:t>(1), 199–222.</a:t>
            </a:r>
          </a:p>
          <a:p>
            <a:pPr lvl="0"/>
            <a:r>
              <a:rPr lang="en-US" dirty="0">
                <a:latin typeface="Times New Roman" panose="02020603050405020304" pitchFamily="18" charset="0"/>
                <a:cs typeface="Times New Roman" panose="02020603050405020304" pitchFamily="18" charset="0"/>
              </a:rPr>
              <a:t>Hiskey, J. T., Córdova, A., Malone, M. F., &amp; </a:t>
            </a:r>
            <a:r>
              <a:rPr lang="en-US" dirty="0" err="1">
                <a:latin typeface="Times New Roman" panose="02020603050405020304" pitchFamily="18" charset="0"/>
                <a:cs typeface="Times New Roman" panose="02020603050405020304" pitchFamily="18" charset="0"/>
              </a:rPr>
              <a:t>Orcés</a:t>
            </a:r>
            <a:r>
              <a:rPr lang="en-US" dirty="0">
                <a:latin typeface="Times New Roman" panose="02020603050405020304" pitchFamily="18" charset="0"/>
                <a:cs typeface="Times New Roman" panose="02020603050405020304" pitchFamily="18" charset="0"/>
              </a:rPr>
              <a:t>, D. M. (2018). Crime Victimization, US Deterrence Policy, and the Emigration Decision in Central America. </a:t>
            </a:r>
            <a:r>
              <a:rPr lang="en-US" i="1" dirty="0">
                <a:latin typeface="Times New Roman" panose="02020603050405020304" pitchFamily="18" charset="0"/>
                <a:cs typeface="Times New Roman" panose="02020603050405020304" pitchFamily="18" charset="0"/>
              </a:rPr>
              <a:t>Latin American Research Review, 53</a:t>
            </a:r>
            <a:r>
              <a:rPr lang="en-US" dirty="0">
                <a:latin typeface="Times New Roman" panose="02020603050405020304" pitchFamily="18" charset="0"/>
                <a:cs typeface="Times New Roman" panose="02020603050405020304" pitchFamily="18" charset="0"/>
              </a:rPr>
              <a:t>(3), 429–447.</a:t>
            </a:r>
          </a:p>
          <a:p>
            <a:pPr lvl="0"/>
            <a:r>
              <a:rPr lang="en-US" dirty="0">
                <a:latin typeface="Times New Roman" panose="02020603050405020304" pitchFamily="18" charset="0"/>
                <a:cs typeface="Times New Roman" panose="02020603050405020304" pitchFamily="18" charset="0"/>
              </a:rPr>
              <a:t>Clemens, M. A. (2020). The Emigration Life Cycle: How Development Shapes Emigration from Poor Countries. IZA Institute of Labor Economics.</a:t>
            </a:r>
          </a:p>
          <a:p>
            <a:pPr lvl="0"/>
            <a:r>
              <a:rPr lang="en-US" dirty="0">
                <a:latin typeface="Times New Roman" panose="02020603050405020304" pitchFamily="18" charset="0"/>
                <a:cs typeface="Times New Roman" panose="02020603050405020304" pitchFamily="18" charset="0"/>
              </a:rPr>
              <a:t>UNHCR. (2024). UNHCR global trends: Forced displacement in 2023. United Nations.</a:t>
            </a:r>
          </a:p>
        </p:txBody>
      </p:sp>
      <p:sp>
        <p:nvSpPr>
          <p:cNvPr id="20" name="Rectangle 19">
            <a:extLst>
              <a:ext uri="{FF2B5EF4-FFF2-40B4-BE49-F238E27FC236}">
                <a16:creationId xmlns:a16="http://schemas.microsoft.com/office/drawing/2014/main" id="{B15CC1CF-A809-B265-1C01-8C5BB6CC8F20}"/>
              </a:ext>
            </a:extLst>
          </p:cNvPr>
          <p:cNvSpPr/>
          <p:nvPr/>
        </p:nvSpPr>
        <p:spPr>
          <a:xfrm>
            <a:off x="9525000" y="301663"/>
            <a:ext cx="10432440" cy="1627183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BD549B83-2588-F3AD-51FD-A4BE4E54122F}"/>
              </a:ext>
            </a:extLst>
          </p:cNvPr>
          <p:cNvSpPr txBox="1"/>
          <p:nvPr/>
        </p:nvSpPr>
        <p:spPr>
          <a:xfrm>
            <a:off x="10127202" y="550847"/>
            <a:ext cx="12382500" cy="1107996"/>
          </a:xfrm>
          <a:prstGeom prst="rect">
            <a:avLst/>
          </a:prstGeom>
          <a:noFill/>
        </p:spPr>
        <p:txBody>
          <a:bodyPr wrap="square" rtlCol="0">
            <a:spAutoFit/>
          </a:bodyPr>
          <a:lstStyle/>
          <a:p>
            <a:r>
              <a:rPr lang="en-US" sz="6600" b="1" u="sng" dirty="0">
                <a:latin typeface="Times New Roman" panose="02020603050405020304" pitchFamily="18" charset="0"/>
                <a:cs typeface="Times New Roman" panose="02020603050405020304" pitchFamily="18" charset="0"/>
              </a:rPr>
              <a:t>Results and Implications</a:t>
            </a:r>
          </a:p>
        </p:txBody>
      </p:sp>
      <p:sp>
        <p:nvSpPr>
          <p:cNvPr id="22" name="TextBox 21">
            <a:extLst>
              <a:ext uri="{FF2B5EF4-FFF2-40B4-BE49-F238E27FC236}">
                <a16:creationId xmlns:a16="http://schemas.microsoft.com/office/drawing/2014/main" id="{2B8C5C6E-9CDE-BF08-58D3-CA82F8822293}"/>
              </a:ext>
            </a:extLst>
          </p:cNvPr>
          <p:cNvSpPr txBox="1"/>
          <p:nvPr/>
        </p:nvSpPr>
        <p:spPr>
          <a:xfrm>
            <a:off x="10098669" y="1797483"/>
            <a:ext cx="9744757" cy="1437316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The quantitative analysis provides strong statistical support for the push and pull factor framework applied to Latin American migration. GDP per capita produced the strongest relationship with net migration rates at r = .501 and p = .003, confirming that economic conditions are the most reliable predictor of emigration pressure across the region, while income inequality as measured by the Gini coefficient also showed a statistically significant correlation of r = .452 and p = .023, supporting the argument that wealth distribution matters just as much as overall national wealth. The Corruption Perceptions Index showed a moderate relationship of r = .326 but did not reach significance at p = .064, suggesting institutional quality influences migration more through its connection to economic conditions than as a standalone driver. These findings carry important implications for policy, as the significance of both GDP and inequality together suggests that economic growth alone is insufficient to reduce emigration and that governments must also address how wealth is shared. Examples such as Venezuela demonstrate that a single crisis can overwhelm all other indicators, while countries like Uruguay and Barbados show that low corruption and economic equity consistently produce lower emigration pressure, and the remittances data further confirms that in much of Central America and the Caribbean emigration has become so structurally embedded that reducing it will require building domestic alternatives rather than simply addressing push factors in isolation</a:t>
            </a:r>
          </a:p>
        </p:txBody>
      </p:sp>
      <p:sp>
        <p:nvSpPr>
          <p:cNvPr id="25" name="Rectangle 24">
            <a:extLst>
              <a:ext uri="{FF2B5EF4-FFF2-40B4-BE49-F238E27FC236}">
                <a16:creationId xmlns:a16="http://schemas.microsoft.com/office/drawing/2014/main" id="{73C9A211-007A-31CB-B21B-167A800BB59D}"/>
              </a:ext>
            </a:extLst>
          </p:cNvPr>
          <p:cNvSpPr/>
          <p:nvPr/>
        </p:nvSpPr>
        <p:spPr>
          <a:xfrm>
            <a:off x="20336120" y="301663"/>
            <a:ext cx="15973180" cy="2207080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F80F7C67-49A3-1687-AD7D-D55156D24E60}"/>
              </a:ext>
            </a:extLst>
          </p:cNvPr>
          <p:cNvPicPr>
            <a:picLocks noChangeAspect="1"/>
          </p:cNvPicPr>
          <p:nvPr/>
        </p:nvPicPr>
        <p:blipFill>
          <a:blip r:embed="rId3"/>
          <a:stretch>
            <a:fillRect/>
          </a:stretch>
        </p:blipFill>
        <p:spPr>
          <a:xfrm>
            <a:off x="266700" y="13307295"/>
            <a:ext cx="8879620" cy="9386888"/>
          </a:xfrm>
          <a:prstGeom prst="rect">
            <a:avLst/>
          </a:prstGeom>
        </p:spPr>
      </p:pic>
      <p:sp>
        <p:nvSpPr>
          <p:cNvPr id="28" name="TextBox 27">
            <a:extLst>
              <a:ext uri="{FF2B5EF4-FFF2-40B4-BE49-F238E27FC236}">
                <a16:creationId xmlns:a16="http://schemas.microsoft.com/office/drawing/2014/main" id="{308AD6C9-A4A8-A498-3973-A157CE01C304}"/>
              </a:ext>
            </a:extLst>
          </p:cNvPr>
          <p:cNvSpPr txBox="1"/>
          <p:nvPr/>
        </p:nvSpPr>
        <p:spPr>
          <a:xfrm>
            <a:off x="24049943" y="305851"/>
            <a:ext cx="12073060" cy="1107996"/>
          </a:xfrm>
          <a:prstGeom prst="rect">
            <a:avLst/>
          </a:prstGeom>
          <a:noFill/>
        </p:spPr>
        <p:txBody>
          <a:bodyPr wrap="square" rtlCol="0">
            <a:spAutoFit/>
          </a:bodyPr>
          <a:lstStyle/>
          <a:p>
            <a:r>
              <a:rPr lang="en-US" sz="6600" b="1" u="sng" dirty="0">
                <a:latin typeface="Times New Roman" panose="02020603050405020304" pitchFamily="18" charset="0"/>
                <a:cs typeface="Times New Roman" panose="02020603050405020304" pitchFamily="18" charset="0"/>
              </a:rPr>
              <a:t>Hypothesis and Analysis</a:t>
            </a:r>
          </a:p>
        </p:txBody>
      </p:sp>
      <p:pic>
        <p:nvPicPr>
          <p:cNvPr id="29" name="Picture 28">
            <a:extLst>
              <a:ext uri="{FF2B5EF4-FFF2-40B4-BE49-F238E27FC236}">
                <a16:creationId xmlns:a16="http://schemas.microsoft.com/office/drawing/2014/main" id="{44CB59E5-D006-0B87-B901-BF2EB7F62258}"/>
              </a:ext>
            </a:extLst>
          </p:cNvPr>
          <p:cNvPicPr>
            <a:picLocks noChangeAspect="1"/>
          </p:cNvPicPr>
          <p:nvPr/>
        </p:nvPicPr>
        <p:blipFill>
          <a:blip r:embed="rId4"/>
          <a:stretch>
            <a:fillRect/>
          </a:stretch>
        </p:blipFill>
        <p:spPr>
          <a:xfrm>
            <a:off x="20423483" y="1558187"/>
            <a:ext cx="10132717" cy="7091313"/>
          </a:xfrm>
          <a:prstGeom prst="rect">
            <a:avLst/>
          </a:prstGeom>
        </p:spPr>
      </p:pic>
      <p:sp>
        <p:nvSpPr>
          <p:cNvPr id="30" name="TextBox 29">
            <a:extLst>
              <a:ext uri="{FF2B5EF4-FFF2-40B4-BE49-F238E27FC236}">
                <a16:creationId xmlns:a16="http://schemas.microsoft.com/office/drawing/2014/main" id="{024C0E6A-AD2D-16A3-98ED-C29164BC67EF}"/>
              </a:ext>
            </a:extLst>
          </p:cNvPr>
          <p:cNvSpPr txBox="1"/>
          <p:nvPr/>
        </p:nvSpPr>
        <p:spPr>
          <a:xfrm>
            <a:off x="29626011" y="2052131"/>
            <a:ext cx="6683289" cy="2246769"/>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Hypothesis 1: Countries with lower GDP per capita will show more negative net migration rates, revealing stronger push factors economically will compel individuals to seek better economic opportunities abroad. </a:t>
            </a:r>
          </a:p>
        </p:txBody>
      </p:sp>
      <p:pic>
        <p:nvPicPr>
          <p:cNvPr id="31" name="Picture 30">
            <a:extLst>
              <a:ext uri="{FF2B5EF4-FFF2-40B4-BE49-F238E27FC236}">
                <a16:creationId xmlns:a16="http://schemas.microsoft.com/office/drawing/2014/main" id="{7F918A16-0811-6CBA-089E-D3303020C9C0}"/>
              </a:ext>
            </a:extLst>
          </p:cNvPr>
          <p:cNvPicPr>
            <a:picLocks noChangeAspect="1"/>
          </p:cNvPicPr>
          <p:nvPr/>
        </p:nvPicPr>
        <p:blipFill>
          <a:blip r:embed="rId5"/>
          <a:stretch>
            <a:fillRect/>
          </a:stretch>
        </p:blipFill>
        <p:spPr>
          <a:xfrm>
            <a:off x="25649069" y="9017511"/>
            <a:ext cx="10191923" cy="6614950"/>
          </a:xfrm>
          <a:prstGeom prst="rect">
            <a:avLst/>
          </a:prstGeom>
        </p:spPr>
      </p:pic>
      <p:sp>
        <p:nvSpPr>
          <p:cNvPr id="32" name="TextBox 31">
            <a:extLst>
              <a:ext uri="{FF2B5EF4-FFF2-40B4-BE49-F238E27FC236}">
                <a16:creationId xmlns:a16="http://schemas.microsoft.com/office/drawing/2014/main" id="{F2F2B83D-8D5E-3432-19CF-A1B6EBFD329A}"/>
              </a:ext>
            </a:extLst>
          </p:cNvPr>
          <p:cNvSpPr txBox="1"/>
          <p:nvPr/>
        </p:nvSpPr>
        <p:spPr>
          <a:xfrm>
            <a:off x="20840382" y="9466089"/>
            <a:ext cx="4808687" cy="353943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Hypothesis 2: Countries with higher homicide rates will show more negative migration rates, suggesting that violence and physical insecurity function as significant push factors for emigration from Latin America. </a:t>
            </a:r>
          </a:p>
          <a:p>
            <a:r>
              <a:rPr lang="en-US" sz="2800" dirty="0"/>
              <a:t> </a:t>
            </a:r>
          </a:p>
        </p:txBody>
      </p:sp>
      <p:pic>
        <p:nvPicPr>
          <p:cNvPr id="33" name="Picture 32">
            <a:extLst>
              <a:ext uri="{FF2B5EF4-FFF2-40B4-BE49-F238E27FC236}">
                <a16:creationId xmlns:a16="http://schemas.microsoft.com/office/drawing/2014/main" id="{F923C7E9-9716-C2E5-7983-1B79E472CA1F}"/>
              </a:ext>
            </a:extLst>
          </p:cNvPr>
          <p:cNvPicPr>
            <a:picLocks noChangeAspect="1"/>
          </p:cNvPicPr>
          <p:nvPr/>
        </p:nvPicPr>
        <p:blipFill>
          <a:blip r:embed="rId6"/>
          <a:stretch>
            <a:fillRect/>
          </a:stretch>
        </p:blipFill>
        <p:spPr>
          <a:xfrm>
            <a:off x="20557760" y="15632461"/>
            <a:ext cx="10200171" cy="6620303"/>
          </a:xfrm>
          <a:prstGeom prst="rect">
            <a:avLst/>
          </a:prstGeom>
        </p:spPr>
      </p:pic>
      <p:sp>
        <p:nvSpPr>
          <p:cNvPr id="34" name="TextBox 33">
            <a:extLst>
              <a:ext uri="{FF2B5EF4-FFF2-40B4-BE49-F238E27FC236}">
                <a16:creationId xmlns:a16="http://schemas.microsoft.com/office/drawing/2014/main" id="{EEF0178B-0515-B94C-075C-8BDA6BE343DA}"/>
              </a:ext>
            </a:extLst>
          </p:cNvPr>
          <p:cNvSpPr txBox="1"/>
          <p:nvPr/>
        </p:nvSpPr>
        <p:spPr>
          <a:xfrm>
            <a:off x="30150585" y="16115584"/>
            <a:ext cx="5972418" cy="5262979"/>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Hypothesis 3: Countries who demonstrate lower Corruption Perceptions Index scores reflecting higher corruption throughout the country will show more negative migration rates, suggesting that institutional failure and weak governance serve as push factors that reduce an individual’s confidence in their opportunities throughout their home country. </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3697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643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Bloom, Josiah M</dc:creator>
  <cp:lastModifiedBy>Donnay, Patrick D</cp:lastModifiedBy>
  <cp:revision>2</cp:revision>
  <dcterms:created xsi:type="dcterms:W3CDTF">2026-04-01T16:26:52Z</dcterms:created>
  <dcterms:modified xsi:type="dcterms:W3CDTF">2026-04-06T13:08:05Z</dcterms:modified>
</cp:coreProperties>
</file>