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EB1"/>
    <a:srgbClr val="404040"/>
    <a:srgbClr val="777D6E"/>
    <a:srgbClr val="4D6939"/>
    <a:srgbClr val="997F78"/>
    <a:srgbClr val="DCC0B5"/>
    <a:srgbClr val="7D8474"/>
    <a:srgbClr val="A1410D"/>
    <a:srgbClr val="064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1522"/>
  </p:normalViewPr>
  <p:slideViewPr>
    <p:cSldViewPr snapToGrid="0">
      <p:cViewPr>
        <p:scale>
          <a:sx n="53" d="100"/>
          <a:sy n="53" d="100"/>
        </p:scale>
        <p:origin x="-1272" y="-136"/>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26E2C-FC8B-4244-AF5B-B8671C6C1AD5}" type="datetimeFigureOut">
              <a:rPr lang="en-US" smtClean="0"/>
              <a:t>4/3/26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413791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26E2C-FC8B-4244-AF5B-B8671C6C1AD5}" type="datetimeFigureOut">
              <a:rPr lang="en-US" smtClean="0"/>
              <a:t>4/3/26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77387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26E2C-FC8B-4244-AF5B-B8671C6C1AD5}" type="datetimeFigureOut">
              <a:rPr lang="en-US" smtClean="0"/>
              <a:t>4/3/26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95701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26E2C-FC8B-4244-AF5B-B8671C6C1AD5}" type="datetimeFigureOut">
              <a:rPr lang="en-US" smtClean="0"/>
              <a:t>4/3/26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90548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26E2C-FC8B-4244-AF5B-B8671C6C1AD5}" type="datetimeFigureOut">
              <a:rPr lang="en-US" smtClean="0"/>
              <a:t>4/3/26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78564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26E2C-FC8B-4244-AF5B-B8671C6C1AD5}" type="datetimeFigureOut">
              <a:rPr lang="en-US" smtClean="0"/>
              <a:t>4/3/26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06643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26E2C-FC8B-4244-AF5B-B8671C6C1AD5}" type="datetimeFigureOut">
              <a:rPr lang="en-US" smtClean="0"/>
              <a:t>4/3/26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19594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826E2C-FC8B-4244-AF5B-B8671C6C1AD5}" type="datetimeFigureOut">
              <a:rPr lang="en-US" smtClean="0"/>
              <a:t>4/3/26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171012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26E2C-FC8B-4244-AF5B-B8671C6C1AD5}" type="datetimeFigureOut">
              <a:rPr lang="en-US" smtClean="0"/>
              <a:t>4/3/26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82044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96826E2C-FC8B-4244-AF5B-B8671C6C1AD5}" type="datetimeFigureOut">
              <a:rPr lang="en-US" smtClean="0"/>
              <a:t>4/3/26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206168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96826E2C-FC8B-4244-AF5B-B8671C6C1AD5}" type="datetimeFigureOut">
              <a:rPr lang="en-US" smtClean="0"/>
              <a:t>4/3/26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3671-32D4-5D47-9FA6-E77510B79C1A}" type="slidenum">
              <a:rPr lang="en-US" smtClean="0"/>
              <a:t>‹#›</a:t>
            </a:fld>
            <a:endParaRPr lang="en-US"/>
          </a:p>
        </p:txBody>
      </p:sp>
    </p:spTree>
    <p:extLst>
      <p:ext uri="{BB962C8B-B14F-4D97-AF65-F5344CB8AC3E}">
        <p14:creationId xmlns:p14="http://schemas.microsoft.com/office/powerpoint/2010/main" val="125959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96826E2C-FC8B-4244-AF5B-B8671C6C1AD5}" type="datetimeFigureOut">
              <a:rPr lang="en-US" smtClean="0"/>
              <a:t>4/3/26</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E9763671-32D4-5D47-9FA6-E77510B79C1A}" type="slidenum">
              <a:rPr lang="en-US" smtClean="0"/>
              <a:t>‹#›</a:t>
            </a:fld>
            <a:endParaRPr lang="en-US"/>
          </a:p>
        </p:txBody>
      </p:sp>
    </p:spTree>
    <p:extLst>
      <p:ext uri="{BB962C8B-B14F-4D97-AF65-F5344CB8AC3E}">
        <p14:creationId xmlns:p14="http://schemas.microsoft.com/office/powerpoint/2010/main" val="3966549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36566856" cy="27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A74B9A-CE28-FC15-78B4-B0EAEA3FA627}"/>
              </a:ext>
            </a:extLst>
          </p:cNvPr>
          <p:cNvPicPr>
            <a:picLocks noChangeAspect="1"/>
          </p:cNvPicPr>
          <p:nvPr/>
        </p:nvPicPr>
        <p:blipFill rotWithShape="1">
          <a:blip r:embed="rId2"/>
          <a:srcRect l="-50" t="100" r="33530" b="-100"/>
          <a:stretch/>
        </p:blipFill>
        <p:spPr>
          <a:xfrm>
            <a:off x="18520" y="0"/>
            <a:ext cx="36571311" cy="2821163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30408"/>
            <a:ext cx="36575997" cy="12648584"/>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C3F074-CBA8-68D4-3A9B-63D02B27E0A8}"/>
              </a:ext>
            </a:extLst>
          </p:cNvPr>
          <p:cNvSpPr txBox="1"/>
          <p:nvPr/>
        </p:nvSpPr>
        <p:spPr>
          <a:xfrm>
            <a:off x="8918855" y="2787799"/>
            <a:ext cx="8176847" cy="5262979"/>
          </a:xfrm>
          <a:prstGeom prst="rect">
            <a:avLst/>
          </a:prstGeom>
          <a:solidFill>
            <a:srgbClr val="997F78"/>
          </a:solidFill>
          <a:ln w="76200">
            <a:solidFill>
              <a:schemeClr val="bg1"/>
            </a:solidFill>
          </a:ln>
        </p:spPr>
        <p:txBody>
          <a:bodyPr wrap="square" rtlCol="0">
            <a:spAutoFit/>
          </a:bodyPr>
          <a:lstStyle/>
          <a:p>
            <a:pPr indent="-457200"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Literature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Babic, M., Fichtner, J., &amp; Heemskerk, E. M. (2017). States versus corporations: Rethinking the power of business in international politics. </a:t>
            </a:r>
            <a:r>
              <a:rPr lang="en-US" sz="2000" i="1" dirty="0">
                <a:latin typeface="Times New Roman" panose="02020603050405020304" pitchFamily="18" charset="0"/>
                <a:cs typeface="Times New Roman" panose="02020603050405020304" pitchFamily="18" charset="0"/>
              </a:rPr>
              <a:t>The International Spectator</a:t>
            </a:r>
            <a:r>
              <a:rPr lang="en-US" sz="2000" dirty="0">
                <a:latin typeface="Times New Roman" panose="02020603050405020304" pitchFamily="18" charset="0"/>
                <a:cs typeface="Times New Roman" panose="02020603050405020304" pitchFamily="18" charset="0"/>
              </a:rPr>
              <a:t>, 52(4), 20–43.</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Beckley, M. (2010). Economic development and military effectiveness. </a:t>
            </a:r>
            <a:r>
              <a:rPr lang="en-US" sz="2000" i="1" dirty="0">
                <a:latin typeface="Times New Roman" panose="02020603050405020304" pitchFamily="18" charset="0"/>
                <a:cs typeface="Times New Roman" panose="02020603050405020304" pitchFamily="18" charset="0"/>
              </a:rPr>
              <a:t>Journal of Strategic Studies</a:t>
            </a:r>
            <a:r>
              <a:rPr lang="en-US" sz="2000" dirty="0">
                <a:latin typeface="Times New Roman" panose="02020603050405020304" pitchFamily="18" charset="0"/>
                <a:cs typeface="Times New Roman" panose="02020603050405020304" pitchFamily="18" charset="0"/>
              </a:rPr>
              <a:t>, 33(1), 43–79.</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Beckley, M. (2018). The power of nations: Measuring what matters. </a:t>
            </a:r>
            <a:r>
              <a:rPr lang="en-US" sz="2000" i="1" dirty="0">
                <a:latin typeface="Times New Roman" panose="02020603050405020304" pitchFamily="18" charset="0"/>
                <a:cs typeface="Times New Roman" panose="02020603050405020304" pitchFamily="18" charset="0"/>
              </a:rPr>
              <a:t>International Security</a:t>
            </a:r>
            <a:r>
              <a:rPr lang="en-US" sz="2000" dirty="0">
                <a:latin typeface="Times New Roman" panose="02020603050405020304" pitchFamily="18" charset="0"/>
                <a:cs typeface="Times New Roman" panose="02020603050405020304" pitchFamily="18" charset="0"/>
              </a:rPr>
              <a:t>, 43(2), 7–44.</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Gallarotti</a:t>
            </a:r>
            <a:r>
              <a:rPr lang="en-US" sz="2000" dirty="0">
                <a:latin typeface="Times New Roman" panose="02020603050405020304" pitchFamily="18" charset="0"/>
                <a:cs typeface="Times New Roman" panose="02020603050405020304" pitchFamily="18" charset="0"/>
              </a:rPr>
              <a:t>, G. M. (2022). Esteem and influence: Soft power in international politics. </a:t>
            </a:r>
            <a:r>
              <a:rPr lang="en-US" sz="2000" i="1" dirty="0">
                <a:latin typeface="Times New Roman" panose="02020603050405020304" pitchFamily="18" charset="0"/>
                <a:cs typeface="Times New Roman" panose="02020603050405020304" pitchFamily="18" charset="0"/>
              </a:rPr>
              <a:t>Journal of Political Power</a:t>
            </a:r>
            <a:r>
              <a:rPr lang="en-US" sz="2000" dirty="0">
                <a:latin typeface="Times New Roman" panose="02020603050405020304" pitchFamily="18" charset="0"/>
                <a:cs typeface="Times New Roman" panose="02020603050405020304" pitchFamily="18" charset="0"/>
              </a:rPr>
              <a:t>, 15(3), 383–396.</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Goldmann, K. (1977). Notes on the power structure of the international system. </a:t>
            </a:r>
            <a:r>
              <a:rPr lang="en-US" sz="2000" i="1" dirty="0">
                <a:latin typeface="Times New Roman" panose="02020603050405020304" pitchFamily="18" charset="0"/>
                <a:cs typeface="Times New Roman" panose="02020603050405020304" pitchFamily="18" charset="0"/>
              </a:rPr>
              <a:t>Cooperation and Conflict</a:t>
            </a:r>
            <a:r>
              <a:rPr lang="en-US" sz="2000" dirty="0">
                <a:latin typeface="Times New Roman" panose="02020603050405020304" pitchFamily="18" charset="0"/>
                <a:cs typeface="Times New Roman" panose="02020603050405020304" pitchFamily="18" charset="0"/>
              </a:rPr>
              <a:t>, 12(1), 1–20.</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68E9DF0-E194-0EB2-085D-CCBEABFE67AC}"/>
              </a:ext>
            </a:extLst>
          </p:cNvPr>
          <p:cNvSpPr txBox="1"/>
          <p:nvPr/>
        </p:nvSpPr>
        <p:spPr>
          <a:xfrm>
            <a:off x="827155" y="1180087"/>
            <a:ext cx="7283065" cy="9510296"/>
          </a:xfrm>
          <a:prstGeom prst="rect">
            <a:avLst/>
          </a:prstGeom>
          <a:solidFill>
            <a:srgbClr val="CEBEB1"/>
          </a:solidFill>
          <a:ln w="76200">
            <a:solidFill>
              <a:schemeClr val="bg1"/>
            </a:solidFill>
          </a:ln>
        </p:spPr>
        <p:txBody>
          <a:bodyPr wrap="square" rtlCol="0">
            <a:spAutoFit/>
          </a:bodyPr>
          <a:lstStyle/>
          <a:p>
            <a:pPr algn="ctr"/>
            <a:r>
              <a:rPr lang="en-US" sz="3600" b="1" u="sng" dirty="0">
                <a:latin typeface="Times New Roman" panose="02020603050405020304" pitchFamily="18" charset="0"/>
                <a:cs typeface="Times New Roman" panose="02020603050405020304" pitchFamily="18" charset="0"/>
              </a:rPr>
              <a:t>Introduction</a:t>
            </a:r>
          </a:p>
          <a:p>
            <a:pPr algn="ctr"/>
            <a:r>
              <a:rPr lang="en-US" sz="3600" dirty="0">
                <a:latin typeface="Times New Roman" panose="02020603050405020304" pitchFamily="18" charset="0"/>
                <a:cs typeface="Times New Roman" panose="02020603050405020304" pitchFamily="18" charset="0"/>
              </a:rPr>
              <a:t>This study examines how economic strength contributes to national power in the international system. Using quantitative data from the </a:t>
            </a:r>
            <a:r>
              <a:rPr lang="en-US" sz="3600" dirty="0" err="1">
                <a:latin typeface="Times New Roman" panose="02020603050405020304" pitchFamily="18" charset="0"/>
                <a:cs typeface="Times New Roman" panose="02020603050405020304" pitchFamily="18" charset="0"/>
              </a:rPr>
              <a:t>DiME</a:t>
            </a:r>
            <a:r>
              <a:rPr lang="en-US" sz="3600" dirty="0">
                <a:latin typeface="Times New Roman" panose="02020603050405020304" pitchFamily="18" charset="0"/>
                <a:cs typeface="Times New Roman" panose="02020603050405020304" pitchFamily="18" charset="0"/>
              </a:rPr>
              <a:t> Power Index, it analyzes the relationship between economic indicators and broader measures of state influence. The findings show a positive relationship: states with larger, more productive economies tend to rank higher in national power. However, economic strength by itself does not immediately create power as institutions, strategy, and diplomacy are vital parts in how resources are converted into geopolitical influence. </a:t>
            </a:r>
          </a:p>
        </p:txBody>
      </p:sp>
      <p:sp>
        <p:nvSpPr>
          <p:cNvPr id="17" name="TextBox 16">
            <a:extLst>
              <a:ext uri="{FF2B5EF4-FFF2-40B4-BE49-F238E27FC236}">
                <a16:creationId xmlns:a16="http://schemas.microsoft.com/office/drawing/2014/main" id="{8BDF5A19-D154-0C42-0BD1-D686308B8F81}"/>
              </a:ext>
            </a:extLst>
          </p:cNvPr>
          <p:cNvSpPr txBox="1"/>
          <p:nvPr/>
        </p:nvSpPr>
        <p:spPr>
          <a:xfrm>
            <a:off x="18288000" y="15975406"/>
            <a:ext cx="16896522" cy="7478970"/>
          </a:xfrm>
          <a:prstGeom prst="rect">
            <a:avLst/>
          </a:prstGeom>
          <a:solidFill>
            <a:srgbClr val="CEBEB1"/>
          </a:solidFill>
          <a:ln w="76200">
            <a:solidFill>
              <a:schemeClr val="bg1"/>
            </a:solidFill>
          </a:ln>
        </p:spPr>
        <p:txBody>
          <a:bodyPr wrap="square" rtlCol="0">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67E5DB-9629-995D-8505-13F43A253612}"/>
                  </a:ext>
                </a:extLst>
              </p:cNvPr>
              <p:cNvSpPr txBox="1"/>
              <p:nvPr/>
            </p:nvSpPr>
            <p:spPr>
              <a:xfrm>
                <a:off x="393811" y="11369269"/>
                <a:ext cx="16896522" cy="13880723"/>
              </a:xfrm>
              <a:prstGeom prst="rect">
                <a:avLst/>
              </a:prstGeom>
              <a:solidFill>
                <a:srgbClr val="777D6E"/>
              </a:solidFill>
              <a:ln w="76200">
                <a:solidFill>
                  <a:schemeClr val="bg1"/>
                </a:solidFill>
              </a:ln>
            </p:spPr>
            <p:txBody>
              <a:bodyPr wrap="square" rtlCol="0">
                <a:spAutoFit/>
              </a:bodyPr>
              <a:lstStyle/>
              <a:p>
                <a:pPr algn="ctr"/>
                <a:r>
                  <a:rPr lang="en-US" sz="3200" b="1" u="sng" dirty="0">
                    <a:latin typeface="Times New Roman" panose="02020603050405020304" pitchFamily="18" charset="0"/>
                    <a:cs typeface="Times New Roman" panose="02020603050405020304" pitchFamily="18" charset="0"/>
                  </a:rPr>
                  <a:t>Results and Implications </a:t>
                </a:r>
              </a:p>
              <a:p>
                <a:pPr marL="514350" indent="-514350" algn="ctr">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The scatterplot shows no real linear relationship between military expenditure as a percentage of GDP and change in share of global power between 1990 and 2025, as the trend line is nearly flat and the extremely low R² value shows how military spending has almost no effect on the variation in global power changes. Although countries such as China and India gained power while the United States, Russia, and Japan declined, these shifts are not systematically linked to defense spending as a share of GDP, showing how providing a larger share of GDP to the military does not by itself increase global power and instead supports the argument that broader economic strength is a more important contributor to national power.</a:t>
                </a:r>
              </a:p>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The scatter plot shows a weak positive relationship between GDP per capita and changes in a country’s share of global power from 1990 to 2025. While the data is dispersed and includes outliers, countries with higher GDP per capita tend to show slightly more favorable power outcomes. This offers partial support for the thesis that economic strength contributes to national power, but also indicates that GDP per capita individually does not explain changes in global power.</a:t>
                </a:r>
              </a:p>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 The correlation analysis found a significant positive relationship between GDP and change in share of global power </a:t>
                </a:r>
                <a14:m>
                  <m:oMath xmlns:m="http://schemas.openxmlformats.org/officeDocument/2006/math">
                    <m:d>
                      <m:dPr>
                        <m:sepChr m:val=","/>
                        <m:ctrlPr>
                          <a:rPr lang="ar-AE" i="1">
                            <a:latin typeface="Cambria Math" panose="02040503050406030204" pitchFamily="18" charset="0"/>
                          </a:rPr>
                        </m:ctrlPr>
                      </m:dPr>
                      <m:e>
                        <m:r>
                          <a:rPr lang="ar-AE" i="1">
                            <a:latin typeface="Cambria Math" panose="02040503050406030204" pitchFamily="18" charset="0"/>
                          </a:rPr>
                          <m:t>𝑟</m:t>
                        </m:r>
                      </m:e>
                      <m:e>
                        <m:r>
                          <a:rPr lang="ar-AE">
                            <a:latin typeface="Cambria Math" panose="02040503050406030204" pitchFamily="18" charset="0"/>
                          </a:rPr>
                          <m:t>=.273</m:t>
                        </m:r>
                        <m:r>
                          <a:rPr lang="ar-AE" i="1">
                            <a:latin typeface="Cambria Math" panose="02040503050406030204" pitchFamily="18" charset="0"/>
                          </a:rPr>
                          <m:t>𝑝</m:t>
                        </m:r>
                        <m:r>
                          <a:rPr lang="ar-AE">
                            <a:latin typeface="Cambria Math" panose="02040503050406030204" pitchFamily="18" charset="0"/>
                          </a:rPr>
                          <m:t>&lt;.001</m:t>
                        </m:r>
                      </m:e>
                    </m:d>
                  </m:oMath>
                </a14:m>
                <a:r>
                  <a:rPr lang="ar-AE"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showing that countries with larger economies were more likely to gain global power over time. Population as well showed positive relation </a:t>
                </a:r>
                <a14:m>
                  <m:oMath xmlns:m="http://schemas.openxmlformats.org/officeDocument/2006/math">
                    <m:d>
                      <m:dPr>
                        <m:sepChr m:val=","/>
                        <m:ctrlPr>
                          <a:rPr lang="ar-AE" i="1">
                            <a:latin typeface="Cambria Math" panose="02040503050406030204" pitchFamily="18" charset="0"/>
                          </a:rPr>
                        </m:ctrlPr>
                      </m:dPr>
                      <m:e>
                        <m:r>
                          <a:rPr lang="ar-AE" i="1">
                            <a:latin typeface="Cambria Math" panose="02040503050406030204" pitchFamily="18" charset="0"/>
                          </a:rPr>
                          <m:t>𝑟</m:t>
                        </m:r>
                      </m:e>
                      <m:e>
                        <m:r>
                          <a:rPr lang="ar-AE">
                            <a:latin typeface="Cambria Math" panose="02040503050406030204" pitchFamily="18" charset="0"/>
                          </a:rPr>
                          <m:t>=.502</m:t>
                        </m:r>
                        <m:r>
                          <a:rPr lang="ar-AE" i="1">
                            <a:latin typeface="Cambria Math" panose="02040503050406030204" pitchFamily="18" charset="0"/>
                          </a:rPr>
                          <m:t>𝑝</m:t>
                        </m:r>
                        <m:r>
                          <a:rPr lang="ar-AE">
                            <a:latin typeface="Cambria Math" panose="02040503050406030204" pitchFamily="18" charset="0"/>
                          </a:rPr>
                          <m:t>&lt;.001</m:t>
                        </m:r>
                      </m:e>
                    </m:d>
                  </m:oMath>
                </a14:m>
                <a:r>
                  <a:rPr lang="ar-AE"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while GDP per capita, trade, military spending, and HDI were not significant. These results support the thesis by suggesting that national power is dependent on the overall scale of a country’s resources than on indicators like per capita wealth.</a:t>
                </a:r>
              </a:p>
              <a:p>
                <a:pPr marL="514350" indent="-514350" algn="ctr">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lgn="ctr">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lgn="ctr">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lgn="ctr">
                  <a:buFont typeface="+mj-lt"/>
                  <a:buAutoNum type="arabicPeriod"/>
                </a:pPr>
                <a:endParaRPr lang="en-US" sz="3200" dirty="0"/>
              </a:p>
            </p:txBody>
          </p:sp>
        </mc:Choice>
        <mc:Fallback xmlns="">
          <p:sp>
            <p:nvSpPr>
              <p:cNvPr id="2" name="TextBox 1">
                <a:extLst>
                  <a:ext uri="{FF2B5EF4-FFF2-40B4-BE49-F238E27FC236}">
                    <a16:creationId xmlns:a16="http://schemas.microsoft.com/office/drawing/2014/main" id="{8267E5DB-9629-995D-8505-13F43A253612}"/>
                  </a:ext>
                </a:extLst>
              </p:cNvPr>
              <p:cNvSpPr txBox="1">
                <a:spLocks noRot="1" noChangeAspect="1" noMove="1" noResize="1" noEditPoints="1" noAdjustHandles="1" noChangeArrowheads="1" noChangeShapeType="1" noTextEdit="1"/>
              </p:cNvSpPr>
              <p:nvPr/>
            </p:nvSpPr>
            <p:spPr>
              <a:xfrm>
                <a:off x="393811" y="11369269"/>
                <a:ext cx="16896522" cy="13880723"/>
              </a:xfrm>
              <a:prstGeom prst="rect">
                <a:avLst/>
              </a:prstGeom>
              <a:blipFill>
                <a:blip r:embed="rId3"/>
                <a:stretch>
                  <a:fillRect l="-598" t="-364" r="-1047"/>
                </a:stretch>
              </a:blipFill>
              <a:ln w="76200">
                <a:solidFill>
                  <a:schemeClr val="bg1"/>
                </a:solidFill>
              </a:ln>
            </p:spPr>
            <p:txBody>
              <a:bodyPr/>
              <a:lstStyle/>
              <a:p>
                <a:r>
                  <a:rPr lang="en-US">
                    <a:noFill/>
                  </a:rPr>
                  <a:t> </a:t>
                </a:r>
              </a:p>
            </p:txBody>
          </p:sp>
        </mc:Fallback>
      </mc:AlternateContent>
      <p:sp>
        <p:nvSpPr>
          <p:cNvPr id="24" name="Rectangle 23">
            <a:extLst>
              <a:ext uri="{FF2B5EF4-FFF2-40B4-BE49-F238E27FC236}">
                <a16:creationId xmlns:a16="http://schemas.microsoft.com/office/drawing/2014/main" id="{04B3D035-E6F7-7AD5-4593-57052D08C4AF}"/>
              </a:ext>
            </a:extLst>
          </p:cNvPr>
          <p:cNvSpPr/>
          <p:nvPr/>
        </p:nvSpPr>
        <p:spPr>
          <a:xfrm>
            <a:off x="-9147" y="24620488"/>
            <a:ext cx="36575997" cy="2334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Logo&#10;&#10;Description automatically generated">
            <a:extLst>
              <a:ext uri="{FF2B5EF4-FFF2-40B4-BE49-F238E27FC236}">
                <a16:creationId xmlns:a16="http://schemas.microsoft.com/office/drawing/2014/main" id="{4EE78690-E2E4-2987-1DA2-BA974D9645C5}"/>
              </a:ext>
            </a:extLst>
          </p:cNvPr>
          <p:cNvPicPr>
            <a:picLocks noChangeAspect="1"/>
          </p:cNvPicPr>
          <p:nvPr/>
        </p:nvPicPr>
        <p:blipFill>
          <a:blip r:embed="rId4"/>
          <a:stretch>
            <a:fillRect/>
          </a:stretch>
        </p:blipFill>
        <p:spPr>
          <a:xfrm>
            <a:off x="30473204" y="24898044"/>
            <a:ext cx="5763938" cy="1562188"/>
          </a:xfrm>
          <a:prstGeom prst="rect">
            <a:avLst/>
          </a:prstGeom>
        </p:spPr>
      </p:pic>
      <p:sp>
        <p:nvSpPr>
          <p:cNvPr id="29" name="TextBox 28">
            <a:extLst>
              <a:ext uri="{FF2B5EF4-FFF2-40B4-BE49-F238E27FC236}">
                <a16:creationId xmlns:a16="http://schemas.microsoft.com/office/drawing/2014/main" id="{274AF1B8-C717-5621-EA1D-9FF205954886}"/>
              </a:ext>
            </a:extLst>
          </p:cNvPr>
          <p:cNvSpPr txBox="1"/>
          <p:nvPr/>
        </p:nvSpPr>
        <p:spPr>
          <a:xfrm>
            <a:off x="-63832" y="24829408"/>
            <a:ext cx="5378509" cy="205729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Adrian Falcon</a:t>
            </a:r>
          </a:p>
          <a:p>
            <a:pPr marL="0" marR="0" algn="ctr">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Political Science Senior Thesis</a:t>
            </a:r>
          </a:p>
          <a:p>
            <a:pPr marL="0" marR="0" algn="ctr">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Bemidji State University</a:t>
            </a:r>
          </a:p>
          <a:p>
            <a:pPr marL="0" marR="0" algn="ctr">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Dr. Patrick Donnay, Advisor</a:t>
            </a:r>
          </a:p>
        </p:txBody>
      </p:sp>
      <p:sp>
        <p:nvSpPr>
          <p:cNvPr id="7" name="TextBox 6">
            <a:extLst>
              <a:ext uri="{FF2B5EF4-FFF2-40B4-BE49-F238E27FC236}">
                <a16:creationId xmlns:a16="http://schemas.microsoft.com/office/drawing/2014/main" id="{BFC4EBB3-B0C2-53F5-8BA5-5022B73D1CC3}"/>
              </a:ext>
            </a:extLst>
          </p:cNvPr>
          <p:cNvSpPr txBox="1"/>
          <p:nvPr/>
        </p:nvSpPr>
        <p:spPr>
          <a:xfrm>
            <a:off x="11323198" y="24898044"/>
            <a:ext cx="14623921" cy="2585323"/>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Economic Strength and National Power: A Quantitative Analysis of Global Influence</a:t>
            </a:r>
            <a:endParaRPr lang="en-US" sz="5400" dirty="0">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5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83AB21E-B424-8C2B-8871-8768B9801401}"/>
              </a:ext>
            </a:extLst>
          </p:cNvPr>
          <p:cNvSpPr/>
          <p:nvPr/>
        </p:nvSpPr>
        <p:spPr>
          <a:xfrm>
            <a:off x="17665623" y="1099398"/>
            <a:ext cx="18331309" cy="14119159"/>
          </a:xfrm>
          <a:prstGeom prst="rect">
            <a:avLst/>
          </a:prstGeom>
          <a:solidFill>
            <a:srgbClr val="CEBE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952505-EEA2-3FC4-2686-4BE99D2C7D8E}"/>
              </a:ext>
            </a:extLst>
          </p:cNvPr>
          <p:cNvSpPr txBox="1"/>
          <p:nvPr/>
        </p:nvSpPr>
        <p:spPr>
          <a:xfrm>
            <a:off x="24569530" y="1177969"/>
            <a:ext cx="5508130" cy="923330"/>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Hypothesis and Analysis</a:t>
            </a:r>
          </a:p>
          <a:p>
            <a:endParaRPr lang="en-US" dirty="0"/>
          </a:p>
        </p:txBody>
      </p:sp>
      <p:pic>
        <p:nvPicPr>
          <p:cNvPr id="34" name="Picture 33">
            <a:extLst>
              <a:ext uri="{FF2B5EF4-FFF2-40B4-BE49-F238E27FC236}">
                <a16:creationId xmlns:a16="http://schemas.microsoft.com/office/drawing/2014/main" id="{10EF38C7-E60A-2A8F-CD4A-3580FE0B1D10}"/>
              </a:ext>
            </a:extLst>
          </p:cNvPr>
          <p:cNvPicPr>
            <a:picLocks noChangeAspect="1"/>
          </p:cNvPicPr>
          <p:nvPr/>
        </p:nvPicPr>
        <p:blipFill>
          <a:blip r:embed="rId5"/>
          <a:srcRect/>
          <a:stretch/>
        </p:blipFill>
        <p:spPr>
          <a:xfrm>
            <a:off x="24960130" y="8402446"/>
            <a:ext cx="10523318" cy="5719147"/>
          </a:xfrm>
          <a:prstGeom prst="rect">
            <a:avLst/>
          </a:prstGeom>
        </p:spPr>
      </p:pic>
      <p:sp>
        <p:nvSpPr>
          <p:cNvPr id="35" name="TextBox 34">
            <a:extLst>
              <a:ext uri="{FF2B5EF4-FFF2-40B4-BE49-F238E27FC236}">
                <a16:creationId xmlns:a16="http://schemas.microsoft.com/office/drawing/2014/main" id="{C8FFBC52-C869-EFE9-CC55-8D9288E15AE3}"/>
              </a:ext>
            </a:extLst>
          </p:cNvPr>
          <p:cNvSpPr txBox="1"/>
          <p:nvPr/>
        </p:nvSpPr>
        <p:spPr>
          <a:xfrm>
            <a:off x="17987023" y="3865415"/>
            <a:ext cx="6973106" cy="2215991"/>
          </a:xfrm>
          <a:prstGeom prst="rect">
            <a:avLst/>
          </a:prstGeom>
          <a:noFill/>
        </p:spPr>
        <p:txBody>
          <a:bodyPr wrap="square" rtlCol="0">
            <a:spAutoFit/>
          </a:bodyPr>
          <a:lstStyle/>
          <a:p>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Hypothesis 1:</a:t>
            </a:r>
            <a:r>
              <a:rPr lang="en-US" sz="2000" dirty="0"/>
              <a:t> </a:t>
            </a:r>
            <a:r>
              <a:rPr lang="en-US" sz="2000" b="1" dirty="0">
                <a:latin typeface="Times New Roman" panose="02020603050405020304" pitchFamily="18" charset="0"/>
                <a:cs typeface="Times New Roman" panose="02020603050405020304" pitchFamily="18" charset="0"/>
              </a:rPr>
              <a:t>Countries with greater overall economic strength, rather than simply higher military spending as a percentage of GDP, are more likely to experience increases in global power </a:t>
            </a:r>
            <a:r>
              <a:rPr lang="en-US" sz="2000" b="1">
                <a:latin typeface="Times New Roman" panose="02020603050405020304" pitchFamily="18" charset="0"/>
                <a:cs typeface="Times New Roman" panose="02020603050405020304" pitchFamily="18" charset="0"/>
              </a:rPr>
              <a:t>over time.</a:t>
            </a:r>
            <a:endParaRPr lang="en-US" sz="2000" b="1" dirty="0">
              <a:latin typeface="Times New Roman" panose="02020603050405020304" pitchFamily="18" charset="0"/>
              <a:cs typeface="Times New Roman" panose="02020603050405020304" pitchFamily="18" charset="0"/>
            </a:endParaRPr>
          </a:p>
          <a:p>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6" name="TextBox 35">
            <a:extLst>
              <a:ext uri="{FF2B5EF4-FFF2-40B4-BE49-F238E27FC236}">
                <a16:creationId xmlns:a16="http://schemas.microsoft.com/office/drawing/2014/main" id="{389A6C30-EF90-F116-FB6A-60E4A8808F14}"/>
              </a:ext>
            </a:extLst>
          </p:cNvPr>
          <p:cNvSpPr txBox="1"/>
          <p:nvPr/>
        </p:nvSpPr>
        <p:spPr>
          <a:xfrm>
            <a:off x="22932183" y="21392945"/>
            <a:ext cx="8580869" cy="1323439"/>
          </a:xfrm>
          <a:prstGeom prst="rect">
            <a:avLst/>
          </a:prstGeom>
          <a:noFill/>
        </p:spPr>
        <p:txBody>
          <a:bodyPr wrap="square" rtlCol="0">
            <a:spAutoFit/>
          </a:bodyPr>
          <a:lstStyle/>
          <a:p>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Hypothesis 3</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is a positive relationship between a country’s economic strength, as measured primarily by total GDP, and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increases in its share of global power. </a:t>
            </a:r>
            <a:endParaRPr lang="en-US" b="1" dirty="0"/>
          </a:p>
        </p:txBody>
      </p:sp>
      <p:sp>
        <p:nvSpPr>
          <p:cNvPr id="37" name="TextBox 36">
            <a:extLst>
              <a:ext uri="{FF2B5EF4-FFF2-40B4-BE49-F238E27FC236}">
                <a16:creationId xmlns:a16="http://schemas.microsoft.com/office/drawing/2014/main" id="{62C41238-F6CE-6801-67AA-B8006B8ED3EE}"/>
              </a:ext>
            </a:extLst>
          </p:cNvPr>
          <p:cNvSpPr txBox="1"/>
          <p:nvPr/>
        </p:nvSpPr>
        <p:spPr>
          <a:xfrm>
            <a:off x="17987023" y="9925057"/>
            <a:ext cx="6973106" cy="1323439"/>
          </a:xfrm>
          <a:prstGeom prst="rect">
            <a:avLst/>
          </a:prstGeom>
          <a:noFill/>
        </p:spPr>
        <p:txBody>
          <a:bodyPr wrap="square" rtlCol="0">
            <a:spAutoFit/>
          </a:bodyPr>
          <a:lstStyle/>
          <a:p>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Hypothesis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Higher GDP per capita is associated with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modest increase in a country’s share of global power between 1990 and 2025, supporting the argument that economic strength contributes to national power</a:t>
            </a:r>
            <a:endParaRPr lang="en-US" dirty="0"/>
          </a:p>
        </p:txBody>
      </p:sp>
      <p:sp>
        <p:nvSpPr>
          <p:cNvPr id="38" name="TextBox 37">
            <a:extLst>
              <a:ext uri="{FF2B5EF4-FFF2-40B4-BE49-F238E27FC236}">
                <a16:creationId xmlns:a16="http://schemas.microsoft.com/office/drawing/2014/main" id="{8DD4B942-AD18-5DDE-EEAB-0A6B6D843FC5}"/>
              </a:ext>
            </a:extLst>
          </p:cNvPr>
          <p:cNvSpPr txBox="1"/>
          <p:nvPr/>
        </p:nvSpPr>
        <p:spPr>
          <a:xfrm>
            <a:off x="28302831" y="12287330"/>
            <a:ext cx="6881691" cy="784830"/>
          </a:xfrm>
          <a:prstGeom prst="rect">
            <a:avLst/>
          </a:prstGeom>
          <a:noFill/>
        </p:spPr>
        <p:txBody>
          <a:bodyPr wrap="square" rtlCol="0">
            <a:spAutoFit/>
          </a:bodyPr>
          <a:lstStyle/>
          <a:p>
            <a:pPr marL="342900" marR="0" lvl="0" indent="-342900" algn="ctr">
              <a:lnSpc>
                <a:spcPct val="150000"/>
              </a:lnSpc>
              <a:spcBef>
                <a:spcPts val="0"/>
              </a:spcBef>
              <a:spcAft>
                <a:spcPts val="0"/>
              </a:spcAft>
              <a:buFont typeface="Times New Roman" panose="02020603050405020304" pitchFamily="18" charset="0"/>
              <a:buAutoNum type="arabicPeriod"/>
            </a:pPr>
            <a:endParaRPr lang="en-US" sz="1800" dirty="0">
              <a:solidFill>
                <a:srgbClr val="000000"/>
              </a:solidFill>
              <a:latin typeface="Times New Roman" panose="02020603050405020304" pitchFamily="18" charset="0"/>
              <a:ea typeface="Calibri" panose="020F0502020204030204" pitchFamily="34" charset="0"/>
            </a:endParaRPr>
          </a:p>
          <a:p>
            <a:endParaRPr lang="en-US" dirty="0"/>
          </a:p>
        </p:txBody>
      </p:sp>
      <p:pic>
        <p:nvPicPr>
          <p:cNvPr id="43" name="Picture 42">
            <a:extLst>
              <a:ext uri="{FF2B5EF4-FFF2-40B4-BE49-F238E27FC236}">
                <a16:creationId xmlns:a16="http://schemas.microsoft.com/office/drawing/2014/main" id="{7B48E0FB-796B-FEE2-DA71-31FC36CCF80F}"/>
              </a:ext>
            </a:extLst>
          </p:cNvPr>
          <p:cNvPicPr>
            <a:picLocks noChangeAspect="1"/>
          </p:cNvPicPr>
          <p:nvPr/>
        </p:nvPicPr>
        <p:blipFill>
          <a:blip r:embed="rId6"/>
          <a:srcRect/>
          <a:stretch/>
        </p:blipFill>
        <p:spPr>
          <a:xfrm>
            <a:off x="24960129" y="2152145"/>
            <a:ext cx="10523318" cy="5723993"/>
          </a:xfrm>
          <a:prstGeom prst="rect">
            <a:avLst/>
          </a:prstGeom>
        </p:spPr>
      </p:pic>
      <p:cxnSp>
        <p:nvCxnSpPr>
          <p:cNvPr id="46" name="Straight Connector 45">
            <a:extLst>
              <a:ext uri="{FF2B5EF4-FFF2-40B4-BE49-F238E27FC236}">
                <a16:creationId xmlns:a16="http://schemas.microsoft.com/office/drawing/2014/main" id="{87D91357-6077-F7E6-26EB-A6804C3C2874}"/>
              </a:ext>
            </a:extLst>
          </p:cNvPr>
          <p:cNvCxnSpPr>
            <a:cxnSpLocks/>
          </p:cNvCxnSpPr>
          <p:nvPr/>
        </p:nvCxnSpPr>
        <p:spPr>
          <a:xfrm>
            <a:off x="-9147" y="27188932"/>
            <a:ext cx="3658514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C77EA9E-40B1-4E0F-11A3-ECE51613499E}"/>
              </a:ext>
            </a:extLst>
          </p:cNvPr>
          <p:cNvCxnSpPr>
            <a:cxnSpLocks/>
          </p:cNvCxnSpPr>
          <p:nvPr/>
        </p:nvCxnSpPr>
        <p:spPr>
          <a:xfrm>
            <a:off x="22980" y="24400933"/>
            <a:ext cx="3655302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B7D3A5-374B-B23A-A042-13C14A6CA370}"/>
              </a:ext>
            </a:extLst>
          </p:cNvPr>
          <p:cNvPicPr>
            <a:picLocks noChangeAspect="1"/>
          </p:cNvPicPr>
          <p:nvPr/>
        </p:nvPicPr>
        <p:blipFill>
          <a:blip r:embed="rId7"/>
          <a:stretch>
            <a:fillRect/>
          </a:stretch>
        </p:blipFill>
        <p:spPr>
          <a:xfrm>
            <a:off x="21096514" y="16635532"/>
            <a:ext cx="11658600" cy="4843459"/>
          </a:xfrm>
          <a:prstGeom prst="rect">
            <a:avLst/>
          </a:prstGeom>
        </p:spPr>
      </p:pic>
    </p:spTree>
    <p:extLst>
      <p:ext uri="{BB962C8B-B14F-4D97-AF65-F5344CB8AC3E}">
        <p14:creationId xmlns:p14="http://schemas.microsoft.com/office/powerpoint/2010/main" val="54598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1063</TotalTime>
  <Words>657</Words>
  <Application>Microsoft Macintosh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Fulton, Madison M</dc:creator>
  <cp:lastModifiedBy>Falcon, Adrian</cp:lastModifiedBy>
  <cp:revision>15</cp:revision>
  <dcterms:created xsi:type="dcterms:W3CDTF">2023-03-21T14:38:32Z</dcterms:created>
  <dcterms:modified xsi:type="dcterms:W3CDTF">2026-04-03T21:57:33Z</dcterms:modified>
</cp:coreProperties>
</file>