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74" r:id="rId3"/>
    <p:sldId id="257" r:id="rId4"/>
    <p:sldId id="258" r:id="rId5"/>
    <p:sldId id="271" r:id="rId6"/>
    <p:sldId id="261" r:id="rId7"/>
    <p:sldId id="262" r:id="rId8"/>
    <p:sldId id="259" r:id="rId9"/>
    <p:sldId id="263" r:id="rId10"/>
    <p:sldId id="264" r:id="rId11"/>
    <p:sldId id="265" r:id="rId12"/>
    <p:sldId id="275" r:id="rId13"/>
    <p:sldId id="276" r:id="rId14"/>
    <p:sldId id="267" r:id="rId15"/>
    <p:sldId id="268" r:id="rId16"/>
    <p:sldId id="272" r:id="rId17"/>
    <p:sldId id="273"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6" d="100"/>
          <a:sy n="86" d="100"/>
        </p:scale>
        <p:origin x="708" y="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846CE7D5-CF57-46EF-B807-FDD0502418D4}" type="datetimeFigureOut">
              <a:rPr lang="en-US" smtClean="0"/>
              <a:t>5/15/2019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3853878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46CE7D5-CF57-46EF-B807-FDD0502418D4}" type="datetimeFigureOut">
              <a:rPr lang="en-US" smtClean="0"/>
              <a:t>5/15/2019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2029054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46CE7D5-CF57-46EF-B807-FDD0502418D4}" type="datetimeFigureOut">
              <a:rPr lang="en-US" smtClean="0"/>
              <a:t>5/15/2019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4794456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46CE7D5-CF57-46EF-B807-FDD0502418D4}" type="datetimeFigureOut">
              <a:rPr lang="en-US" smtClean="0"/>
              <a:t>5/15/2019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9491384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46CE7D5-CF57-46EF-B807-FDD0502418D4}" type="datetimeFigureOut">
              <a:rPr lang="en-US" smtClean="0"/>
              <a:t>5/15/2019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5915245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846CE7D5-CF57-46EF-B807-FDD0502418D4}" type="datetimeFigureOut">
              <a:rPr lang="en-US" smtClean="0"/>
              <a:t>5/15/2019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2030920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846CE7D5-CF57-46EF-B807-FDD0502418D4}" type="datetimeFigureOut">
              <a:rPr lang="en-US" smtClean="0"/>
              <a:t>5/15/2019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7331723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846CE7D5-CF57-46EF-B807-FDD0502418D4}" type="datetimeFigureOut">
              <a:rPr lang="en-US" smtClean="0"/>
              <a:t>5/15/2019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2103125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6CE7D5-CF57-46EF-B807-FDD0502418D4}" type="datetimeFigureOut">
              <a:rPr lang="en-US" smtClean="0"/>
              <a:t>5/15/2019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463889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5/15/2019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718414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5/15/2019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7189582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46CE7D5-CF57-46EF-B807-FDD0502418D4}" type="datetimeFigureOut">
              <a:rPr lang="en-US" smtClean="0"/>
              <a:t>5/15/2019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30EA680-D336-4FF7-8B7A-9848BB0A1C32}" type="slidenum">
              <a:rPr lang="en-US" smtClean="0"/>
              <a:t>‹#›</a:t>
            </a:fld>
            <a:endParaRPr lang="en-US"/>
          </a:p>
        </p:txBody>
      </p:sp>
    </p:spTree>
    <p:extLst>
      <p:ext uri="{BB962C8B-B14F-4D97-AF65-F5344CB8AC3E}">
        <p14:creationId xmlns:p14="http://schemas.microsoft.com/office/powerpoint/2010/main" val="246095407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7.jpe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8.jpeg"/><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mailto:lschmitz@bemidjistate.edu"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8" Type="http://schemas.openxmlformats.org/officeDocument/2006/relationships/image" Target="../media/image10.jpeg"/><Relationship Id="rId3" Type="http://schemas.openxmlformats.org/officeDocument/2006/relationships/hyperlink" Target="mailto:Fastrack@bemidjistate.edu" TargetMode="External"/><Relationship Id="rId7" Type="http://schemas.openxmlformats.org/officeDocument/2006/relationships/hyperlink" Target="mailto:LJohnson@bemidjistate.edu" TargetMode="External"/><Relationship Id="rId2" Type="http://schemas.openxmlformats.org/officeDocument/2006/relationships/hyperlink" Target="mailto:DLiTE@bemidjistate.edu" TargetMode="External"/><Relationship Id="rId1" Type="http://schemas.openxmlformats.org/officeDocument/2006/relationships/slideLayout" Target="../slideLayouts/slideLayout2.xml"/><Relationship Id="rId6" Type="http://schemas.openxmlformats.org/officeDocument/2006/relationships/hyperlink" Target="mailto:RPickle@bemidjistate.edu" TargetMode="External"/><Relationship Id="rId5" Type="http://schemas.openxmlformats.org/officeDocument/2006/relationships/hyperlink" Target="mailto:LKrall@bemidjistate.edu" TargetMode="External"/><Relationship Id="rId4" Type="http://schemas.openxmlformats.org/officeDocument/2006/relationships/hyperlink" Target="http://-" TargetMode="External"/></Relationships>
</file>

<file path=ppt/slides/_rels/slide16.xml.rels><?xml version="1.0" encoding="UTF-8" standalone="yes"?>
<Relationships xmlns="http://schemas.openxmlformats.org/package/2006/relationships"><Relationship Id="rId2" Type="http://schemas.openxmlformats.org/officeDocument/2006/relationships/hyperlink" Target="https://forms.office.com/Pages/ResponsePage.aspx?id=xscRULQKq0ae9PrnSpIafzsd4m4oU3dPohA51jtV45ZUNklBWFlNVEJWMlVQV1ZYV0lKWUROU1dFNS4u"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6.jpe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solidFill>
            <a:schemeClr val="accent6">
              <a:lumMod val="75000"/>
            </a:schemeClr>
          </a:solidFill>
        </p:spPr>
        <p:txBody>
          <a:bodyPr/>
          <a:lstStyle/>
          <a:p>
            <a:r>
              <a:rPr lang="en-US">
                <a:cs typeface="Calibri Light"/>
              </a:rPr>
              <a:t>Becoming a Mentor</a:t>
            </a:r>
            <a:endParaRPr lang="en-US"/>
          </a:p>
        </p:txBody>
      </p:sp>
      <p:sp>
        <p:nvSpPr>
          <p:cNvPr id="3" name="Subtitle 2"/>
          <p:cNvSpPr>
            <a:spLocks noGrp="1"/>
          </p:cNvSpPr>
          <p:nvPr>
            <p:ph type="subTitle" idx="1"/>
          </p:nvPr>
        </p:nvSpPr>
        <p:spPr>
          <a:solidFill>
            <a:schemeClr val="accent6"/>
          </a:solidFill>
        </p:spPr>
        <p:txBody>
          <a:bodyPr/>
          <a:lstStyle/>
          <a:p>
            <a:endParaRPr lang="en-US"/>
          </a:p>
        </p:txBody>
      </p:sp>
      <p:pic>
        <p:nvPicPr>
          <p:cNvPr id="4" name="Picture 4" descr="A picture containing sign&#10;&#10;Description generated with high confidence">
            <a:extLst>
              <a:ext uri="{FF2B5EF4-FFF2-40B4-BE49-F238E27FC236}">
                <a16:creationId xmlns:a16="http://schemas.microsoft.com/office/drawing/2014/main" id="{B3220581-EC94-46A1-95A4-F766B65314F5}"/>
              </a:ext>
            </a:extLst>
          </p:cNvPr>
          <p:cNvPicPr>
            <a:picLocks noChangeAspect="1"/>
          </p:cNvPicPr>
          <p:nvPr/>
        </p:nvPicPr>
        <p:blipFill>
          <a:blip r:embed="rId2"/>
          <a:stretch>
            <a:fillRect/>
          </a:stretch>
        </p:blipFill>
        <p:spPr>
          <a:xfrm>
            <a:off x="2524663" y="3520003"/>
            <a:ext cx="6797614" cy="1802071"/>
          </a:xfrm>
          <a:prstGeom prst="rect">
            <a:avLst/>
          </a:prstGeom>
        </p:spPr>
      </p:pic>
      <p:pic>
        <p:nvPicPr>
          <p:cNvPr id="8" name="Picture 8" descr="A picture containing transport&#10;&#10;Description generated with very high confidence">
            <a:extLst>
              <a:ext uri="{FF2B5EF4-FFF2-40B4-BE49-F238E27FC236}">
                <a16:creationId xmlns:a16="http://schemas.microsoft.com/office/drawing/2014/main" id="{338530BB-CC66-43C4-9DCE-B45B2FC224BF}"/>
              </a:ext>
            </a:extLst>
          </p:cNvPr>
          <p:cNvPicPr>
            <a:picLocks noChangeAspect="1"/>
          </p:cNvPicPr>
          <p:nvPr/>
        </p:nvPicPr>
        <p:blipFill>
          <a:blip r:embed="rId3"/>
          <a:stretch>
            <a:fillRect/>
          </a:stretch>
        </p:blipFill>
        <p:spPr>
          <a:xfrm>
            <a:off x="7625521" y="1220925"/>
            <a:ext cx="2375599" cy="1310640"/>
          </a:xfrm>
          <a:prstGeom prst="rect">
            <a:avLst/>
          </a:prstGeom>
        </p:spPr>
      </p:pic>
    </p:spTree>
    <p:extLst>
      <p:ext uri="{BB962C8B-B14F-4D97-AF65-F5344CB8AC3E}">
        <p14:creationId xmlns:p14="http://schemas.microsoft.com/office/powerpoint/2010/main" val="1098572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265F03-5A11-4691-9E5C-177E12AC080C}"/>
              </a:ext>
            </a:extLst>
          </p:cNvPr>
          <p:cNvSpPr>
            <a:spLocks noGrp="1"/>
          </p:cNvSpPr>
          <p:nvPr>
            <p:ph type="title"/>
          </p:nvPr>
        </p:nvSpPr>
        <p:spPr>
          <a:solidFill>
            <a:schemeClr val="accent6"/>
          </a:solidFill>
        </p:spPr>
        <p:txBody>
          <a:bodyPr/>
          <a:lstStyle/>
          <a:p>
            <a:r>
              <a:rPr lang="en-US" b="1">
                <a:cs typeface="Calibri Light"/>
              </a:rPr>
              <a:t>Hybrid </a:t>
            </a:r>
            <a:endParaRPr lang="en-US" b="1"/>
          </a:p>
        </p:txBody>
      </p:sp>
      <p:sp>
        <p:nvSpPr>
          <p:cNvPr id="8" name="Content Placeholder 7">
            <a:extLst>
              <a:ext uri="{FF2B5EF4-FFF2-40B4-BE49-F238E27FC236}">
                <a16:creationId xmlns:a16="http://schemas.microsoft.com/office/drawing/2014/main" id="{5835D413-D3B1-4AFF-AC46-EB91D19CD8DA}"/>
              </a:ext>
            </a:extLst>
          </p:cNvPr>
          <p:cNvSpPr>
            <a:spLocks noGrp="1"/>
          </p:cNvSpPr>
          <p:nvPr>
            <p:ph sz="half" idx="1"/>
          </p:nvPr>
        </p:nvSpPr>
        <p:spPr/>
        <p:txBody>
          <a:bodyPr vert="horz" lIns="91440" tIns="45720" rIns="91440" bIns="45720" rtlCol="0" anchor="t">
            <a:normAutofit fontScale="92500" lnSpcReduction="20000"/>
          </a:bodyPr>
          <a:lstStyle/>
          <a:p>
            <a:r>
              <a:rPr lang="en-US" b="1">
                <a:cs typeface="Calibri"/>
              </a:rPr>
              <a:t>Candidates, Professors and Administrators from BSU meet at Anoka Ramsey Community College 3 times a year. </a:t>
            </a:r>
          </a:p>
          <a:p>
            <a:r>
              <a:rPr lang="en-US" b="1">
                <a:cs typeface="Calibri"/>
              </a:rPr>
              <a:t> We call this Face to Face. </a:t>
            </a:r>
          </a:p>
          <a:p>
            <a:r>
              <a:rPr lang="en-US" b="1">
                <a:cs typeface="Calibri"/>
              </a:rPr>
              <a:t>Coursework is done in an online platform using D2L Brightspace.</a:t>
            </a:r>
          </a:p>
          <a:p>
            <a:r>
              <a:rPr lang="en-US" b="1">
                <a:cs typeface="Calibri"/>
              </a:rPr>
              <a:t>Course work is introduced in the beginning of the semester and Finals are given at the end of the semester.</a:t>
            </a:r>
          </a:p>
          <a:p>
            <a:r>
              <a:rPr lang="en-US" b="1">
                <a:cs typeface="Calibri"/>
              </a:rPr>
              <a:t>Face to Face is mandatory.</a:t>
            </a:r>
          </a:p>
          <a:p>
            <a:endParaRPr lang="en-US">
              <a:cs typeface="Calibri"/>
            </a:endParaRPr>
          </a:p>
          <a:p>
            <a:endParaRPr lang="en-US">
              <a:cs typeface="Calibri"/>
            </a:endParaRPr>
          </a:p>
        </p:txBody>
      </p:sp>
      <p:pic>
        <p:nvPicPr>
          <p:cNvPr id="13" name="Picture 13" descr="A close up of a device&#10;&#10;Description generated with high confidence">
            <a:extLst>
              <a:ext uri="{FF2B5EF4-FFF2-40B4-BE49-F238E27FC236}">
                <a16:creationId xmlns:a16="http://schemas.microsoft.com/office/drawing/2014/main" id="{FAF3FD1A-B9DD-431C-82AF-540EE7B5C824}"/>
              </a:ext>
            </a:extLst>
          </p:cNvPr>
          <p:cNvPicPr>
            <a:picLocks noGrp="1" noChangeAspect="1"/>
          </p:cNvPicPr>
          <p:nvPr>
            <p:ph sz="half" idx="2"/>
          </p:nvPr>
        </p:nvPicPr>
        <p:blipFill>
          <a:blip r:embed="rId2"/>
          <a:stretch>
            <a:fillRect/>
          </a:stretch>
        </p:blipFill>
        <p:spPr>
          <a:xfrm>
            <a:off x="6396037" y="2224881"/>
            <a:ext cx="4733925" cy="3552825"/>
          </a:xfrm>
          <a:prstGeom prst="rect">
            <a:avLst/>
          </a:prstGeom>
        </p:spPr>
      </p:pic>
      <p:pic>
        <p:nvPicPr>
          <p:cNvPr id="15" name="Picture 15" descr="A picture containing transport&#10;&#10;Description generated with very high confidence">
            <a:extLst>
              <a:ext uri="{FF2B5EF4-FFF2-40B4-BE49-F238E27FC236}">
                <a16:creationId xmlns:a16="http://schemas.microsoft.com/office/drawing/2014/main" id="{B8CF2889-B2E3-4E55-A8DA-48C47DBE4CA9}"/>
              </a:ext>
            </a:extLst>
          </p:cNvPr>
          <p:cNvPicPr>
            <a:picLocks noChangeAspect="1"/>
          </p:cNvPicPr>
          <p:nvPr/>
        </p:nvPicPr>
        <p:blipFill>
          <a:blip r:embed="rId3"/>
          <a:stretch>
            <a:fillRect/>
          </a:stretch>
        </p:blipFill>
        <p:spPr>
          <a:xfrm>
            <a:off x="9681482" y="358284"/>
            <a:ext cx="1024128" cy="1310640"/>
          </a:xfrm>
          <a:prstGeom prst="rect">
            <a:avLst/>
          </a:prstGeom>
        </p:spPr>
      </p:pic>
    </p:spTree>
    <p:extLst>
      <p:ext uri="{BB962C8B-B14F-4D97-AF65-F5344CB8AC3E}">
        <p14:creationId xmlns:p14="http://schemas.microsoft.com/office/powerpoint/2010/main" val="146779005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20F2B-2BA2-41AF-BC31-0D782F973F6F}"/>
              </a:ext>
            </a:extLst>
          </p:cNvPr>
          <p:cNvSpPr>
            <a:spLocks noGrp="1"/>
          </p:cNvSpPr>
          <p:nvPr>
            <p:ph type="title"/>
          </p:nvPr>
        </p:nvSpPr>
        <p:spPr>
          <a:solidFill>
            <a:schemeClr val="accent6"/>
          </a:solidFill>
        </p:spPr>
        <p:txBody>
          <a:bodyPr/>
          <a:lstStyle/>
          <a:p>
            <a:r>
              <a:rPr lang="en-US" b="1">
                <a:cs typeface="Calibri Light"/>
              </a:rPr>
              <a:t>MENTOR</a:t>
            </a:r>
            <a:endParaRPr lang="en-US" b="1"/>
          </a:p>
        </p:txBody>
      </p:sp>
      <p:pic>
        <p:nvPicPr>
          <p:cNvPr id="5" name="Picture 5" descr="A picture containing indoor, toy, elephant, LEGO&#10;&#10;Description generated with high confidence">
            <a:extLst>
              <a:ext uri="{FF2B5EF4-FFF2-40B4-BE49-F238E27FC236}">
                <a16:creationId xmlns:a16="http://schemas.microsoft.com/office/drawing/2014/main" id="{93D80434-316C-4F70-AEE4-E9F91CA209BD}"/>
              </a:ext>
            </a:extLst>
          </p:cNvPr>
          <p:cNvPicPr>
            <a:picLocks noGrp="1" noChangeAspect="1"/>
          </p:cNvPicPr>
          <p:nvPr>
            <p:ph sz="half" idx="1"/>
          </p:nvPr>
        </p:nvPicPr>
        <p:blipFill>
          <a:blip r:embed="rId2"/>
          <a:stretch>
            <a:fillRect/>
          </a:stretch>
        </p:blipFill>
        <p:spPr>
          <a:xfrm>
            <a:off x="1434231" y="1981994"/>
            <a:ext cx="3716367" cy="4038600"/>
          </a:xfrm>
          <a:prstGeom prst="rect">
            <a:avLst/>
          </a:prstGeom>
        </p:spPr>
      </p:pic>
      <p:sp>
        <p:nvSpPr>
          <p:cNvPr id="4" name="Content Placeholder 3">
            <a:extLst>
              <a:ext uri="{FF2B5EF4-FFF2-40B4-BE49-F238E27FC236}">
                <a16:creationId xmlns:a16="http://schemas.microsoft.com/office/drawing/2014/main" id="{41D8A666-D136-49F5-8441-610C5918A2B1}"/>
              </a:ext>
            </a:extLst>
          </p:cNvPr>
          <p:cNvSpPr>
            <a:spLocks noGrp="1"/>
          </p:cNvSpPr>
          <p:nvPr>
            <p:ph sz="half" idx="2"/>
          </p:nvPr>
        </p:nvSpPr>
        <p:spPr/>
        <p:txBody>
          <a:bodyPr vert="horz" lIns="91440" tIns="45720" rIns="91440" bIns="45720" rtlCol="0" anchor="t">
            <a:normAutofit lnSpcReduction="10000"/>
          </a:bodyPr>
          <a:lstStyle/>
          <a:p>
            <a:r>
              <a:rPr lang="en-US" dirty="0">
                <a:cs typeface="Calibri"/>
              </a:rPr>
              <a:t>Classroom teachers willing to share their expertise and their students with candidates wanting to become a teacher.</a:t>
            </a:r>
          </a:p>
          <a:p>
            <a:r>
              <a:rPr lang="en-US" dirty="0">
                <a:cs typeface="Calibri"/>
              </a:rPr>
              <a:t>Mentors are the reason our program is successful.</a:t>
            </a:r>
          </a:p>
          <a:p>
            <a:r>
              <a:rPr lang="en-US" dirty="0">
                <a:cs typeface="Calibri"/>
              </a:rPr>
              <a:t>Mentors are located </a:t>
            </a:r>
            <a:r>
              <a:rPr lang="en-US">
                <a:cs typeface="Calibri"/>
              </a:rPr>
              <a:t>across</a:t>
            </a:r>
            <a:r>
              <a:rPr lang="en-US" dirty="0">
                <a:cs typeface="Calibri"/>
              </a:rPr>
              <a:t> the state of MN and surrounding states.</a:t>
            </a:r>
          </a:p>
          <a:p>
            <a:r>
              <a:rPr lang="en-US" dirty="0">
                <a:cs typeface="Calibri"/>
              </a:rPr>
              <a:t>Candidates find their own mentor.</a:t>
            </a:r>
          </a:p>
          <a:p>
            <a:pPr marL="0" indent="0">
              <a:buNone/>
            </a:pPr>
            <a:endParaRPr lang="en-US">
              <a:cs typeface="Calibri"/>
            </a:endParaRPr>
          </a:p>
        </p:txBody>
      </p:sp>
      <p:pic>
        <p:nvPicPr>
          <p:cNvPr id="7" name="Picture 7" descr="A picture containing transport&#10;&#10;Description generated with very high confidence">
            <a:extLst>
              <a:ext uri="{FF2B5EF4-FFF2-40B4-BE49-F238E27FC236}">
                <a16:creationId xmlns:a16="http://schemas.microsoft.com/office/drawing/2014/main" id="{4D7E82E0-C828-44C6-925F-BF56EA11AF43}"/>
              </a:ext>
            </a:extLst>
          </p:cNvPr>
          <p:cNvPicPr>
            <a:picLocks noChangeAspect="1"/>
          </p:cNvPicPr>
          <p:nvPr/>
        </p:nvPicPr>
        <p:blipFill>
          <a:blip r:embed="rId3"/>
          <a:stretch>
            <a:fillRect/>
          </a:stretch>
        </p:blipFill>
        <p:spPr>
          <a:xfrm>
            <a:off x="9767746" y="444548"/>
            <a:ext cx="1024128" cy="1080603"/>
          </a:xfrm>
          <a:prstGeom prst="rect">
            <a:avLst/>
          </a:prstGeom>
        </p:spPr>
      </p:pic>
    </p:spTree>
    <p:extLst>
      <p:ext uri="{BB962C8B-B14F-4D97-AF65-F5344CB8AC3E}">
        <p14:creationId xmlns:p14="http://schemas.microsoft.com/office/powerpoint/2010/main" val="243939986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489E7F-ADAE-4423-AC07-69BF9D42D060}"/>
              </a:ext>
            </a:extLst>
          </p:cNvPr>
          <p:cNvSpPr>
            <a:spLocks noGrp="1"/>
          </p:cNvSpPr>
          <p:nvPr>
            <p:ph type="title"/>
          </p:nvPr>
        </p:nvSpPr>
        <p:spPr>
          <a:xfrm>
            <a:off x="1136428" y="627564"/>
            <a:ext cx="7474172" cy="1325563"/>
          </a:xfrm>
        </p:spPr>
        <p:txBody>
          <a:bodyPr>
            <a:normAutofit/>
          </a:bodyPr>
          <a:lstStyle/>
          <a:p>
            <a:r>
              <a:rPr lang="en-US" dirty="0">
                <a:cs typeface="Calibri Light"/>
              </a:rPr>
              <a:t>How many years will the mentor work with teacher candidate?</a:t>
            </a:r>
            <a:endParaRPr lang="en-US" dirty="0"/>
          </a:p>
        </p:txBody>
      </p:sp>
      <p:sp>
        <p:nvSpPr>
          <p:cNvPr id="3" name="Content Placeholder 2">
            <a:extLst>
              <a:ext uri="{FF2B5EF4-FFF2-40B4-BE49-F238E27FC236}">
                <a16:creationId xmlns:a16="http://schemas.microsoft.com/office/drawing/2014/main" id="{47ECC10E-F4A9-4989-8715-4395D70004DC}"/>
              </a:ext>
            </a:extLst>
          </p:cNvPr>
          <p:cNvSpPr>
            <a:spLocks noGrp="1"/>
          </p:cNvSpPr>
          <p:nvPr>
            <p:ph idx="1"/>
          </p:nvPr>
        </p:nvSpPr>
        <p:spPr>
          <a:xfrm>
            <a:off x="1136429" y="2278173"/>
            <a:ext cx="6467867" cy="3450613"/>
          </a:xfrm>
        </p:spPr>
        <p:txBody>
          <a:bodyPr vert="horz" lIns="91440" tIns="45720" rIns="91440" bIns="45720" rtlCol="0" anchor="ctr">
            <a:normAutofit/>
          </a:bodyPr>
          <a:lstStyle/>
          <a:p>
            <a:r>
              <a:rPr lang="en-US" sz="2000">
                <a:cs typeface="Calibri"/>
              </a:rPr>
              <a:t>DLiTE/Elementary candidates work with their mentor for 5 semesters or 2.5 years.  They are typically placed with a different cooperating teacher while they student teach.</a:t>
            </a:r>
          </a:p>
          <a:p>
            <a:r>
              <a:rPr lang="en-US" sz="2000">
                <a:cs typeface="Calibri"/>
              </a:rPr>
              <a:t>Fastrack/Secondary candidates work with their mentor for 3 semesters or 1.5 years. They are typically placed with a different cooperating teacher while they student teach.</a:t>
            </a:r>
          </a:p>
          <a:p>
            <a:r>
              <a:rPr lang="en-US" sz="2000">
                <a:cs typeface="Calibri"/>
              </a:rPr>
              <a:t>Special Education candidates work with a mentor during the semesters they are earning their SEP(standards of effective practice). This is typically 3 semesters. </a:t>
            </a:r>
          </a:p>
          <a:p>
            <a:pPr marL="457200" lvl="1" indent="0">
              <a:buNone/>
            </a:pPr>
            <a:r>
              <a:rPr lang="en-US" sz="2000">
                <a:cs typeface="Calibri"/>
              </a:rPr>
              <a:t> *while they do have a mentor for some of their other courses, the mentor does not receive a stipend.</a:t>
            </a:r>
          </a:p>
        </p:txBody>
      </p:sp>
      <p:sp>
        <p:nvSpPr>
          <p:cNvPr id="13" name="Rectangle 12">
            <a:extLst>
              <a:ext uri="{FF2B5EF4-FFF2-40B4-BE49-F238E27FC236}">
                <a16:creationId xmlns:a16="http://schemas.microsoft.com/office/drawing/2014/main" id="{59A309A7-1751-4ABE-A3C1-EEC40366AD8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088880" y="0"/>
            <a:ext cx="2103120" cy="6858000"/>
          </a:xfrm>
          <a:prstGeom prst="rect">
            <a:avLst/>
          </a:prstGeom>
          <a:solidFill>
            <a:srgbClr val="49784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Oval 14">
            <a:extLst>
              <a:ext uri="{FF2B5EF4-FFF2-40B4-BE49-F238E27FC236}">
                <a16:creationId xmlns:a16="http://schemas.microsoft.com/office/drawing/2014/main" id="{967D8EB6-EAE1-4F9C-B398-83321E28720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915400" y="2358913"/>
            <a:ext cx="2140172" cy="2140172"/>
          </a:xfrm>
          <a:prstGeom prst="ellipse">
            <a:avLst/>
          </a:prstGeom>
          <a:solidFill>
            <a:srgbClr val="FFFFFF"/>
          </a:solidFill>
          <a:ln w="22225">
            <a:solidFill>
              <a:srgbClr val="4BF13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8" descr="A picture containing transport&#10;&#10;Description generated with high confidence">
            <a:extLst>
              <a:ext uri="{FF2B5EF4-FFF2-40B4-BE49-F238E27FC236}">
                <a16:creationId xmlns:a16="http://schemas.microsoft.com/office/drawing/2014/main" id="{674F559E-FDE0-4407-B8E6-EBEF488B9F50}"/>
              </a:ext>
            </a:extLst>
          </p:cNvPr>
          <p:cNvPicPr>
            <a:picLocks noChangeAspect="1"/>
          </p:cNvPicPr>
          <p:nvPr/>
        </p:nvPicPr>
        <p:blipFill rotWithShape="1">
          <a:blip r:embed="rId2">
            <a:alphaModFix/>
          </a:blip>
          <a:srcRect l="18278" r="3594" b="-3"/>
          <a:stretch/>
        </p:blipFill>
        <p:spPr>
          <a:xfrm>
            <a:off x="9030743" y="2474254"/>
            <a:ext cx="1912560" cy="1909489"/>
          </a:xfrm>
          <a:custGeom>
            <a:avLst/>
            <a:gdLst>
              <a:gd name="connsiteX0" fmla="*/ 3028805 w 6057610"/>
              <a:gd name="connsiteY0" fmla="*/ 0 h 6057610"/>
              <a:gd name="connsiteX1" fmla="*/ 6057610 w 6057610"/>
              <a:gd name="connsiteY1" fmla="*/ 3028805 h 6057610"/>
              <a:gd name="connsiteX2" fmla="*/ 3028805 w 6057610"/>
              <a:gd name="connsiteY2" fmla="*/ 6057610 h 6057610"/>
              <a:gd name="connsiteX3" fmla="*/ 0 w 6057610"/>
              <a:gd name="connsiteY3" fmla="*/ 3028805 h 6057610"/>
              <a:gd name="connsiteX4" fmla="*/ 3028805 w 6057610"/>
              <a:gd name="connsiteY4" fmla="*/ 0 h 60576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057610" h="6057610">
                <a:moveTo>
                  <a:pt x="3028805" y="0"/>
                </a:moveTo>
                <a:cubicBezTo>
                  <a:pt x="4701568" y="0"/>
                  <a:pt x="6057610" y="1356042"/>
                  <a:pt x="6057610" y="3028805"/>
                </a:cubicBezTo>
                <a:cubicBezTo>
                  <a:pt x="6057610" y="4701568"/>
                  <a:pt x="4701568" y="6057610"/>
                  <a:pt x="3028805" y="6057610"/>
                </a:cubicBezTo>
                <a:cubicBezTo>
                  <a:pt x="1356042" y="6057610"/>
                  <a:pt x="0" y="4701568"/>
                  <a:pt x="0" y="3028805"/>
                </a:cubicBezTo>
                <a:cubicBezTo>
                  <a:pt x="0" y="1356042"/>
                  <a:pt x="1356042" y="0"/>
                  <a:pt x="3028805" y="0"/>
                </a:cubicBezTo>
                <a:close/>
              </a:path>
            </a:pathLst>
          </a:custGeom>
          <a:effectLst>
            <a:softEdge rad="0"/>
          </a:effectLst>
        </p:spPr>
      </p:pic>
    </p:spTree>
    <p:extLst>
      <p:ext uri="{BB962C8B-B14F-4D97-AF65-F5344CB8AC3E}">
        <p14:creationId xmlns:p14="http://schemas.microsoft.com/office/powerpoint/2010/main" val="9049835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708D2B-DCC3-4ECC-A0BF-F6E3EB31CBB5}"/>
              </a:ext>
            </a:extLst>
          </p:cNvPr>
          <p:cNvSpPr>
            <a:spLocks noGrp="1"/>
          </p:cNvSpPr>
          <p:nvPr>
            <p:ph type="title"/>
          </p:nvPr>
        </p:nvSpPr>
        <p:spPr>
          <a:xfrm>
            <a:off x="1136428" y="627564"/>
            <a:ext cx="7474172" cy="1325563"/>
          </a:xfrm>
        </p:spPr>
        <p:txBody>
          <a:bodyPr>
            <a:normAutofit/>
          </a:bodyPr>
          <a:lstStyle/>
          <a:p>
            <a:r>
              <a:rPr lang="en-US">
                <a:cs typeface="Calibri Light"/>
              </a:rPr>
              <a:t>Mentor Payment</a:t>
            </a:r>
            <a:endParaRPr lang="en-US"/>
          </a:p>
        </p:txBody>
      </p:sp>
      <p:sp>
        <p:nvSpPr>
          <p:cNvPr id="3" name="Content Placeholder 2">
            <a:extLst>
              <a:ext uri="{FF2B5EF4-FFF2-40B4-BE49-F238E27FC236}">
                <a16:creationId xmlns:a16="http://schemas.microsoft.com/office/drawing/2014/main" id="{8CC89922-508C-40E3-92EB-E7EA6D31ED11}"/>
              </a:ext>
            </a:extLst>
          </p:cNvPr>
          <p:cNvSpPr>
            <a:spLocks noGrp="1"/>
          </p:cNvSpPr>
          <p:nvPr>
            <p:ph idx="1"/>
          </p:nvPr>
        </p:nvSpPr>
        <p:spPr>
          <a:xfrm>
            <a:off x="1136429" y="2278173"/>
            <a:ext cx="6467867" cy="3450613"/>
          </a:xfrm>
        </p:spPr>
        <p:txBody>
          <a:bodyPr vert="horz" lIns="91440" tIns="45720" rIns="91440" bIns="45720" rtlCol="0" anchor="ctr">
            <a:normAutofit/>
          </a:bodyPr>
          <a:lstStyle/>
          <a:p>
            <a:pPr marL="0" indent="0">
              <a:buNone/>
            </a:pPr>
            <a:r>
              <a:rPr lang="en-US" sz="1700" b="1">
                <a:cs typeface="Calibri"/>
              </a:rPr>
              <a:t>Shortly after the semester begins you will receive a message from Lynn Johnson, she is the director for distance learning at Bemidji State.</a:t>
            </a:r>
          </a:p>
          <a:p>
            <a:pPr marL="0" indent="0">
              <a:buNone/>
            </a:pPr>
            <a:r>
              <a:rPr lang="en-US" sz="1700">
                <a:ea typeface="+mn-lt"/>
                <a:cs typeface="+mn-lt"/>
              </a:rPr>
              <a:t>The information will include:</a:t>
            </a:r>
          </a:p>
          <a:p>
            <a:r>
              <a:rPr lang="en-US" sz="1700" b="1">
                <a:ea typeface="+mn-lt"/>
                <a:cs typeface="+mn-lt"/>
              </a:rPr>
              <a:t>The link to the employment eligibilty form and a link to the employee intake process.  (This means you will be an employee of the State of Minnesota for the purpose of this payment.</a:t>
            </a:r>
            <a:endParaRPr lang="en-US" sz="1700">
              <a:cs typeface="Calibri"/>
            </a:endParaRPr>
          </a:p>
          <a:p>
            <a:r>
              <a:rPr lang="en-US" sz="1700" b="1">
                <a:cs typeface="Calibri"/>
              </a:rPr>
              <a:t>Please follow the direction included in the email.  </a:t>
            </a:r>
          </a:p>
          <a:p>
            <a:r>
              <a:rPr lang="en-US" sz="1700" b="1">
                <a:cs typeface="Calibri"/>
              </a:rPr>
              <a:t>Your payment will be requested at the end of each semester.</a:t>
            </a:r>
          </a:p>
          <a:p>
            <a:endParaRPr lang="en-US" sz="1700">
              <a:cs typeface="Calibri"/>
            </a:endParaRPr>
          </a:p>
        </p:txBody>
      </p:sp>
      <p:sp>
        <p:nvSpPr>
          <p:cNvPr id="10" name="Rectangle 9">
            <a:extLst>
              <a:ext uri="{FF2B5EF4-FFF2-40B4-BE49-F238E27FC236}">
                <a16:creationId xmlns:a16="http://schemas.microsoft.com/office/drawing/2014/main" id="{59A309A7-1751-4ABE-A3C1-EEC40366AD8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088880" y="0"/>
            <a:ext cx="2103120" cy="6858000"/>
          </a:xfrm>
          <a:prstGeom prst="rect">
            <a:avLst/>
          </a:prstGeom>
          <a:solidFill>
            <a:srgbClr val="467A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a:extLst>
              <a:ext uri="{FF2B5EF4-FFF2-40B4-BE49-F238E27FC236}">
                <a16:creationId xmlns:a16="http://schemas.microsoft.com/office/drawing/2014/main" id="{967D8EB6-EAE1-4F9C-B398-83321E28720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915400" y="2358913"/>
            <a:ext cx="2140172" cy="2140172"/>
          </a:xfrm>
          <a:prstGeom prst="ellipse">
            <a:avLst/>
          </a:prstGeom>
          <a:solidFill>
            <a:srgbClr val="FFFFFF"/>
          </a:solidFill>
          <a:ln w="22225">
            <a:solidFill>
              <a:srgbClr val="34A94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A picture containing transport&#10;&#10;Description generated with very high confidence">
            <a:extLst>
              <a:ext uri="{FF2B5EF4-FFF2-40B4-BE49-F238E27FC236}">
                <a16:creationId xmlns:a16="http://schemas.microsoft.com/office/drawing/2014/main" id="{C3B02259-8F42-45F3-BBF0-D60DF78CF9B9}"/>
              </a:ext>
            </a:extLst>
          </p:cNvPr>
          <p:cNvPicPr>
            <a:picLocks noChangeAspect="1"/>
          </p:cNvPicPr>
          <p:nvPr/>
        </p:nvPicPr>
        <p:blipFill rotWithShape="1">
          <a:blip r:embed="rId2">
            <a:alphaModFix/>
          </a:blip>
          <a:srcRect t="10456" r="-7" b="11414"/>
          <a:stretch/>
        </p:blipFill>
        <p:spPr>
          <a:xfrm>
            <a:off x="9030743" y="2474254"/>
            <a:ext cx="1912560" cy="1909489"/>
          </a:xfrm>
          <a:custGeom>
            <a:avLst/>
            <a:gdLst>
              <a:gd name="connsiteX0" fmla="*/ 3028805 w 6057610"/>
              <a:gd name="connsiteY0" fmla="*/ 0 h 6057610"/>
              <a:gd name="connsiteX1" fmla="*/ 6057610 w 6057610"/>
              <a:gd name="connsiteY1" fmla="*/ 3028805 h 6057610"/>
              <a:gd name="connsiteX2" fmla="*/ 3028805 w 6057610"/>
              <a:gd name="connsiteY2" fmla="*/ 6057610 h 6057610"/>
              <a:gd name="connsiteX3" fmla="*/ 0 w 6057610"/>
              <a:gd name="connsiteY3" fmla="*/ 3028805 h 6057610"/>
              <a:gd name="connsiteX4" fmla="*/ 3028805 w 6057610"/>
              <a:gd name="connsiteY4" fmla="*/ 0 h 60576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057610" h="6057610">
                <a:moveTo>
                  <a:pt x="3028805" y="0"/>
                </a:moveTo>
                <a:cubicBezTo>
                  <a:pt x="4701568" y="0"/>
                  <a:pt x="6057610" y="1356042"/>
                  <a:pt x="6057610" y="3028805"/>
                </a:cubicBezTo>
                <a:cubicBezTo>
                  <a:pt x="6057610" y="4701568"/>
                  <a:pt x="4701568" y="6057610"/>
                  <a:pt x="3028805" y="6057610"/>
                </a:cubicBezTo>
                <a:cubicBezTo>
                  <a:pt x="1356042" y="6057610"/>
                  <a:pt x="0" y="4701568"/>
                  <a:pt x="0" y="3028805"/>
                </a:cubicBezTo>
                <a:cubicBezTo>
                  <a:pt x="0" y="1356042"/>
                  <a:pt x="1356042" y="0"/>
                  <a:pt x="3028805" y="0"/>
                </a:cubicBezTo>
                <a:close/>
              </a:path>
            </a:pathLst>
          </a:custGeom>
          <a:effectLst>
            <a:softEdge rad="0"/>
          </a:effectLst>
        </p:spPr>
      </p:pic>
    </p:spTree>
    <p:extLst>
      <p:ext uri="{BB962C8B-B14F-4D97-AF65-F5344CB8AC3E}">
        <p14:creationId xmlns:p14="http://schemas.microsoft.com/office/powerpoint/2010/main" val="30942194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C04B96-15AD-409A-9953-31E0B4E0255A}"/>
              </a:ext>
            </a:extLst>
          </p:cNvPr>
          <p:cNvSpPr>
            <a:spLocks noGrp="1"/>
          </p:cNvSpPr>
          <p:nvPr>
            <p:ph type="title"/>
          </p:nvPr>
        </p:nvSpPr>
        <p:spPr>
          <a:xfrm>
            <a:off x="1136428" y="627564"/>
            <a:ext cx="7474172" cy="1325563"/>
          </a:xfrm>
        </p:spPr>
        <p:txBody>
          <a:bodyPr>
            <a:normAutofit/>
          </a:bodyPr>
          <a:lstStyle/>
          <a:p>
            <a:r>
              <a:rPr lang="en-US">
                <a:cs typeface="Calibri Light"/>
              </a:rPr>
              <a:t>Where do Mentors find support?</a:t>
            </a:r>
            <a:endParaRPr lang="en-US"/>
          </a:p>
        </p:txBody>
      </p:sp>
      <p:sp>
        <p:nvSpPr>
          <p:cNvPr id="7" name="Content Placeholder 6">
            <a:extLst>
              <a:ext uri="{FF2B5EF4-FFF2-40B4-BE49-F238E27FC236}">
                <a16:creationId xmlns:a16="http://schemas.microsoft.com/office/drawing/2014/main" id="{75EAA9F3-9BCD-4506-A98B-1D393A715A8F}"/>
              </a:ext>
            </a:extLst>
          </p:cNvPr>
          <p:cNvSpPr>
            <a:spLocks noGrp="1"/>
          </p:cNvSpPr>
          <p:nvPr>
            <p:ph idx="1"/>
          </p:nvPr>
        </p:nvSpPr>
        <p:spPr>
          <a:xfrm>
            <a:off x="1136429" y="2278173"/>
            <a:ext cx="6467867" cy="3450613"/>
          </a:xfrm>
        </p:spPr>
        <p:txBody>
          <a:bodyPr vert="horz" lIns="91440" tIns="45720" rIns="91440" bIns="45720" rtlCol="0" anchor="ctr">
            <a:normAutofit/>
          </a:bodyPr>
          <a:lstStyle/>
          <a:p>
            <a:r>
              <a:rPr lang="en-US" sz="1500">
                <a:cs typeface="Calibri"/>
              </a:rPr>
              <a:t>Each semester the mentors receive a letter from the mentor coordinator and the professors the candidates have during the semester. The letters contain information about the assignments and the amount of time the candidate needs to spend in the classroom.</a:t>
            </a:r>
            <a:endParaRPr lang="en-US"/>
          </a:p>
          <a:p>
            <a:r>
              <a:rPr lang="en-US" sz="1500" dirty="0">
                <a:cs typeface="Calibri"/>
              </a:rPr>
              <a:t>During the second semester one of the faculty members will reach out to the mentors for a brief conversation about the candidate's progress.</a:t>
            </a:r>
          </a:p>
          <a:p>
            <a:r>
              <a:rPr lang="en-US" sz="1500" dirty="0">
                <a:cs typeface="Calibri"/>
              </a:rPr>
              <a:t>Lisa Schmitz is the mentor coordinator:</a:t>
            </a:r>
          </a:p>
          <a:p>
            <a:pPr lvl="3"/>
            <a:r>
              <a:rPr lang="en-US" sz="1500" b="1" dirty="0">
                <a:cs typeface="Calibri"/>
              </a:rPr>
              <a:t> </a:t>
            </a:r>
            <a:r>
              <a:rPr lang="en-US" sz="1500" b="1" dirty="0">
                <a:cs typeface="Calibri"/>
                <a:hlinkClick r:id="rId2"/>
              </a:rPr>
              <a:t>lschmitz@bemidjistate.edu</a:t>
            </a:r>
            <a:r>
              <a:rPr lang="en-US" sz="1500" b="1" dirty="0">
                <a:cs typeface="Calibri"/>
              </a:rPr>
              <a:t>  </a:t>
            </a:r>
          </a:p>
          <a:p>
            <a:pPr lvl="3"/>
            <a:r>
              <a:rPr lang="en-US" sz="1500" b="1" dirty="0">
                <a:cs typeface="Calibri"/>
              </a:rPr>
              <a:t>952-949-0059  Contact her with any comments/concerns/questions.</a:t>
            </a:r>
          </a:p>
          <a:p>
            <a:endParaRPr lang="en-US" sz="1500" b="1">
              <a:cs typeface="Calibri"/>
            </a:endParaRPr>
          </a:p>
        </p:txBody>
      </p:sp>
      <p:sp>
        <p:nvSpPr>
          <p:cNvPr id="14" name="Rectangle 13">
            <a:extLst>
              <a:ext uri="{FF2B5EF4-FFF2-40B4-BE49-F238E27FC236}">
                <a16:creationId xmlns:a16="http://schemas.microsoft.com/office/drawing/2014/main" id="{59A309A7-1751-4ABE-A3C1-EEC40366AD8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088880" y="0"/>
            <a:ext cx="2103120" cy="6858000"/>
          </a:xfrm>
          <a:prstGeom prst="rect">
            <a:avLst/>
          </a:prstGeom>
          <a:solidFill>
            <a:srgbClr val="467A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Oval 15">
            <a:extLst>
              <a:ext uri="{FF2B5EF4-FFF2-40B4-BE49-F238E27FC236}">
                <a16:creationId xmlns:a16="http://schemas.microsoft.com/office/drawing/2014/main" id="{967D8EB6-EAE1-4F9C-B398-83321E28720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915400" y="2358913"/>
            <a:ext cx="2140172" cy="2140172"/>
          </a:xfrm>
          <a:prstGeom prst="ellipse">
            <a:avLst/>
          </a:prstGeom>
          <a:solidFill>
            <a:srgbClr val="FFFFFF"/>
          </a:solidFill>
          <a:ln w="22225">
            <a:solidFill>
              <a:srgbClr val="34A94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Picture 4" descr="A picture containing transport&#10;&#10;Description generated with very high confidence">
            <a:extLst>
              <a:ext uri="{FF2B5EF4-FFF2-40B4-BE49-F238E27FC236}">
                <a16:creationId xmlns:a16="http://schemas.microsoft.com/office/drawing/2014/main" id="{7AFC5EB5-A166-4E04-B8BC-C882871A309C}"/>
              </a:ext>
            </a:extLst>
          </p:cNvPr>
          <p:cNvPicPr>
            <a:picLocks noChangeAspect="1"/>
          </p:cNvPicPr>
          <p:nvPr/>
        </p:nvPicPr>
        <p:blipFill rotWithShape="1">
          <a:blip r:embed="rId3">
            <a:alphaModFix/>
          </a:blip>
          <a:srcRect t="10456" r="-7" b="11414"/>
          <a:stretch/>
        </p:blipFill>
        <p:spPr>
          <a:xfrm>
            <a:off x="9030743" y="2474254"/>
            <a:ext cx="1912560" cy="1909489"/>
          </a:xfrm>
          <a:custGeom>
            <a:avLst/>
            <a:gdLst>
              <a:gd name="connsiteX0" fmla="*/ 3028805 w 6057610"/>
              <a:gd name="connsiteY0" fmla="*/ 0 h 6057610"/>
              <a:gd name="connsiteX1" fmla="*/ 6057610 w 6057610"/>
              <a:gd name="connsiteY1" fmla="*/ 3028805 h 6057610"/>
              <a:gd name="connsiteX2" fmla="*/ 3028805 w 6057610"/>
              <a:gd name="connsiteY2" fmla="*/ 6057610 h 6057610"/>
              <a:gd name="connsiteX3" fmla="*/ 0 w 6057610"/>
              <a:gd name="connsiteY3" fmla="*/ 3028805 h 6057610"/>
              <a:gd name="connsiteX4" fmla="*/ 3028805 w 6057610"/>
              <a:gd name="connsiteY4" fmla="*/ 0 h 60576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057610" h="6057610">
                <a:moveTo>
                  <a:pt x="3028805" y="0"/>
                </a:moveTo>
                <a:cubicBezTo>
                  <a:pt x="4701568" y="0"/>
                  <a:pt x="6057610" y="1356042"/>
                  <a:pt x="6057610" y="3028805"/>
                </a:cubicBezTo>
                <a:cubicBezTo>
                  <a:pt x="6057610" y="4701568"/>
                  <a:pt x="4701568" y="6057610"/>
                  <a:pt x="3028805" y="6057610"/>
                </a:cubicBezTo>
                <a:cubicBezTo>
                  <a:pt x="1356042" y="6057610"/>
                  <a:pt x="0" y="4701568"/>
                  <a:pt x="0" y="3028805"/>
                </a:cubicBezTo>
                <a:cubicBezTo>
                  <a:pt x="0" y="1356042"/>
                  <a:pt x="1356042" y="0"/>
                  <a:pt x="3028805" y="0"/>
                </a:cubicBezTo>
                <a:close/>
              </a:path>
            </a:pathLst>
          </a:custGeom>
          <a:effectLst>
            <a:softEdge rad="0"/>
          </a:effectLst>
        </p:spPr>
      </p:pic>
    </p:spTree>
    <p:extLst>
      <p:ext uri="{BB962C8B-B14F-4D97-AF65-F5344CB8AC3E}">
        <p14:creationId xmlns:p14="http://schemas.microsoft.com/office/powerpoint/2010/main" val="216493787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59888B-21B9-4F57-8263-F800901AE24F}"/>
              </a:ext>
            </a:extLst>
          </p:cNvPr>
          <p:cNvSpPr>
            <a:spLocks noGrp="1"/>
          </p:cNvSpPr>
          <p:nvPr>
            <p:ph type="title"/>
          </p:nvPr>
        </p:nvSpPr>
        <p:spPr>
          <a:xfrm>
            <a:off x="1136428" y="627564"/>
            <a:ext cx="7474172" cy="1325563"/>
          </a:xfrm>
        </p:spPr>
        <p:txBody>
          <a:bodyPr>
            <a:normAutofit/>
          </a:bodyPr>
          <a:lstStyle/>
          <a:p>
            <a:r>
              <a:rPr lang="en-US">
                <a:cs typeface="Calibri Light"/>
              </a:rPr>
              <a:t>Other Important Contact People:</a:t>
            </a:r>
            <a:endParaRPr lang="en-US"/>
          </a:p>
        </p:txBody>
      </p:sp>
      <p:sp>
        <p:nvSpPr>
          <p:cNvPr id="3" name="Content Placeholder 2">
            <a:extLst>
              <a:ext uri="{FF2B5EF4-FFF2-40B4-BE49-F238E27FC236}">
                <a16:creationId xmlns:a16="http://schemas.microsoft.com/office/drawing/2014/main" id="{F2998D13-BDA2-4E30-9AB4-81265ED35522}"/>
              </a:ext>
            </a:extLst>
          </p:cNvPr>
          <p:cNvSpPr>
            <a:spLocks noGrp="1"/>
          </p:cNvSpPr>
          <p:nvPr>
            <p:ph idx="1"/>
          </p:nvPr>
        </p:nvSpPr>
        <p:spPr>
          <a:xfrm>
            <a:off x="1136429" y="2278173"/>
            <a:ext cx="6467867" cy="3450613"/>
          </a:xfrm>
        </p:spPr>
        <p:txBody>
          <a:bodyPr vert="horz" lIns="91440" tIns="45720" rIns="91440" bIns="45720" rtlCol="0" anchor="ctr">
            <a:normAutofit/>
          </a:bodyPr>
          <a:lstStyle/>
          <a:p>
            <a:pPr marL="0" indent="0">
              <a:buNone/>
            </a:pPr>
            <a:r>
              <a:rPr lang="en-US" sz="1700" b="1">
                <a:cs typeface="Calibri"/>
              </a:rPr>
              <a:t>We pride ourselves on being High TECH and High TOUCH and we want to hear from  our mentors.  Other contacts for our program are:</a:t>
            </a:r>
            <a:endParaRPr lang="en-US" sz="1700"/>
          </a:p>
          <a:p>
            <a:r>
              <a:rPr lang="en-US" sz="1700">
                <a:cs typeface="Calibri"/>
              </a:rPr>
              <a:t>Mirlande Erickson- our program manager </a:t>
            </a:r>
            <a:r>
              <a:rPr lang="en-US" sz="1700">
                <a:cs typeface="Calibri"/>
                <a:hlinkClick r:id="rId2"/>
              </a:rPr>
              <a:t>DLiTE@bemidjistate.edu</a:t>
            </a:r>
            <a:r>
              <a:rPr lang="en-US" sz="1700">
                <a:cs typeface="Calibri"/>
              </a:rPr>
              <a:t> and </a:t>
            </a:r>
            <a:r>
              <a:rPr lang="en-US" sz="1700">
                <a:cs typeface="Calibri"/>
                <a:hlinkClick r:id="rId3"/>
              </a:rPr>
              <a:t>Fastrack@bemidjistate.edu</a:t>
            </a:r>
            <a:endParaRPr lang="en-US" sz="1700">
              <a:cs typeface="Calibri"/>
            </a:endParaRPr>
          </a:p>
          <a:p>
            <a:r>
              <a:rPr lang="en-US" sz="1700">
                <a:cs typeface="Calibri"/>
              </a:rPr>
              <a:t>Dr. Jessamay Pesek </a:t>
            </a:r>
            <a:r>
              <a:rPr lang="en-US" sz="1700">
                <a:cs typeface="Calibri"/>
                <a:hlinkClick r:id="rId4"/>
              </a:rPr>
              <a:t>JPesek@bemidjistate.edu-</a:t>
            </a:r>
            <a:r>
              <a:rPr lang="en-US" sz="1700">
                <a:cs typeface="Calibri"/>
              </a:rPr>
              <a:t>   PEDL coordinator, Fastrack Advisor, and professor</a:t>
            </a:r>
          </a:p>
          <a:p>
            <a:r>
              <a:rPr lang="en-US" sz="1700">
                <a:cs typeface="Calibri"/>
              </a:rPr>
              <a:t>Dr. Lisa Krall </a:t>
            </a:r>
            <a:r>
              <a:rPr lang="en-US" sz="1700">
                <a:cs typeface="Calibri"/>
                <a:hlinkClick r:id="rId5"/>
              </a:rPr>
              <a:t>LKrall@bemidjistate.edu</a:t>
            </a:r>
            <a:r>
              <a:rPr lang="en-US" sz="1700">
                <a:cs typeface="Calibri"/>
              </a:rPr>
              <a:t> -  DLITE advisor and a professor</a:t>
            </a:r>
          </a:p>
          <a:p>
            <a:r>
              <a:rPr lang="en-US" sz="1700">
                <a:cs typeface="Calibri"/>
              </a:rPr>
              <a:t>Dr. Roxanne Pickle </a:t>
            </a:r>
            <a:r>
              <a:rPr lang="en-US" sz="1700">
                <a:cs typeface="Calibri"/>
                <a:hlinkClick r:id="rId6"/>
              </a:rPr>
              <a:t>RPickle@bemidjistate.edu</a:t>
            </a:r>
            <a:r>
              <a:rPr lang="en-US" sz="1700">
                <a:cs typeface="Calibri"/>
              </a:rPr>
              <a:t> - Special Ed. (Fastrack) advisor.</a:t>
            </a:r>
          </a:p>
          <a:p>
            <a:r>
              <a:rPr lang="en-US" sz="1700">
                <a:cs typeface="Calibri"/>
              </a:rPr>
              <a:t>Lynn Johnson </a:t>
            </a:r>
            <a:r>
              <a:rPr lang="en-US" sz="1700">
                <a:cs typeface="Calibri"/>
                <a:hlinkClick r:id="rId7"/>
              </a:rPr>
              <a:t>LJohnson@bemidjistate.edu</a:t>
            </a:r>
            <a:r>
              <a:rPr lang="en-US" sz="1700">
                <a:cs typeface="Calibri"/>
              </a:rPr>
              <a:t>  She is the director for the Center for Extended Learning.</a:t>
            </a:r>
            <a:endParaRPr lang="en-US" sz="1700"/>
          </a:p>
          <a:p>
            <a:endParaRPr lang="en-US" sz="1700">
              <a:cs typeface="Calibri"/>
            </a:endParaRPr>
          </a:p>
          <a:p>
            <a:endParaRPr lang="en-US" sz="1700">
              <a:cs typeface="Calibri"/>
            </a:endParaRPr>
          </a:p>
        </p:txBody>
      </p:sp>
      <p:sp>
        <p:nvSpPr>
          <p:cNvPr id="9" name="Rectangle 8">
            <a:extLst>
              <a:ext uri="{FF2B5EF4-FFF2-40B4-BE49-F238E27FC236}">
                <a16:creationId xmlns:a16="http://schemas.microsoft.com/office/drawing/2014/main" id="{59A309A7-1751-4ABE-A3C1-EEC40366AD8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088880" y="0"/>
            <a:ext cx="2103120" cy="6858000"/>
          </a:xfrm>
          <a:prstGeom prst="rect">
            <a:avLst/>
          </a:prstGeom>
          <a:solidFill>
            <a:srgbClr val="3B5A3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a:extLst>
              <a:ext uri="{FF2B5EF4-FFF2-40B4-BE49-F238E27FC236}">
                <a16:creationId xmlns:a16="http://schemas.microsoft.com/office/drawing/2014/main" id="{967D8EB6-EAE1-4F9C-B398-83321E28720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915400" y="2358913"/>
            <a:ext cx="2140172" cy="2140172"/>
          </a:xfrm>
          <a:prstGeom prst="ellipse">
            <a:avLst/>
          </a:prstGeom>
          <a:solidFill>
            <a:srgbClr val="FFFFFF"/>
          </a:solidFill>
          <a:ln w="22225">
            <a:solidFill>
              <a:srgbClr val="37A14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4">
            <a:extLst>
              <a:ext uri="{FF2B5EF4-FFF2-40B4-BE49-F238E27FC236}">
                <a16:creationId xmlns:a16="http://schemas.microsoft.com/office/drawing/2014/main" id="{B0F57E43-9220-499D-AB98-0A8CA13498D7}"/>
              </a:ext>
            </a:extLst>
          </p:cNvPr>
          <p:cNvPicPr>
            <a:picLocks noChangeAspect="1"/>
          </p:cNvPicPr>
          <p:nvPr/>
        </p:nvPicPr>
        <p:blipFill rotWithShape="1">
          <a:blip r:embed="rId8">
            <a:alphaModFix/>
          </a:blip>
          <a:srcRect l="16671" r="6085" b="-2"/>
          <a:stretch/>
        </p:blipFill>
        <p:spPr>
          <a:xfrm>
            <a:off x="9030743" y="2474254"/>
            <a:ext cx="1912560" cy="1909489"/>
          </a:xfrm>
          <a:custGeom>
            <a:avLst/>
            <a:gdLst>
              <a:gd name="connsiteX0" fmla="*/ 3028805 w 6057610"/>
              <a:gd name="connsiteY0" fmla="*/ 0 h 6057610"/>
              <a:gd name="connsiteX1" fmla="*/ 6057610 w 6057610"/>
              <a:gd name="connsiteY1" fmla="*/ 3028805 h 6057610"/>
              <a:gd name="connsiteX2" fmla="*/ 3028805 w 6057610"/>
              <a:gd name="connsiteY2" fmla="*/ 6057610 h 6057610"/>
              <a:gd name="connsiteX3" fmla="*/ 0 w 6057610"/>
              <a:gd name="connsiteY3" fmla="*/ 3028805 h 6057610"/>
              <a:gd name="connsiteX4" fmla="*/ 3028805 w 6057610"/>
              <a:gd name="connsiteY4" fmla="*/ 0 h 60576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057610" h="6057610">
                <a:moveTo>
                  <a:pt x="3028805" y="0"/>
                </a:moveTo>
                <a:cubicBezTo>
                  <a:pt x="4701568" y="0"/>
                  <a:pt x="6057610" y="1356042"/>
                  <a:pt x="6057610" y="3028805"/>
                </a:cubicBezTo>
                <a:cubicBezTo>
                  <a:pt x="6057610" y="4701568"/>
                  <a:pt x="4701568" y="6057610"/>
                  <a:pt x="3028805" y="6057610"/>
                </a:cubicBezTo>
                <a:cubicBezTo>
                  <a:pt x="1356042" y="6057610"/>
                  <a:pt x="0" y="4701568"/>
                  <a:pt x="0" y="3028805"/>
                </a:cubicBezTo>
                <a:cubicBezTo>
                  <a:pt x="0" y="1356042"/>
                  <a:pt x="1356042" y="0"/>
                  <a:pt x="3028805" y="0"/>
                </a:cubicBezTo>
                <a:close/>
              </a:path>
            </a:pathLst>
          </a:custGeom>
          <a:effectLst>
            <a:softEdge rad="0"/>
          </a:effectLst>
        </p:spPr>
      </p:pic>
    </p:spTree>
    <p:extLst>
      <p:ext uri="{BB962C8B-B14F-4D97-AF65-F5344CB8AC3E}">
        <p14:creationId xmlns:p14="http://schemas.microsoft.com/office/powerpoint/2010/main" val="142437268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6A07A0-571A-46E9-A8C2-430E738B9BA4}"/>
              </a:ext>
            </a:extLst>
          </p:cNvPr>
          <p:cNvSpPr>
            <a:spLocks noGrp="1"/>
          </p:cNvSpPr>
          <p:nvPr>
            <p:ph type="title"/>
          </p:nvPr>
        </p:nvSpPr>
        <p:spPr>
          <a:solidFill>
            <a:schemeClr val="accent6"/>
          </a:solidFill>
        </p:spPr>
        <p:txBody>
          <a:bodyPr/>
          <a:lstStyle/>
          <a:p>
            <a:r>
              <a:rPr lang="en-US">
                <a:cs typeface="Calibri Light"/>
              </a:rPr>
              <a:t>Testing your Knowledge of becoming a mentor</a:t>
            </a:r>
            <a:endParaRPr lang="en-US"/>
          </a:p>
        </p:txBody>
      </p:sp>
      <p:sp>
        <p:nvSpPr>
          <p:cNvPr id="7" name="Content Placeholder 6">
            <a:extLst>
              <a:ext uri="{FF2B5EF4-FFF2-40B4-BE49-F238E27FC236}">
                <a16:creationId xmlns:a16="http://schemas.microsoft.com/office/drawing/2014/main" id="{C9ABA990-40CD-4F94-9E2C-526EA545CAA5}"/>
              </a:ext>
            </a:extLst>
          </p:cNvPr>
          <p:cNvSpPr>
            <a:spLocks noGrp="1"/>
          </p:cNvSpPr>
          <p:nvPr>
            <p:ph idx="1"/>
          </p:nvPr>
        </p:nvSpPr>
        <p:spPr>
          <a:solidFill>
            <a:schemeClr val="accent6">
              <a:lumMod val="60000"/>
              <a:lumOff val="40000"/>
            </a:schemeClr>
          </a:solidFill>
        </p:spPr>
        <p:txBody>
          <a:bodyPr vert="horz" lIns="91440" tIns="45720" rIns="91440" bIns="45720" rtlCol="0" anchor="t">
            <a:normAutofit/>
          </a:bodyPr>
          <a:lstStyle/>
          <a:p>
            <a:pPr marL="0" indent="0">
              <a:buNone/>
            </a:pPr>
            <a:r>
              <a:rPr lang="en-US">
                <a:cs typeface="Calibri"/>
              </a:rPr>
              <a:t>Please take a moment to fill out the survey:</a:t>
            </a:r>
            <a:endParaRPr lang="en-US"/>
          </a:p>
          <a:p>
            <a:pPr marL="0" indent="0">
              <a:buNone/>
            </a:pPr>
            <a:r>
              <a:rPr lang="en-US" dirty="0">
                <a:cs typeface="Calibri"/>
                <a:hlinkClick r:id="rId2"/>
              </a:rPr>
              <a:t>Survey</a:t>
            </a:r>
            <a:endParaRPr lang="en-US" dirty="0">
              <a:cs typeface="Calibri"/>
            </a:endParaRPr>
          </a:p>
          <a:p>
            <a:pPr marL="0" indent="0">
              <a:buNone/>
            </a:pPr>
            <a:endParaRPr lang="en-US" dirty="0">
              <a:cs typeface="Calibri"/>
            </a:endParaRPr>
          </a:p>
          <a:p>
            <a:endParaRPr lang="en-US">
              <a:cs typeface="Calibri"/>
            </a:endParaRPr>
          </a:p>
          <a:p>
            <a:endParaRPr lang="en-US">
              <a:cs typeface="Calibri"/>
            </a:endParaRPr>
          </a:p>
          <a:p>
            <a:pPr marL="0" indent="0" algn="ctr">
              <a:buNone/>
            </a:pPr>
            <a:endParaRPr lang="en-US" dirty="0">
              <a:cs typeface="Calibri"/>
            </a:endParaRPr>
          </a:p>
        </p:txBody>
      </p:sp>
    </p:spTree>
    <p:extLst>
      <p:ext uri="{BB962C8B-B14F-4D97-AF65-F5344CB8AC3E}">
        <p14:creationId xmlns:p14="http://schemas.microsoft.com/office/powerpoint/2010/main" val="318443610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6">
            <a:extLst>
              <a:ext uri="{FF2B5EF4-FFF2-40B4-BE49-F238E27FC236}">
                <a16:creationId xmlns:a16="http://schemas.microsoft.com/office/drawing/2014/main" id="{CDA7C738-C4FB-4069-9CD3-14C4652F9E75}"/>
              </a:ext>
            </a:extLst>
          </p:cNvPr>
          <p:cNvPicPr>
            <a:picLocks noChangeAspect="1"/>
          </p:cNvPicPr>
          <p:nvPr/>
        </p:nvPicPr>
        <p:blipFill>
          <a:blip r:embed="rId2"/>
          <a:stretch>
            <a:fillRect/>
          </a:stretch>
        </p:blipFill>
        <p:spPr>
          <a:xfrm>
            <a:off x="2927231" y="1226118"/>
            <a:ext cx="7329576" cy="4621424"/>
          </a:xfrm>
          <a:prstGeom prst="rect">
            <a:avLst/>
          </a:prstGeom>
        </p:spPr>
      </p:pic>
    </p:spTree>
    <p:extLst>
      <p:ext uri="{BB962C8B-B14F-4D97-AF65-F5344CB8AC3E}">
        <p14:creationId xmlns:p14="http://schemas.microsoft.com/office/powerpoint/2010/main" val="13167251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9E5586-EF78-4C4B-BD02-F01ADE2A3F9E}"/>
              </a:ext>
            </a:extLst>
          </p:cNvPr>
          <p:cNvSpPr>
            <a:spLocks noGrp="1"/>
          </p:cNvSpPr>
          <p:nvPr>
            <p:ph type="title"/>
          </p:nvPr>
        </p:nvSpPr>
        <p:spPr>
          <a:solidFill>
            <a:schemeClr val="accent6"/>
          </a:solidFill>
        </p:spPr>
        <p:txBody>
          <a:bodyPr/>
          <a:lstStyle/>
          <a:p>
            <a:r>
              <a:rPr lang="en-US" b="1">
                <a:cs typeface="Calibri Light"/>
              </a:rPr>
              <a:t>Thank you for your consideration!</a:t>
            </a:r>
          </a:p>
        </p:txBody>
      </p:sp>
      <p:sp>
        <p:nvSpPr>
          <p:cNvPr id="3" name="Content Placeholder 2">
            <a:extLst>
              <a:ext uri="{FF2B5EF4-FFF2-40B4-BE49-F238E27FC236}">
                <a16:creationId xmlns:a16="http://schemas.microsoft.com/office/drawing/2014/main" id="{CEBD0D35-58EC-45A4-8E6F-5915C5F2DDDB}"/>
              </a:ext>
            </a:extLst>
          </p:cNvPr>
          <p:cNvSpPr>
            <a:spLocks noGrp="1"/>
          </p:cNvSpPr>
          <p:nvPr>
            <p:ph idx="1"/>
          </p:nvPr>
        </p:nvSpPr>
        <p:spPr>
          <a:solidFill>
            <a:schemeClr val="accent6">
              <a:lumMod val="60000"/>
              <a:lumOff val="40000"/>
            </a:schemeClr>
          </a:solidFill>
        </p:spPr>
        <p:txBody>
          <a:bodyPr vert="horz" lIns="91440" tIns="45720" rIns="91440" bIns="45720" rtlCol="0" anchor="t">
            <a:normAutofit/>
          </a:bodyPr>
          <a:lstStyle/>
          <a:p>
            <a:r>
              <a:rPr lang="en-US">
                <a:cs typeface="Calibri"/>
              </a:rPr>
              <a:t>This power point is designed to give mentors some basic information on becoming a mentor.</a:t>
            </a:r>
          </a:p>
          <a:p>
            <a:r>
              <a:rPr lang="en-US">
                <a:cs typeface="Calibri"/>
              </a:rPr>
              <a:t>There is important information regarding the requirements, the expectations, and the payment for mentors. </a:t>
            </a:r>
          </a:p>
          <a:p>
            <a:r>
              <a:rPr lang="en-US">
                <a:cs typeface="Calibri"/>
              </a:rPr>
              <a:t>We have a short quiz at the end of the power point. We need you to complete the quiz, as this lets us know the information was received.</a:t>
            </a:r>
          </a:p>
          <a:p>
            <a:r>
              <a:rPr lang="en-US">
                <a:cs typeface="Calibri"/>
              </a:rPr>
              <a:t>Thank you for your willingness to work with our teacher candidate!</a:t>
            </a:r>
          </a:p>
        </p:txBody>
      </p:sp>
      <p:pic>
        <p:nvPicPr>
          <p:cNvPr id="5" name="Picture 4" descr="A picture containing bicycle, transport&#10;&#10;Description generated with high confidence">
            <a:extLst>
              <a:ext uri="{FF2B5EF4-FFF2-40B4-BE49-F238E27FC236}">
                <a16:creationId xmlns:a16="http://schemas.microsoft.com/office/drawing/2014/main" id="{94C9F987-F7DA-40F9-9048-03E5A211A259}"/>
              </a:ext>
            </a:extLst>
          </p:cNvPr>
          <p:cNvPicPr>
            <a:picLocks noChangeAspect="1"/>
          </p:cNvPicPr>
          <p:nvPr/>
        </p:nvPicPr>
        <p:blipFill>
          <a:blip r:embed="rId2"/>
          <a:stretch>
            <a:fillRect/>
          </a:stretch>
        </p:blipFill>
        <p:spPr>
          <a:xfrm>
            <a:off x="8983152" y="423324"/>
            <a:ext cx="2190750" cy="1266825"/>
          </a:xfrm>
          <a:prstGeom prst="rect">
            <a:avLst/>
          </a:prstGeom>
        </p:spPr>
      </p:pic>
      <p:pic>
        <p:nvPicPr>
          <p:cNvPr id="6" name="Picture 6">
            <a:extLst>
              <a:ext uri="{FF2B5EF4-FFF2-40B4-BE49-F238E27FC236}">
                <a16:creationId xmlns:a16="http://schemas.microsoft.com/office/drawing/2014/main" id="{93807712-5425-4A29-95D6-BBDD301032FD}"/>
              </a:ext>
            </a:extLst>
          </p:cNvPr>
          <p:cNvPicPr>
            <a:picLocks noChangeAspect="1"/>
          </p:cNvPicPr>
          <p:nvPr/>
        </p:nvPicPr>
        <p:blipFill>
          <a:blip r:embed="rId3"/>
          <a:stretch>
            <a:fillRect/>
          </a:stretch>
        </p:blipFill>
        <p:spPr>
          <a:xfrm>
            <a:off x="4958933" y="4989758"/>
            <a:ext cx="2173497" cy="1019175"/>
          </a:xfrm>
          <a:prstGeom prst="rect">
            <a:avLst/>
          </a:prstGeom>
        </p:spPr>
      </p:pic>
    </p:spTree>
    <p:extLst>
      <p:ext uri="{BB962C8B-B14F-4D97-AF65-F5344CB8AC3E}">
        <p14:creationId xmlns:p14="http://schemas.microsoft.com/office/powerpoint/2010/main" val="1443607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8">
            <a:extLst>
              <a:ext uri="{FF2B5EF4-FFF2-40B4-BE49-F238E27FC236}">
                <a16:creationId xmlns:a16="http://schemas.microsoft.com/office/drawing/2014/main" id="{56C20283-73E0-40EC-8AD8-057F581F64C2}"/>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4" y="0"/>
            <a:ext cx="12188952"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28">
            <a:extLst>
              <a:ext uri="{FF2B5EF4-FFF2-40B4-BE49-F238E27FC236}">
                <a16:creationId xmlns:a16="http://schemas.microsoft.com/office/drawing/2014/main" id="{3FCC729B-E528-40C3-82D3-BA4375575E87}"/>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flipV="1">
            <a:off x="960120" y="0"/>
            <a:ext cx="11218661" cy="6858000"/>
          </a:xfrm>
          <a:custGeom>
            <a:avLst/>
            <a:gdLst>
              <a:gd name="connsiteX0" fmla="*/ 0 w 11218661"/>
              <a:gd name="connsiteY0" fmla="*/ 0 h 6858000"/>
              <a:gd name="connsiteX1" fmla="*/ 8042507 w 11218661"/>
              <a:gd name="connsiteY1" fmla="*/ 0 h 6858000"/>
              <a:gd name="connsiteX2" fmla="*/ 11218661 w 11218661"/>
              <a:gd name="connsiteY2" fmla="*/ 6858000 h 6858000"/>
              <a:gd name="connsiteX3" fmla="*/ 0 w 11218661"/>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11218661" h="6858000">
                <a:moveTo>
                  <a:pt x="0" y="0"/>
                </a:moveTo>
                <a:lnTo>
                  <a:pt x="8042507" y="0"/>
                </a:lnTo>
                <a:lnTo>
                  <a:pt x="11218661" y="6858000"/>
                </a:lnTo>
                <a:lnTo>
                  <a:pt x="0" y="6858000"/>
                </a:lnTo>
                <a:close/>
              </a:path>
            </a:pathLst>
          </a:custGeom>
          <a:solidFill>
            <a:schemeClr val="bg1">
              <a:lumMod val="85000"/>
              <a:lumOff val="1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2" name="Freeform 26">
            <a:extLst>
              <a:ext uri="{FF2B5EF4-FFF2-40B4-BE49-F238E27FC236}">
                <a16:creationId xmlns:a16="http://schemas.microsoft.com/office/drawing/2014/main" id="{58F1FB8D-1842-4A04-998D-6CF047AB2790}"/>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flipV="1">
            <a:off x="1420248" y="0"/>
            <a:ext cx="10771752" cy="6858000"/>
          </a:xfrm>
          <a:custGeom>
            <a:avLst/>
            <a:gdLst>
              <a:gd name="connsiteX0" fmla="*/ 0 w 10771752"/>
              <a:gd name="connsiteY0" fmla="*/ 0 h 6858000"/>
              <a:gd name="connsiteX1" fmla="*/ 7595598 w 10771752"/>
              <a:gd name="connsiteY1" fmla="*/ 0 h 6858000"/>
              <a:gd name="connsiteX2" fmla="*/ 10771752 w 10771752"/>
              <a:gd name="connsiteY2" fmla="*/ 6858000 h 6858000"/>
              <a:gd name="connsiteX3" fmla="*/ 0 w 10771752"/>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10771752" h="6858000">
                <a:moveTo>
                  <a:pt x="0" y="0"/>
                </a:moveTo>
                <a:lnTo>
                  <a:pt x="7595598" y="0"/>
                </a:lnTo>
                <a:lnTo>
                  <a:pt x="10771752" y="6858000"/>
                </a:lnTo>
                <a:lnTo>
                  <a:pt x="0" y="6858000"/>
                </a:lnTo>
                <a:close/>
              </a:path>
            </a:pathLst>
          </a:cu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D13965B6-8992-48F2-AA3E-461C83565AED}"/>
              </a:ext>
            </a:extLst>
          </p:cNvPr>
          <p:cNvSpPr>
            <a:spLocks noGrp="1"/>
          </p:cNvSpPr>
          <p:nvPr>
            <p:ph type="title"/>
          </p:nvPr>
        </p:nvSpPr>
        <p:spPr>
          <a:xfrm>
            <a:off x="4384039" y="365125"/>
            <a:ext cx="7164493" cy="1325563"/>
          </a:xfrm>
        </p:spPr>
        <p:txBody>
          <a:bodyPr>
            <a:normAutofit/>
          </a:bodyPr>
          <a:lstStyle/>
          <a:p>
            <a:r>
              <a:rPr lang="en-US" b="1">
                <a:solidFill>
                  <a:srgbClr val="000000"/>
                </a:solidFill>
                <a:cs typeface="Calibri Light"/>
              </a:rPr>
              <a:t>Who can be a mentor?</a:t>
            </a:r>
          </a:p>
        </p:txBody>
      </p:sp>
      <p:sp>
        <p:nvSpPr>
          <p:cNvPr id="3" name="Content Placeholder 2">
            <a:extLst>
              <a:ext uri="{FF2B5EF4-FFF2-40B4-BE49-F238E27FC236}">
                <a16:creationId xmlns:a16="http://schemas.microsoft.com/office/drawing/2014/main" id="{730E7C99-D083-4A89-B537-1D6950182499}"/>
              </a:ext>
            </a:extLst>
          </p:cNvPr>
          <p:cNvSpPr>
            <a:spLocks noGrp="1"/>
          </p:cNvSpPr>
          <p:nvPr>
            <p:ph idx="1"/>
          </p:nvPr>
        </p:nvSpPr>
        <p:spPr>
          <a:xfrm>
            <a:off x="4387515" y="2022601"/>
            <a:ext cx="7161017" cy="4686323"/>
          </a:xfrm>
        </p:spPr>
        <p:txBody>
          <a:bodyPr vert="horz" lIns="91440" tIns="45720" rIns="91440" bIns="45720" rtlCol="0" anchor="t">
            <a:noAutofit/>
          </a:bodyPr>
          <a:lstStyle/>
          <a:p>
            <a:endParaRPr lang="en-US" sz="2000">
              <a:cs typeface="Calibri"/>
            </a:endParaRPr>
          </a:p>
          <a:p>
            <a:r>
              <a:rPr lang="en-US" b="1" dirty="0">
                <a:solidFill>
                  <a:srgbClr val="000000"/>
                </a:solidFill>
                <a:cs typeface="Calibri"/>
              </a:rPr>
              <a:t>Mentors need to have a 5-year license in the area teacher candidates are earning.</a:t>
            </a:r>
            <a:endParaRPr lang="en-US" dirty="0">
              <a:cs typeface="Calibri"/>
            </a:endParaRPr>
          </a:p>
          <a:p>
            <a:r>
              <a:rPr lang="en-US" b="1" dirty="0">
                <a:solidFill>
                  <a:srgbClr val="000000"/>
                </a:solidFill>
                <a:cs typeface="Calibri"/>
              </a:rPr>
              <a:t>Mentors need to be teaching in a public-school classroom.</a:t>
            </a:r>
          </a:p>
          <a:p>
            <a:r>
              <a:rPr lang="en-US" b="1">
                <a:solidFill>
                  <a:srgbClr val="000000"/>
                </a:solidFill>
                <a:cs typeface="Calibri"/>
              </a:rPr>
              <a:t>Mentors need to have 3-5 years of </a:t>
            </a:r>
            <a:r>
              <a:rPr lang="en-US" b="1" dirty="0">
                <a:solidFill>
                  <a:srgbClr val="000000"/>
                </a:solidFill>
                <a:cs typeface="Calibri"/>
              </a:rPr>
              <a:t>experience.  </a:t>
            </a:r>
          </a:p>
          <a:p>
            <a:r>
              <a:rPr lang="en-US" b="1">
                <a:solidFill>
                  <a:srgbClr val="000000"/>
                </a:solidFill>
                <a:cs typeface="Calibri"/>
              </a:rPr>
              <a:t>Mentors need to be available to work with </a:t>
            </a:r>
            <a:r>
              <a:rPr lang="en-US" b="1" dirty="0">
                <a:solidFill>
                  <a:srgbClr val="000000"/>
                </a:solidFill>
                <a:cs typeface="Calibri"/>
              </a:rPr>
              <a:t>teacher candidate 20-40 hours a semester.</a:t>
            </a:r>
          </a:p>
          <a:p>
            <a:r>
              <a:rPr lang="en-US" b="1" dirty="0">
                <a:solidFill>
                  <a:srgbClr val="000000"/>
                </a:solidFill>
                <a:cs typeface="Calibri"/>
              </a:rPr>
              <a:t>Mentors want to "give back" to the teaching profession.</a:t>
            </a:r>
          </a:p>
        </p:txBody>
      </p:sp>
      <p:pic>
        <p:nvPicPr>
          <p:cNvPr id="5" name="Picture 12" descr="A picture containing transport&#10;&#10;Description generated with very high confidence">
            <a:extLst>
              <a:ext uri="{FF2B5EF4-FFF2-40B4-BE49-F238E27FC236}">
                <a16:creationId xmlns:a16="http://schemas.microsoft.com/office/drawing/2014/main" id="{00C2513F-2E36-48AA-B242-B68A2A4D9100}"/>
              </a:ext>
            </a:extLst>
          </p:cNvPr>
          <p:cNvPicPr>
            <a:picLocks noChangeAspect="1"/>
          </p:cNvPicPr>
          <p:nvPr/>
        </p:nvPicPr>
        <p:blipFill>
          <a:blip r:embed="rId2"/>
          <a:stretch>
            <a:fillRect/>
          </a:stretch>
        </p:blipFill>
        <p:spPr>
          <a:xfrm>
            <a:off x="1371458" y="592670"/>
            <a:ext cx="2175127" cy="3443692"/>
          </a:xfrm>
          <a:prstGeom prst="rect">
            <a:avLst/>
          </a:prstGeom>
        </p:spPr>
      </p:pic>
    </p:spTree>
    <p:extLst>
      <p:ext uri="{BB962C8B-B14F-4D97-AF65-F5344CB8AC3E}">
        <p14:creationId xmlns:p14="http://schemas.microsoft.com/office/powerpoint/2010/main" val="2063115649"/>
      </p:ext>
    </p:extLst>
  </p:cSld>
  <p:clrMapOvr>
    <a:overrideClrMapping bg1="dk1" tx1="lt1" bg2="dk2" tx2="lt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56C20283-73E0-40EC-8AD8-057F581F64C2}"/>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4" y="0"/>
            <a:ext cx="12188952"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28">
            <a:extLst>
              <a:ext uri="{FF2B5EF4-FFF2-40B4-BE49-F238E27FC236}">
                <a16:creationId xmlns:a16="http://schemas.microsoft.com/office/drawing/2014/main" id="{3FCC729B-E528-40C3-82D3-BA4375575E87}"/>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flipV="1">
            <a:off x="960120" y="0"/>
            <a:ext cx="11218661" cy="6858000"/>
          </a:xfrm>
          <a:custGeom>
            <a:avLst/>
            <a:gdLst>
              <a:gd name="connsiteX0" fmla="*/ 0 w 11218661"/>
              <a:gd name="connsiteY0" fmla="*/ 0 h 6858000"/>
              <a:gd name="connsiteX1" fmla="*/ 8042507 w 11218661"/>
              <a:gd name="connsiteY1" fmla="*/ 0 h 6858000"/>
              <a:gd name="connsiteX2" fmla="*/ 11218661 w 11218661"/>
              <a:gd name="connsiteY2" fmla="*/ 6858000 h 6858000"/>
              <a:gd name="connsiteX3" fmla="*/ 0 w 11218661"/>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11218661" h="6858000">
                <a:moveTo>
                  <a:pt x="0" y="0"/>
                </a:moveTo>
                <a:lnTo>
                  <a:pt x="8042507" y="0"/>
                </a:lnTo>
                <a:lnTo>
                  <a:pt x="11218661" y="6858000"/>
                </a:lnTo>
                <a:lnTo>
                  <a:pt x="0" y="6858000"/>
                </a:lnTo>
                <a:close/>
              </a:path>
            </a:pathLst>
          </a:custGeom>
          <a:solidFill>
            <a:schemeClr val="bg1">
              <a:lumMod val="85000"/>
              <a:lumOff val="1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3" name="Freeform 26">
            <a:extLst>
              <a:ext uri="{FF2B5EF4-FFF2-40B4-BE49-F238E27FC236}">
                <a16:creationId xmlns:a16="http://schemas.microsoft.com/office/drawing/2014/main" id="{58F1FB8D-1842-4A04-998D-6CF047AB2790}"/>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flipV="1">
            <a:off x="1420248" y="0"/>
            <a:ext cx="10771752" cy="6858000"/>
          </a:xfrm>
          <a:custGeom>
            <a:avLst/>
            <a:gdLst>
              <a:gd name="connsiteX0" fmla="*/ 0 w 10771752"/>
              <a:gd name="connsiteY0" fmla="*/ 0 h 6858000"/>
              <a:gd name="connsiteX1" fmla="*/ 7595598 w 10771752"/>
              <a:gd name="connsiteY1" fmla="*/ 0 h 6858000"/>
              <a:gd name="connsiteX2" fmla="*/ 10771752 w 10771752"/>
              <a:gd name="connsiteY2" fmla="*/ 6858000 h 6858000"/>
              <a:gd name="connsiteX3" fmla="*/ 0 w 10771752"/>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10771752" h="6858000">
                <a:moveTo>
                  <a:pt x="0" y="0"/>
                </a:moveTo>
                <a:lnTo>
                  <a:pt x="7595598" y="0"/>
                </a:lnTo>
                <a:lnTo>
                  <a:pt x="10771752" y="6858000"/>
                </a:lnTo>
                <a:lnTo>
                  <a:pt x="0" y="6858000"/>
                </a:lnTo>
                <a:close/>
              </a:path>
            </a:pathLst>
          </a:cu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27EF5D7A-51BC-4681-8F77-136EB0E20E8D}"/>
              </a:ext>
            </a:extLst>
          </p:cNvPr>
          <p:cNvSpPr>
            <a:spLocks noGrp="1"/>
          </p:cNvSpPr>
          <p:nvPr>
            <p:ph type="title"/>
          </p:nvPr>
        </p:nvSpPr>
        <p:spPr>
          <a:xfrm>
            <a:off x="4384039" y="365125"/>
            <a:ext cx="7164493" cy="1325563"/>
          </a:xfrm>
        </p:spPr>
        <p:txBody>
          <a:bodyPr>
            <a:normAutofit/>
          </a:bodyPr>
          <a:lstStyle/>
          <a:p>
            <a:r>
              <a:rPr lang="en-US" b="1">
                <a:solidFill>
                  <a:srgbClr val="000000"/>
                </a:solidFill>
                <a:cs typeface="Calibri Light"/>
              </a:rPr>
              <a:t>Who </a:t>
            </a:r>
            <a:r>
              <a:rPr lang="en-US" b="1">
                <a:solidFill>
                  <a:srgbClr val="FF0000"/>
                </a:solidFill>
                <a:cs typeface="Calibri Light"/>
              </a:rPr>
              <a:t>CANNOT</a:t>
            </a:r>
            <a:r>
              <a:rPr lang="en-US" b="1">
                <a:solidFill>
                  <a:srgbClr val="000000"/>
                </a:solidFill>
                <a:cs typeface="Calibri Light"/>
              </a:rPr>
              <a:t> be a mentor?</a:t>
            </a:r>
          </a:p>
        </p:txBody>
      </p:sp>
      <p:sp>
        <p:nvSpPr>
          <p:cNvPr id="3" name="Content Placeholder 2">
            <a:extLst>
              <a:ext uri="{FF2B5EF4-FFF2-40B4-BE49-F238E27FC236}">
                <a16:creationId xmlns:a16="http://schemas.microsoft.com/office/drawing/2014/main" id="{F6493825-85AC-46AF-97F3-327DE4B0E82E}"/>
              </a:ext>
            </a:extLst>
          </p:cNvPr>
          <p:cNvSpPr>
            <a:spLocks noGrp="1"/>
          </p:cNvSpPr>
          <p:nvPr>
            <p:ph idx="1"/>
          </p:nvPr>
        </p:nvSpPr>
        <p:spPr>
          <a:xfrm>
            <a:off x="4387515" y="2022601"/>
            <a:ext cx="7161017" cy="4154361"/>
          </a:xfrm>
          <a:solidFill>
            <a:schemeClr val="accent6">
              <a:lumMod val="60000"/>
              <a:lumOff val="40000"/>
            </a:schemeClr>
          </a:solidFill>
        </p:spPr>
        <p:txBody>
          <a:bodyPr vert="horz" lIns="91440" tIns="45720" rIns="91440" bIns="45720" rtlCol="0" anchor="t">
            <a:normAutofit/>
          </a:bodyPr>
          <a:lstStyle/>
          <a:p>
            <a:r>
              <a:rPr lang="en-US" sz="2000" b="1" dirty="0">
                <a:solidFill>
                  <a:srgbClr val="000000"/>
                </a:solidFill>
                <a:cs typeface="Calibri"/>
              </a:rPr>
              <a:t>A teacher who is the teacher candidates relative (mom, dad, aunt, cousin, grandmother)</a:t>
            </a:r>
          </a:p>
          <a:p>
            <a:r>
              <a:rPr lang="en-US" sz="2000" b="1" dirty="0">
                <a:solidFill>
                  <a:srgbClr val="000000"/>
                </a:solidFill>
                <a:cs typeface="Calibri"/>
              </a:rPr>
              <a:t>A teacher teaching in a private or parochial school</a:t>
            </a:r>
          </a:p>
          <a:p>
            <a:r>
              <a:rPr lang="en-US" sz="2000" b="1" dirty="0">
                <a:solidFill>
                  <a:srgbClr val="000000"/>
                </a:solidFill>
                <a:cs typeface="Calibri"/>
              </a:rPr>
              <a:t>A teacher who is not teaching in the classroom the candidate is earning their license.</a:t>
            </a:r>
          </a:p>
          <a:p>
            <a:pPr lvl="2"/>
            <a:r>
              <a:rPr lang="en-US" b="1" dirty="0">
                <a:solidFill>
                  <a:srgbClr val="000000"/>
                </a:solidFill>
                <a:cs typeface="Calibri"/>
              </a:rPr>
              <a:t> (an art teacher cannot be a K-6 classroom teachers' mentor, or a special education teacher cannot be a K-6 classroom teachers' mentor)</a:t>
            </a:r>
          </a:p>
          <a:p>
            <a:pPr lvl="2"/>
            <a:endParaRPr lang="en-US" b="1">
              <a:solidFill>
                <a:srgbClr val="000000"/>
              </a:solidFill>
              <a:cs typeface="Calibri"/>
            </a:endParaRPr>
          </a:p>
          <a:p>
            <a:pPr lvl="2"/>
            <a:endParaRPr lang="en-US" b="1">
              <a:solidFill>
                <a:srgbClr val="000000"/>
              </a:solidFill>
              <a:cs typeface="Calibri"/>
            </a:endParaRPr>
          </a:p>
        </p:txBody>
      </p:sp>
      <p:pic>
        <p:nvPicPr>
          <p:cNvPr id="5" name="Picture 5" descr="A picture containing transport&#10;&#10;Description generated with very high confidence">
            <a:extLst>
              <a:ext uri="{FF2B5EF4-FFF2-40B4-BE49-F238E27FC236}">
                <a16:creationId xmlns:a16="http://schemas.microsoft.com/office/drawing/2014/main" id="{555BFFD5-967F-469C-ABA1-16B061910E81}"/>
              </a:ext>
            </a:extLst>
          </p:cNvPr>
          <p:cNvPicPr>
            <a:picLocks noChangeAspect="1"/>
          </p:cNvPicPr>
          <p:nvPr/>
        </p:nvPicPr>
        <p:blipFill>
          <a:blip r:embed="rId2"/>
          <a:stretch>
            <a:fillRect/>
          </a:stretch>
        </p:blipFill>
        <p:spPr>
          <a:xfrm>
            <a:off x="235557" y="1839152"/>
            <a:ext cx="3410769" cy="3280338"/>
          </a:xfrm>
          <a:prstGeom prst="rect">
            <a:avLst/>
          </a:prstGeom>
        </p:spPr>
      </p:pic>
    </p:spTree>
    <p:extLst>
      <p:ext uri="{BB962C8B-B14F-4D97-AF65-F5344CB8AC3E}">
        <p14:creationId xmlns:p14="http://schemas.microsoft.com/office/powerpoint/2010/main" val="3091194390"/>
      </p:ext>
    </p:extLst>
  </p:cSld>
  <p:clrMapOvr>
    <a:overrideClrMapping bg1="dk1" tx1="lt1" bg2="dk2" tx2="lt2" accent1="accent1" accent2="accent2" accent3="accent3" accent4="accent4" accent5="accent5" accent6="accent6" hlink="hlink" folHlink="folHlink"/>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F22F05-7551-45C9-9EE4-29377F404444}"/>
              </a:ext>
            </a:extLst>
          </p:cNvPr>
          <p:cNvSpPr>
            <a:spLocks noGrp="1"/>
          </p:cNvSpPr>
          <p:nvPr>
            <p:ph type="title"/>
          </p:nvPr>
        </p:nvSpPr>
        <p:spPr>
          <a:solidFill>
            <a:schemeClr val="accent6"/>
          </a:solidFill>
        </p:spPr>
        <p:txBody>
          <a:bodyPr/>
          <a:lstStyle/>
          <a:p>
            <a:r>
              <a:rPr lang="en-US">
                <a:cs typeface="Calibri Light"/>
              </a:rPr>
              <a:t>Why Become a Mentor?</a:t>
            </a:r>
            <a:endParaRPr lang="en-US"/>
          </a:p>
        </p:txBody>
      </p:sp>
      <p:sp>
        <p:nvSpPr>
          <p:cNvPr id="3" name="Content Placeholder 2">
            <a:extLst>
              <a:ext uri="{FF2B5EF4-FFF2-40B4-BE49-F238E27FC236}">
                <a16:creationId xmlns:a16="http://schemas.microsoft.com/office/drawing/2014/main" id="{D855F635-8DD5-45B8-BEAE-187CE16A04B0}"/>
              </a:ext>
            </a:extLst>
          </p:cNvPr>
          <p:cNvSpPr>
            <a:spLocks noGrp="1"/>
          </p:cNvSpPr>
          <p:nvPr>
            <p:ph idx="1"/>
          </p:nvPr>
        </p:nvSpPr>
        <p:spPr>
          <a:solidFill>
            <a:schemeClr val="accent6">
              <a:lumMod val="60000"/>
              <a:lumOff val="40000"/>
            </a:schemeClr>
          </a:solidFill>
        </p:spPr>
        <p:txBody>
          <a:bodyPr vert="horz" lIns="91440" tIns="45720" rIns="91440" bIns="45720" rtlCol="0" anchor="t">
            <a:normAutofit/>
          </a:bodyPr>
          <a:lstStyle/>
          <a:p>
            <a:r>
              <a:rPr lang="en-US" dirty="0">
                <a:cs typeface="Calibri"/>
              </a:rPr>
              <a:t>Mentors are educators who want to share their expertise in the classroom.</a:t>
            </a:r>
          </a:p>
          <a:p>
            <a:r>
              <a:rPr lang="en-US" dirty="0">
                <a:cs typeface="Calibri"/>
              </a:rPr>
              <a:t>Mentors are educators who want to help develop their future colleague.</a:t>
            </a:r>
          </a:p>
          <a:p>
            <a:r>
              <a:rPr lang="en-US" dirty="0">
                <a:cs typeface="Calibri"/>
              </a:rPr>
              <a:t>Mentors earn $125 stipend each semester.</a:t>
            </a:r>
          </a:p>
          <a:p>
            <a:r>
              <a:rPr lang="en-US" dirty="0">
                <a:cs typeface="Calibri"/>
              </a:rPr>
              <a:t>Mentors earn CEU credits each year. </a:t>
            </a:r>
          </a:p>
          <a:p>
            <a:r>
              <a:rPr lang="en-US" dirty="0">
                <a:cs typeface="Calibri"/>
              </a:rPr>
              <a:t>Students in a mentor's classroom have another adult working with them.</a:t>
            </a:r>
          </a:p>
          <a:p>
            <a:pPr marL="0" indent="0">
              <a:buNone/>
            </a:pPr>
            <a:endParaRPr lang="en-US">
              <a:cs typeface="Calibri"/>
            </a:endParaRPr>
          </a:p>
          <a:p>
            <a:pPr>
              <a:buNone/>
            </a:pPr>
            <a:endParaRPr lang="en-US">
              <a:cs typeface="Calibri"/>
            </a:endParaRPr>
          </a:p>
        </p:txBody>
      </p:sp>
      <p:pic>
        <p:nvPicPr>
          <p:cNvPr id="4" name="Picture 4" descr="A picture containing bicycle, transport&#10;&#10;Description generated with high confidence">
            <a:extLst>
              <a:ext uri="{FF2B5EF4-FFF2-40B4-BE49-F238E27FC236}">
                <a16:creationId xmlns:a16="http://schemas.microsoft.com/office/drawing/2014/main" id="{70EBCB22-B9D9-43BF-A30B-727F7E3C4B4F}"/>
              </a:ext>
            </a:extLst>
          </p:cNvPr>
          <p:cNvPicPr>
            <a:picLocks noChangeAspect="1"/>
          </p:cNvPicPr>
          <p:nvPr/>
        </p:nvPicPr>
        <p:blipFill>
          <a:blip r:embed="rId2"/>
          <a:stretch>
            <a:fillRect/>
          </a:stretch>
        </p:blipFill>
        <p:spPr>
          <a:xfrm>
            <a:off x="8149267" y="423324"/>
            <a:ext cx="2190750" cy="1266825"/>
          </a:xfrm>
          <a:prstGeom prst="rect">
            <a:avLst/>
          </a:prstGeom>
        </p:spPr>
      </p:pic>
    </p:spTree>
    <p:extLst>
      <p:ext uri="{BB962C8B-B14F-4D97-AF65-F5344CB8AC3E}">
        <p14:creationId xmlns:p14="http://schemas.microsoft.com/office/powerpoint/2010/main" val="17828950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56C20283-73E0-40EC-8AD8-057F581F64C2}"/>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4" y="0"/>
            <a:ext cx="12188952"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28">
            <a:extLst>
              <a:ext uri="{FF2B5EF4-FFF2-40B4-BE49-F238E27FC236}">
                <a16:creationId xmlns:a16="http://schemas.microsoft.com/office/drawing/2014/main" id="{3FCC729B-E528-40C3-82D3-BA4375575E87}"/>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flipV="1">
            <a:off x="960120" y="0"/>
            <a:ext cx="11218661" cy="6858000"/>
          </a:xfrm>
          <a:custGeom>
            <a:avLst/>
            <a:gdLst>
              <a:gd name="connsiteX0" fmla="*/ 0 w 11218661"/>
              <a:gd name="connsiteY0" fmla="*/ 0 h 6858000"/>
              <a:gd name="connsiteX1" fmla="*/ 8042507 w 11218661"/>
              <a:gd name="connsiteY1" fmla="*/ 0 h 6858000"/>
              <a:gd name="connsiteX2" fmla="*/ 11218661 w 11218661"/>
              <a:gd name="connsiteY2" fmla="*/ 6858000 h 6858000"/>
              <a:gd name="connsiteX3" fmla="*/ 0 w 11218661"/>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11218661" h="6858000">
                <a:moveTo>
                  <a:pt x="0" y="0"/>
                </a:moveTo>
                <a:lnTo>
                  <a:pt x="8042507" y="0"/>
                </a:lnTo>
                <a:lnTo>
                  <a:pt x="11218661" y="6858000"/>
                </a:lnTo>
                <a:lnTo>
                  <a:pt x="0" y="6858000"/>
                </a:lnTo>
                <a:close/>
              </a:path>
            </a:pathLst>
          </a:custGeom>
          <a:solidFill>
            <a:schemeClr val="bg1">
              <a:lumMod val="85000"/>
              <a:lumOff val="1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3" name="Freeform 26">
            <a:extLst>
              <a:ext uri="{FF2B5EF4-FFF2-40B4-BE49-F238E27FC236}">
                <a16:creationId xmlns:a16="http://schemas.microsoft.com/office/drawing/2014/main" id="{58F1FB8D-1842-4A04-998D-6CF047AB2790}"/>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flipV="1">
            <a:off x="1420248" y="0"/>
            <a:ext cx="10771752" cy="6858000"/>
          </a:xfrm>
          <a:custGeom>
            <a:avLst/>
            <a:gdLst>
              <a:gd name="connsiteX0" fmla="*/ 0 w 10771752"/>
              <a:gd name="connsiteY0" fmla="*/ 0 h 6858000"/>
              <a:gd name="connsiteX1" fmla="*/ 7595598 w 10771752"/>
              <a:gd name="connsiteY1" fmla="*/ 0 h 6858000"/>
              <a:gd name="connsiteX2" fmla="*/ 10771752 w 10771752"/>
              <a:gd name="connsiteY2" fmla="*/ 6858000 h 6858000"/>
              <a:gd name="connsiteX3" fmla="*/ 0 w 10771752"/>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10771752" h="6858000">
                <a:moveTo>
                  <a:pt x="0" y="0"/>
                </a:moveTo>
                <a:lnTo>
                  <a:pt x="7595598" y="0"/>
                </a:lnTo>
                <a:lnTo>
                  <a:pt x="10771752" y="6858000"/>
                </a:lnTo>
                <a:lnTo>
                  <a:pt x="0" y="6858000"/>
                </a:lnTo>
                <a:close/>
              </a:path>
            </a:pathLst>
          </a:cu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FF0E8E4D-3F41-4398-AFAC-AB7BFB49BC0A}"/>
              </a:ext>
            </a:extLst>
          </p:cNvPr>
          <p:cNvSpPr>
            <a:spLocks noGrp="1"/>
          </p:cNvSpPr>
          <p:nvPr>
            <p:ph type="title"/>
          </p:nvPr>
        </p:nvSpPr>
        <p:spPr>
          <a:xfrm>
            <a:off x="4384039" y="365125"/>
            <a:ext cx="7164493" cy="1325563"/>
          </a:xfrm>
          <a:solidFill>
            <a:schemeClr val="accent6"/>
          </a:solidFill>
        </p:spPr>
        <p:txBody>
          <a:bodyPr>
            <a:normAutofit/>
          </a:bodyPr>
          <a:lstStyle/>
          <a:p>
            <a:r>
              <a:rPr lang="en-US" b="1">
                <a:solidFill>
                  <a:srgbClr val="000000"/>
                </a:solidFill>
                <a:cs typeface="Calibri Light"/>
              </a:rPr>
              <a:t>What does a mentor do?</a:t>
            </a:r>
          </a:p>
        </p:txBody>
      </p:sp>
      <p:sp>
        <p:nvSpPr>
          <p:cNvPr id="3" name="Content Placeholder 2">
            <a:extLst>
              <a:ext uri="{FF2B5EF4-FFF2-40B4-BE49-F238E27FC236}">
                <a16:creationId xmlns:a16="http://schemas.microsoft.com/office/drawing/2014/main" id="{01001C5D-8E2F-489C-8467-AC044C7D3D11}"/>
              </a:ext>
            </a:extLst>
          </p:cNvPr>
          <p:cNvSpPr>
            <a:spLocks noGrp="1"/>
          </p:cNvSpPr>
          <p:nvPr>
            <p:ph idx="1"/>
          </p:nvPr>
        </p:nvSpPr>
        <p:spPr>
          <a:xfrm>
            <a:off x="4387515" y="2022601"/>
            <a:ext cx="7161017" cy="4154361"/>
          </a:xfrm>
          <a:solidFill>
            <a:schemeClr val="accent6">
              <a:lumMod val="75000"/>
            </a:schemeClr>
          </a:solidFill>
        </p:spPr>
        <p:txBody>
          <a:bodyPr vert="horz" lIns="91440" tIns="45720" rIns="91440" bIns="45720" rtlCol="0" anchor="t">
            <a:normAutofit lnSpcReduction="10000"/>
          </a:bodyPr>
          <a:lstStyle/>
          <a:p>
            <a:r>
              <a:rPr lang="en-US" sz="1900" b="1" dirty="0">
                <a:cs typeface="Calibri"/>
              </a:rPr>
              <a:t>Mentors talk to teacher candidates about teaching</a:t>
            </a:r>
          </a:p>
          <a:p>
            <a:r>
              <a:rPr lang="en-US" sz="1900" b="1" dirty="0">
                <a:cs typeface="Calibri"/>
              </a:rPr>
              <a:t>Mentors allow teacher candidates to teach small and large groups and provide feedback to the candidate regarding their performance.</a:t>
            </a:r>
          </a:p>
          <a:p>
            <a:r>
              <a:rPr lang="en-US" sz="1900" b="1" dirty="0">
                <a:cs typeface="Calibri"/>
              </a:rPr>
              <a:t>Mentors help candidates stay organized and communicate with the teacher candidate their expectations.</a:t>
            </a:r>
          </a:p>
          <a:p>
            <a:r>
              <a:rPr lang="en-US" sz="1900" b="1" dirty="0">
                <a:cs typeface="Calibri"/>
              </a:rPr>
              <a:t>Mentors give the University feedback on the teacher candidate using disposition forms, evaluation forms and talking to the University faculty.</a:t>
            </a:r>
          </a:p>
          <a:p>
            <a:r>
              <a:rPr lang="en-US" sz="1900" b="1" dirty="0">
                <a:cs typeface="Calibri"/>
              </a:rPr>
              <a:t>Mentors are the liaison within the building for helping teacher candidates observe in other classrooms. </a:t>
            </a:r>
          </a:p>
          <a:p>
            <a:pPr lvl="2"/>
            <a:r>
              <a:rPr lang="en-US" sz="1900" b="1" dirty="0">
                <a:cs typeface="Calibri"/>
              </a:rPr>
              <a:t>(a candidate may need to observe in a specialist classroom, and the mentor would help the candidate find the placement.) </a:t>
            </a:r>
          </a:p>
        </p:txBody>
      </p:sp>
      <p:pic>
        <p:nvPicPr>
          <p:cNvPr id="7" name="Picture 12" descr="A picture containing transport&#10;&#10;Description generated with very high confidence">
            <a:extLst>
              <a:ext uri="{FF2B5EF4-FFF2-40B4-BE49-F238E27FC236}">
                <a16:creationId xmlns:a16="http://schemas.microsoft.com/office/drawing/2014/main" id="{06BB75BB-73B6-4AEF-B18B-DA12D80A7CDE}"/>
              </a:ext>
            </a:extLst>
          </p:cNvPr>
          <p:cNvPicPr>
            <a:picLocks noChangeAspect="1"/>
          </p:cNvPicPr>
          <p:nvPr/>
        </p:nvPicPr>
        <p:blipFill>
          <a:blip r:embed="rId2"/>
          <a:stretch>
            <a:fillRect/>
          </a:stretch>
        </p:blipFill>
        <p:spPr>
          <a:xfrm>
            <a:off x="738852" y="506405"/>
            <a:ext cx="3425957" cy="4148182"/>
          </a:xfrm>
          <a:prstGeom prst="rect">
            <a:avLst/>
          </a:prstGeom>
        </p:spPr>
      </p:pic>
    </p:spTree>
    <p:extLst>
      <p:ext uri="{BB962C8B-B14F-4D97-AF65-F5344CB8AC3E}">
        <p14:creationId xmlns:p14="http://schemas.microsoft.com/office/powerpoint/2010/main" val="466289369"/>
      </p:ext>
    </p:extLst>
  </p:cSld>
  <p:clrMapOvr>
    <a:overrideClrMapping bg1="dk1" tx1="lt1" bg2="dk2" tx2="lt2" accent1="accent1" accent2="accent2" accent3="accent3" accent4="accent4" accent5="accent5" accent6="accent6" hlink="hlink" folHlink="folHlink"/>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 name="Rectangle 16">
            <a:extLst>
              <a:ext uri="{FF2B5EF4-FFF2-40B4-BE49-F238E27FC236}">
                <a16:creationId xmlns:a16="http://schemas.microsoft.com/office/drawing/2014/main" id="{56C20283-73E0-40EC-8AD8-057F581F64C2}"/>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4" y="0"/>
            <a:ext cx="12188952"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Freeform 28">
            <a:extLst>
              <a:ext uri="{FF2B5EF4-FFF2-40B4-BE49-F238E27FC236}">
                <a16:creationId xmlns:a16="http://schemas.microsoft.com/office/drawing/2014/main" id="{3FCC729B-E528-40C3-82D3-BA4375575E87}"/>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flipV="1">
            <a:off x="960120" y="0"/>
            <a:ext cx="11218661" cy="6858000"/>
          </a:xfrm>
          <a:custGeom>
            <a:avLst/>
            <a:gdLst>
              <a:gd name="connsiteX0" fmla="*/ 0 w 11218661"/>
              <a:gd name="connsiteY0" fmla="*/ 0 h 6858000"/>
              <a:gd name="connsiteX1" fmla="*/ 8042507 w 11218661"/>
              <a:gd name="connsiteY1" fmla="*/ 0 h 6858000"/>
              <a:gd name="connsiteX2" fmla="*/ 11218661 w 11218661"/>
              <a:gd name="connsiteY2" fmla="*/ 6858000 h 6858000"/>
              <a:gd name="connsiteX3" fmla="*/ 0 w 11218661"/>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11218661" h="6858000">
                <a:moveTo>
                  <a:pt x="0" y="0"/>
                </a:moveTo>
                <a:lnTo>
                  <a:pt x="8042507" y="0"/>
                </a:lnTo>
                <a:lnTo>
                  <a:pt x="11218661" y="6858000"/>
                </a:lnTo>
                <a:lnTo>
                  <a:pt x="0" y="6858000"/>
                </a:lnTo>
                <a:close/>
              </a:path>
            </a:pathLst>
          </a:custGeom>
          <a:solidFill>
            <a:schemeClr val="bg1">
              <a:lumMod val="85000"/>
              <a:lumOff val="1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1" name="Freeform 26">
            <a:extLst>
              <a:ext uri="{FF2B5EF4-FFF2-40B4-BE49-F238E27FC236}">
                <a16:creationId xmlns:a16="http://schemas.microsoft.com/office/drawing/2014/main" id="{58F1FB8D-1842-4A04-998D-6CF047AB2790}"/>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flipV="1">
            <a:off x="1420248" y="0"/>
            <a:ext cx="10771752" cy="6858000"/>
          </a:xfrm>
          <a:custGeom>
            <a:avLst/>
            <a:gdLst>
              <a:gd name="connsiteX0" fmla="*/ 0 w 10771752"/>
              <a:gd name="connsiteY0" fmla="*/ 0 h 6858000"/>
              <a:gd name="connsiteX1" fmla="*/ 7595598 w 10771752"/>
              <a:gd name="connsiteY1" fmla="*/ 0 h 6858000"/>
              <a:gd name="connsiteX2" fmla="*/ 10771752 w 10771752"/>
              <a:gd name="connsiteY2" fmla="*/ 6858000 h 6858000"/>
              <a:gd name="connsiteX3" fmla="*/ 0 w 10771752"/>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10771752" h="6858000">
                <a:moveTo>
                  <a:pt x="0" y="0"/>
                </a:moveTo>
                <a:lnTo>
                  <a:pt x="7595598" y="0"/>
                </a:lnTo>
                <a:lnTo>
                  <a:pt x="10771752" y="6858000"/>
                </a:lnTo>
                <a:lnTo>
                  <a:pt x="0" y="6858000"/>
                </a:lnTo>
                <a:close/>
              </a:path>
            </a:pathLst>
          </a:cu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12" name="Picture 12" descr="A picture containing transport&#10;&#10;Description generated with very high confidence">
            <a:extLst>
              <a:ext uri="{FF2B5EF4-FFF2-40B4-BE49-F238E27FC236}">
                <a16:creationId xmlns:a16="http://schemas.microsoft.com/office/drawing/2014/main" id="{58BB59E7-DCA4-4DE5-A8D1-DEF553A23D46}"/>
              </a:ext>
            </a:extLst>
          </p:cNvPr>
          <p:cNvPicPr>
            <a:picLocks noChangeAspect="1"/>
          </p:cNvPicPr>
          <p:nvPr/>
        </p:nvPicPr>
        <p:blipFill>
          <a:blip r:embed="rId2"/>
          <a:stretch>
            <a:fillRect/>
          </a:stretch>
        </p:blipFill>
        <p:spPr>
          <a:xfrm>
            <a:off x="738852" y="506405"/>
            <a:ext cx="3425957" cy="4148182"/>
          </a:xfrm>
          <a:prstGeom prst="rect">
            <a:avLst/>
          </a:prstGeom>
        </p:spPr>
      </p:pic>
      <p:sp>
        <p:nvSpPr>
          <p:cNvPr id="2" name="Title 1">
            <a:extLst>
              <a:ext uri="{FF2B5EF4-FFF2-40B4-BE49-F238E27FC236}">
                <a16:creationId xmlns:a16="http://schemas.microsoft.com/office/drawing/2014/main" id="{EB2B5D1C-26BD-4547-8A8A-3E3ECE28237F}"/>
              </a:ext>
            </a:extLst>
          </p:cNvPr>
          <p:cNvSpPr>
            <a:spLocks noGrp="1"/>
          </p:cNvSpPr>
          <p:nvPr>
            <p:ph type="title"/>
          </p:nvPr>
        </p:nvSpPr>
        <p:spPr>
          <a:xfrm>
            <a:off x="4384039" y="365125"/>
            <a:ext cx="7164493" cy="1325563"/>
          </a:xfrm>
          <a:solidFill>
            <a:schemeClr val="accent6"/>
          </a:solidFill>
        </p:spPr>
        <p:txBody>
          <a:bodyPr>
            <a:normAutofit/>
          </a:bodyPr>
          <a:lstStyle/>
          <a:p>
            <a:r>
              <a:rPr lang="en-US" b="1">
                <a:solidFill>
                  <a:srgbClr val="000000"/>
                </a:solidFill>
                <a:cs typeface="Calibri Light"/>
              </a:rPr>
              <a:t>What is the PEDL Program?</a:t>
            </a:r>
          </a:p>
        </p:txBody>
      </p:sp>
      <p:sp>
        <p:nvSpPr>
          <p:cNvPr id="11" name="Content Placeholder 10">
            <a:extLst>
              <a:ext uri="{FF2B5EF4-FFF2-40B4-BE49-F238E27FC236}">
                <a16:creationId xmlns:a16="http://schemas.microsoft.com/office/drawing/2014/main" id="{66916756-B169-4874-80E5-34CC397EE875}"/>
              </a:ext>
            </a:extLst>
          </p:cNvPr>
          <p:cNvSpPr>
            <a:spLocks noGrp="1"/>
          </p:cNvSpPr>
          <p:nvPr>
            <p:ph idx="1"/>
          </p:nvPr>
        </p:nvSpPr>
        <p:spPr>
          <a:xfrm>
            <a:off x="4272497" y="2065734"/>
            <a:ext cx="7161017" cy="4154361"/>
          </a:xfrm>
        </p:spPr>
        <p:txBody>
          <a:bodyPr vert="horz" lIns="91440" tIns="45720" rIns="91440" bIns="45720" rtlCol="0" anchor="t">
            <a:normAutofit/>
          </a:bodyPr>
          <a:lstStyle/>
          <a:p>
            <a:r>
              <a:rPr lang="en-US" sz="2000" b="1" dirty="0">
                <a:solidFill>
                  <a:srgbClr val="000000"/>
                </a:solidFill>
                <a:cs typeface="Calibri"/>
              </a:rPr>
              <a:t>PEDL = Professional Education Distributed Learning </a:t>
            </a:r>
          </a:p>
          <a:p>
            <a:r>
              <a:rPr lang="en-US" sz="2000" b="1" dirty="0">
                <a:solidFill>
                  <a:srgbClr val="000000"/>
                </a:solidFill>
                <a:cs typeface="Calibri"/>
              </a:rPr>
              <a:t>It is one of the first hybrid Professional Education Programs in the country.</a:t>
            </a:r>
          </a:p>
          <a:p>
            <a:r>
              <a:rPr lang="en-US" sz="2000" b="1" dirty="0">
                <a:solidFill>
                  <a:srgbClr val="000000"/>
                </a:solidFill>
                <a:cs typeface="Calibri"/>
              </a:rPr>
              <a:t>PEDL has been at Bemidji State for almost 20 years.</a:t>
            </a:r>
          </a:p>
          <a:p>
            <a:r>
              <a:rPr lang="en-US" sz="2000" b="1" dirty="0">
                <a:solidFill>
                  <a:srgbClr val="000000"/>
                </a:solidFill>
                <a:cs typeface="Calibri"/>
              </a:rPr>
              <a:t>PEDL has two programs:</a:t>
            </a:r>
          </a:p>
          <a:p>
            <a:pPr lvl="1"/>
            <a:r>
              <a:rPr lang="en-US" sz="2000" b="1" dirty="0">
                <a:solidFill>
                  <a:srgbClr val="000000"/>
                </a:solidFill>
                <a:cs typeface="Calibri"/>
              </a:rPr>
              <a:t>DLITE = Distributed Learning in Teacher Education = a 4-</a:t>
            </a:r>
            <a:r>
              <a:rPr lang="en-US" sz="2000" b="1">
                <a:solidFill>
                  <a:srgbClr val="000000"/>
                </a:solidFill>
                <a:cs typeface="Calibri"/>
              </a:rPr>
              <a:t>year degree and a  K-6 teaching license </a:t>
            </a:r>
            <a:r>
              <a:rPr lang="en-US" sz="2000" b="1" dirty="0">
                <a:solidFill>
                  <a:srgbClr val="000000"/>
                </a:solidFill>
                <a:cs typeface="Calibri"/>
              </a:rPr>
              <a:t>with an option for middle school endorsement.</a:t>
            </a:r>
          </a:p>
          <a:p>
            <a:pPr lvl="1"/>
            <a:r>
              <a:rPr lang="en-US" sz="2000" b="1" dirty="0">
                <a:solidFill>
                  <a:srgbClr val="000000"/>
                </a:solidFill>
                <a:cs typeface="Calibri"/>
              </a:rPr>
              <a:t>Fastrack = Post Bac Graduate program for candidates earning a K-12 license in PE, SPED, Information Technology and Library Science OR a 5-12 license in science, social studies, language arts or math.</a:t>
            </a:r>
          </a:p>
        </p:txBody>
      </p:sp>
    </p:spTree>
    <p:extLst>
      <p:ext uri="{BB962C8B-B14F-4D97-AF65-F5344CB8AC3E}">
        <p14:creationId xmlns:p14="http://schemas.microsoft.com/office/powerpoint/2010/main" val="3479556972"/>
      </p:ext>
    </p:extLst>
  </p:cSld>
  <p:clrMapOvr>
    <a:overrideClrMapping bg1="dk1" tx1="lt1" bg2="dk2" tx2="lt2" accent1="accent1" accent2="accent2" accent3="accent3" accent4="accent4" accent5="accent5" accent6="accent6" hlink="hlink" folHlink="folHlink"/>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78DE45-68ED-46AF-A290-43A86AB8D929}"/>
              </a:ext>
            </a:extLst>
          </p:cNvPr>
          <p:cNvSpPr>
            <a:spLocks noGrp="1"/>
          </p:cNvSpPr>
          <p:nvPr>
            <p:ph type="title"/>
          </p:nvPr>
        </p:nvSpPr>
        <p:spPr>
          <a:solidFill>
            <a:schemeClr val="accent6"/>
          </a:solidFill>
        </p:spPr>
        <p:txBody>
          <a:bodyPr/>
          <a:lstStyle/>
          <a:p>
            <a:r>
              <a:rPr lang="en-US">
                <a:cs typeface="Calibri Light"/>
              </a:rPr>
              <a:t>The PEDL Design</a:t>
            </a:r>
            <a:endParaRPr lang="en-US"/>
          </a:p>
        </p:txBody>
      </p:sp>
      <p:pic>
        <p:nvPicPr>
          <p:cNvPr id="12" name="Picture 12" descr="A picture containing object&#10;&#10;Description generated with very high confidence">
            <a:extLst>
              <a:ext uri="{FF2B5EF4-FFF2-40B4-BE49-F238E27FC236}">
                <a16:creationId xmlns:a16="http://schemas.microsoft.com/office/drawing/2014/main" id="{AF6CBD80-7964-4128-A69E-075025AD9384}"/>
              </a:ext>
            </a:extLst>
          </p:cNvPr>
          <p:cNvPicPr>
            <a:picLocks noGrp="1" noChangeAspect="1"/>
          </p:cNvPicPr>
          <p:nvPr>
            <p:ph idx="1"/>
          </p:nvPr>
        </p:nvPicPr>
        <p:blipFill>
          <a:blip r:embed="rId2"/>
          <a:stretch>
            <a:fillRect/>
          </a:stretch>
        </p:blipFill>
        <p:spPr>
          <a:xfrm>
            <a:off x="3819690" y="2026908"/>
            <a:ext cx="4624507" cy="4624507"/>
          </a:xfrm>
          <a:prstGeom prst="rect">
            <a:avLst/>
          </a:prstGeom>
        </p:spPr>
      </p:pic>
      <p:sp>
        <p:nvSpPr>
          <p:cNvPr id="14" name="TextBox 13">
            <a:extLst>
              <a:ext uri="{FF2B5EF4-FFF2-40B4-BE49-F238E27FC236}">
                <a16:creationId xmlns:a16="http://schemas.microsoft.com/office/drawing/2014/main" id="{A9396015-F5A5-4088-8BF6-7EA717E76C55}"/>
              </a:ext>
            </a:extLst>
          </p:cNvPr>
          <p:cNvSpPr txBox="1"/>
          <p:nvPr/>
        </p:nvSpPr>
        <p:spPr>
          <a:xfrm>
            <a:off x="4063042" y="3193211"/>
            <a:ext cx="1966822" cy="461665"/>
          </a:xfrm>
          <a:prstGeom prst="rect">
            <a:avLst/>
          </a:prstGeom>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2400" b="1">
                <a:cs typeface="Calibri"/>
              </a:rPr>
              <a:t>Cohort Based</a:t>
            </a:r>
          </a:p>
        </p:txBody>
      </p:sp>
      <p:sp>
        <p:nvSpPr>
          <p:cNvPr id="15" name="TextBox 14">
            <a:extLst>
              <a:ext uri="{FF2B5EF4-FFF2-40B4-BE49-F238E27FC236}">
                <a16:creationId xmlns:a16="http://schemas.microsoft.com/office/drawing/2014/main" id="{5E58F7EC-22AD-4CD2-9AC9-6C3420B6A236}"/>
              </a:ext>
            </a:extLst>
          </p:cNvPr>
          <p:cNvSpPr txBox="1"/>
          <p:nvPr/>
        </p:nvSpPr>
        <p:spPr>
          <a:xfrm>
            <a:off x="6018361" y="3006305"/>
            <a:ext cx="2081842" cy="369332"/>
          </a:xfrm>
          <a:prstGeom prst="rect">
            <a:avLst/>
          </a:prstGeom>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b="1">
                <a:cs typeface="Calibri"/>
              </a:rPr>
              <a:t>Hybrid Delivery</a:t>
            </a:r>
          </a:p>
        </p:txBody>
      </p:sp>
      <p:sp>
        <p:nvSpPr>
          <p:cNvPr id="16" name="TextBox 15">
            <a:extLst>
              <a:ext uri="{FF2B5EF4-FFF2-40B4-BE49-F238E27FC236}">
                <a16:creationId xmlns:a16="http://schemas.microsoft.com/office/drawing/2014/main" id="{CF220727-FB45-41D3-AA3E-AD456F7838C9}"/>
              </a:ext>
            </a:extLst>
          </p:cNvPr>
          <p:cNvSpPr txBox="1"/>
          <p:nvPr/>
        </p:nvSpPr>
        <p:spPr>
          <a:xfrm>
            <a:off x="4954439" y="5047890"/>
            <a:ext cx="2297502" cy="646331"/>
          </a:xfrm>
          <a:prstGeom prst="rect">
            <a:avLst/>
          </a:prstGeom>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3600" b="1"/>
              <a:t>Mentor</a:t>
            </a:r>
            <a:endParaRPr lang="en-US" sz="3600" b="1">
              <a:cs typeface="Calibri"/>
            </a:endParaRPr>
          </a:p>
        </p:txBody>
      </p:sp>
      <p:pic>
        <p:nvPicPr>
          <p:cNvPr id="17" name="Picture 17" descr="A picture containing transport&#10;&#10;Description generated with very high confidence">
            <a:extLst>
              <a:ext uri="{FF2B5EF4-FFF2-40B4-BE49-F238E27FC236}">
                <a16:creationId xmlns:a16="http://schemas.microsoft.com/office/drawing/2014/main" id="{8EA5BBCB-A2F2-4F89-98C6-10D94CDDA0A2}"/>
              </a:ext>
            </a:extLst>
          </p:cNvPr>
          <p:cNvPicPr>
            <a:picLocks noChangeAspect="1"/>
          </p:cNvPicPr>
          <p:nvPr/>
        </p:nvPicPr>
        <p:blipFill>
          <a:blip r:embed="rId3"/>
          <a:stretch>
            <a:fillRect/>
          </a:stretch>
        </p:blipFill>
        <p:spPr>
          <a:xfrm>
            <a:off x="7266086" y="502058"/>
            <a:ext cx="1771750" cy="1051848"/>
          </a:xfrm>
          <a:prstGeom prst="rect">
            <a:avLst/>
          </a:prstGeom>
        </p:spPr>
      </p:pic>
    </p:spTree>
    <p:extLst>
      <p:ext uri="{BB962C8B-B14F-4D97-AF65-F5344CB8AC3E}">
        <p14:creationId xmlns:p14="http://schemas.microsoft.com/office/powerpoint/2010/main" val="40421813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BC7362-A0DA-418B-9D8C-A384DA65B59A}"/>
              </a:ext>
            </a:extLst>
          </p:cNvPr>
          <p:cNvSpPr>
            <a:spLocks noGrp="1"/>
          </p:cNvSpPr>
          <p:nvPr>
            <p:ph type="title"/>
          </p:nvPr>
        </p:nvSpPr>
        <p:spPr>
          <a:solidFill>
            <a:schemeClr val="accent6"/>
          </a:solidFill>
        </p:spPr>
        <p:txBody>
          <a:bodyPr/>
          <a:lstStyle/>
          <a:p>
            <a:r>
              <a:rPr lang="en-US">
                <a:cs typeface="Calibri Light"/>
              </a:rPr>
              <a:t>                         Cohort = Classmates </a:t>
            </a:r>
            <a:endParaRPr lang="en-US"/>
          </a:p>
        </p:txBody>
      </p:sp>
      <p:pic>
        <p:nvPicPr>
          <p:cNvPr id="4" name="Picture 4" descr="A picture containing clipart&#10;&#10;Description generated with high confidence">
            <a:extLst>
              <a:ext uri="{FF2B5EF4-FFF2-40B4-BE49-F238E27FC236}">
                <a16:creationId xmlns:a16="http://schemas.microsoft.com/office/drawing/2014/main" id="{63A68403-8874-4F69-9FBB-5624705E9F64}"/>
              </a:ext>
            </a:extLst>
          </p:cNvPr>
          <p:cNvPicPr>
            <a:picLocks noGrp="1" noChangeAspect="1"/>
          </p:cNvPicPr>
          <p:nvPr>
            <p:ph sz="half" idx="1"/>
          </p:nvPr>
        </p:nvPicPr>
        <p:blipFill rotWithShape="1">
          <a:blip r:embed="rId2"/>
          <a:stretch/>
        </p:blipFill>
        <p:spPr>
          <a:xfrm>
            <a:off x="838200" y="3171561"/>
            <a:ext cx="5181600" cy="1659466"/>
          </a:xfrm>
          <a:prstGeom prst="rect">
            <a:avLst/>
          </a:prstGeom>
        </p:spPr>
      </p:pic>
      <p:sp>
        <p:nvSpPr>
          <p:cNvPr id="7" name="Content Placeholder 6">
            <a:extLst>
              <a:ext uri="{FF2B5EF4-FFF2-40B4-BE49-F238E27FC236}">
                <a16:creationId xmlns:a16="http://schemas.microsoft.com/office/drawing/2014/main" id="{3A5D2208-1E74-45DC-ABAE-508C21C242BD}"/>
              </a:ext>
            </a:extLst>
          </p:cNvPr>
          <p:cNvSpPr>
            <a:spLocks noGrp="1"/>
          </p:cNvSpPr>
          <p:nvPr>
            <p:ph sz="half" idx="2"/>
          </p:nvPr>
        </p:nvSpPr>
        <p:spPr/>
        <p:txBody>
          <a:bodyPr vert="horz" lIns="91440" tIns="45720" rIns="91440" bIns="45720" rtlCol="0" anchor="t">
            <a:normAutofit fontScale="92500" lnSpcReduction="20000"/>
          </a:bodyPr>
          <a:lstStyle/>
          <a:p>
            <a:r>
              <a:rPr lang="en-US">
                <a:cs typeface="Calibri"/>
              </a:rPr>
              <a:t>These are the people our candidates work with in class throughout the program.</a:t>
            </a:r>
          </a:p>
          <a:p>
            <a:r>
              <a:rPr lang="en-US">
                <a:cs typeface="Calibri"/>
              </a:rPr>
              <a:t>Candidates in DLITE are with their cohort for 5 semesters</a:t>
            </a:r>
          </a:p>
          <a:p>
            <a:r>
              <a:rPr lang="en-US">
                <a:cs typeface="Calibri"/>
              </a:rPr>
              <a:t>Candidate in Fastrack are with their cohort for 3 semesters.</a:t>
            </a:r>
          </a:p>
          <a:p>
            <a:r>
              <a:rPr lang="en-US">
                <a:cs typeface="Calibri"/>
              </a:rPr>
              <a:t>Candidates collaborate and discuss content throughout their coursework.</a:t>
            </a:r>
          </a:p>
          <a:p>
            <a:r>
              <a:rPr lang="en-US">
                <a:cs typeface="Calibri"/>
              </a:rPr>
              <a:t>Candidates form life-long friendships and colleagues.</a:t>
            </a:r>
          </a:p>
        </p:txBody>
      </p:sp>
      <p:pic>
        <p:nvPicPr>
          <p:cNvPr id="8" name="Picture 8" descr="A picture containing transport&#10;&#10;Description generated with very high confidence">
            <a:extLst>
              <a:ext uri="{FF2B5EF4-FFF2-40B4-BE49-F238E27FC236}">
                <a16:creationId xmlns:a16="http://schemas.microsoft.com/office/drawing/2014/main" id="{A893A015-4464-4DF9-85D5-DFAD4791F655}"/>
              </a:ext>
            </a:extLst>
          </p:cNvPr>
          <p:cNvPicPr>
            <a:picLocks noChangeAspect="1"/>
          </p:cNvPicPr>
          <p:nvPr/>
        </p:nvPicPr>
        <p:blipFill>
          <a:blip r:embed="rId3"/>
          <a:stretch>
            <a:fillRect/>
          </a:stretch>
        </p:blipFill>
        <p:spPr>
          <a:xfrm>
            <a:off x="9120764" y="387039"/>
            <a:ext cx="1024128" cy="1310640"/>
          </a:xfrm>
          <a:prstGeom prst="rect">
            <a:avLst/>
          </a:prstGeom>
        </p:spPr>
      </p:pic>
    </p:spTree>
    <p:extLst>
      <p:ext uri="{BB962C8B-B14F-4D97-AF65-F5344CB8AC3E}">
        <p14:creationId xmlns:p14="http://schemas.microsoft.com/office/powerpoint/2010/main" val="1682378307"/>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583</Words>
  <Application>Microsoft Office PowerPoint</Application>
  <PresentationFormat>Widescreen</PresentationFormat>
  <Paragraphs>88</Paragraphs>
  <Slides>17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17</vt:i4>
      </vt:variant>
    </vt:vector>
  </HeadingPairs>
  <TitlesOfParts>
    <vt:vector size="21" baseType="lpstr">
      <vt:lpstr>Arial</vt:lpstr>
      <vt:lpstr>Calibri</vt:lpstr>
      <vt:lpstr>Calibri Light</vt:lpstr>
      <vt:lpstr>office theme</vt:lpstr>
      <vt:lpstr>Becoming a Mentor</vt:lpstr>
      <vt:lpstr>Thank you for your consideration!</vt:lpstr>
      <vt:lpstr>Who can be a mentor?</vt:lpstr>
      <vt:lpstr>Who CANNOT be a mentor?</vt:lpstr>
      <vt:lpstr>Why Become a Mentor?</vt:lpstr>
      <vt:lpstr>What does a mentor do?</vt:lpstr>
      <vt:lpstr>What is the PEDL Program?</vt:lpstr>
      <vt:lpstr>The PEDL Design</vt:lpstr>
      <vt:lpstr>                         Cohort = Classmates </vt:lpstr>
      <vt:lpstr>Hybrid </vt:lpstr>
      <vt:lpstr>MENTOR</vt:lpstr>
      <vt:lpstr>How many years will the mentor work with teacher candidate?</vt:lpstr>
      <vt:lpstr>Mentor Payment</vt:lpstr>
      <vt:lpstr>Where do Mentors find support?</vt:lpstr>
      <vt:lpstr>Other Important Contact People:</vt:lpstr>
      <vt:lpstr>Testing your Knowledge of becoming a mentor</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Becoming a Mentor</dc:title>
  <dc:creator>Lynn Johnson</dc:creator>
  <cp:lastModifiedBy>Johnson, Lynn M</cp:lastModifiedBy>
  <cp:revision>253</cp:revision>
  <dcterms:modified xsi:type="dcterms:W3CDTF">2019-05-15T16:14:43Z</dcterms:modified>
</cp:coreProperties>
</file>