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61" r:id="rId1"/>
  </p:sldMasterIdLst>
  <p:notesMasterIdLst>
    <p:notesMasterId r:id="rId25"/>
  </p:notesMasterIdLst>
  <p:handoutMasterIdLst>
    <p:handoutMasterId r:id="rId26"/>
  </p:handoutMasterIdLst>
  <p:sldIdLst>
    <p:sldId id="295" r:id="rId2"/>
    <p:sldId id="257" r:id="rId3"/>
    <p:sldId id="283" r:id="rId4"/>
    <p:sldId id="282" r:id="rId5"/>
    <p:sldId id="263" r:id="rId6"/>
    <p:sldId id="259" r:id="rId7"/>
    <p:sldId id="262" r:id="rId8"/>
    <p:sldId id="296" r:id="rId9"/>
    <p:sldId id="260" r:id="rId10"/>
    <p:sldId id="286" r:id="rId11"/>
    <p:sldId id="287" r:id="rId12"/>
    <p:sldId id="297" r:id="rId13"/>
    <p:sldId id="288" r:id="rId14"/>
    <p:sldId id="289" r:id="rId15"/>
    <p:sldId id="290" r:id="rId16"/>
    <p:sldId id="261" r:id="rId17"/>
    <p:sldId id="285" r:id="rId18"/>
    <p:sldId id="264" r:id="rId19"/>
    <p:sldId id="291" r:id="rId20"/>
    <p:sldId id="292" r:id="rId21"/>
    <p:sldId id="293" r:id="rId22"/>
    <p:sldId id="294" r:id="rId23"/>
    <p:sldId id="279" r:id="rId24"/>
  </p:sldIdLst>
  <p:sldSz cx="9144000" cy="6858000" type="letter"/>
  <p:notesSz cx="9296400" cy="7010400"/>
  <p:defaultTextStyle>
    <a:defPPr>
      <a:defRPr lang="en-US"/>
    </a:defPPr>
    <a:lvl1pPr algn="l" rtl="0" fontAlgn="base">
      <a:spcBef>
        <a:spcPct val="20000"/>
      </a:spcBef>
      <a:spcAft>
        <a:spcPct val="0"/>
      </a:spcAft>
      <a:buChar char="•"/>
      <a:defRPr sz="4200" kern="1200">
        <a:solidFill>
          <a:schemeClr val="tx1"/>
        </a:solidFill>
        <a:latin typeface="Arial" charset="0"/>
        <a:ea typeface="+mn-ea"/>
        <a:cs typeface="+mn-cs"/>
      </a:defRPr>
    </a:lvl1pPr>
    <a:lvl2pPr marL="457200" algn="l" rtl="0" fontAlgn="base">
      <a:spcBef>
        <a:spcPct val="20000"/>
      </a:spcBef>
      <a:spcAft>
        <a:spcPct val="0"/>
      </a:spcAft>
      <a:buChar char="•"/>
      <a:defRPr sz="4200" kern="1200">
        <a:solidFill>
          <a:schemeClr val="tx1"/>
        </a:solidFill>
        <a:latin typeface="Arial" charset="0"/>
        <a:ea typeface="+mn-ea"/>
        <a:cs typeface="+mn-cs"/>
      </a:defRPr>
    </a:lvl2pPr>
    <a:lvl3pPr marL="914400" algn="l" rtl="0" fontAlgn="base">
      <a:spcBef>
        <a:spcPct val="20000"/>
      </a:spcBef>
      <a:spcAft>
        <a:spcPct val="0"/>
      </a:spcAft>
      <a:buChar char="•"/>
      <a:defRPr sz="4200" kern="1200">
        <a:solidFill>
          <a:schemeClr val="tx1"/>
        </a:solidFill>
        <a:latin typeface="Arial" charset="0"/>
        <a:ea typeface="+mn-ea"/>
        <a:cs typeface="+mn-cs"/>
      </a:defRPr>
    </a:lvl3pPr>
    <a:lvl4pPr marL="1371600" algn="l" rtl="0" fontAlgn="base">
      <a:spcBef>
        <a:spcPct val="20000"/>
      </a:spcBef>
      <a:spcAft>
        <a:spcPct val="0"/>
      </a:spcAft>
      <a:buChar char="•"/>
      <a:defRPr sz="4200" kern="1200">
        <a:solidFill>
          <a:schemeClr val="tx1"/>
        </a:solidFill>
        <a:latin typeface="Arial" charset="0"/>
        <a:ea typeface="+mn-ea"/>
        <a:cs typeface="+mn-cs"/>
      </a:defRPr>
    </a:lvl4pPr>
    <a:lvl5pPr marL="1828800" algn="l" rtl="0" fontAlgn="base">
      <a:spcBef>
        <a:spcPct val="20000"/>
      </a:spcBef>
      <a:spcAft>
        <a:spcPct val="0"/>
      </a:spcAft>
      <a:buChar char="•"/>
      <a:defRPr sz="4200" kern="1200">
        <a:solidFill>
          <a:schemeClr val="tx1"/>
        </a:solidFill>
        <a:latin typeface="Arial" charset="0"/>
        <a:ea typeface="+mn-ea"/>
        <a:cs typeface="+mn-cs"/>
      </a:defRPr>
    </a:lvl5pPr>
    <a:lvl6pPr marL="2286000" algn="l" defTabSz="914400" rtl="0" eaLnBrk="1" latinLnBrk="0" hangingPunct="1">
      <a:defRPr sz="4200" kern="1200">
        <a:solidFill>
          <a:schemeClr val="tx1"/>
        </a:solidFill>
        <a:latin typeface="Arial" charset="0"/>
        <a:ea typeface="+mn-ea"/>
        <a:cs typeface="+mn-cs"/>
      </a:defRPr>
    </a:lvl6pPr>
    <a:lvl7pPr marL="2743200" algn="l" defTabSz="914400" rtl="0" eaLnBrk="1" latinLnBrk="0" hangingPunct="1">
      <a:defRPr sz="4200" kern="1200">
        <a:solidFill>
          <a:schemeClr val="tx1"/>
        </a:solidFill>
        <a:latin typeface="Arial" charset="0"/>
        <a:ea typeface="+mn-ea"/>
        <a:cs typeface="+mn-cs"/>
      </a:defRPr>
    </a:lvl7pPr>
    <a:lvl8pPr marL="3200400" algn="l" defTabSz="914400" rtl="0" eaLnBrk="1" latinLnBrk="0" hangingPunct="1">
      <a:defRPr sz="4200" kern="1200">
        <a:solidFill>
          <a:schemeClr val="tx1"/>
        </a:solidFill>
        <a:latin typeface="Arial" charset="0"/>
        <a:ea typeface="+mn-ea"/>
        <a:cs typeface="+mn-cs"/>
      </a:defRPr>
    </a:lvl8pPr>
    <a:lvl9pPr marL="3657600" algn="l" defTabSz="914400" rtl="0" eaLnBrk="1" latinLnBrk="0" hangingPunct="1">
      <a:defRPr sz="4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D2DFEE"/>
    <a:srgbClr val="6600CC"/>
    <a:srgbClr val="330066"/>
    <a:srgbClr val="2A2A7E"/>
    <a:srgbClr val="333399"/>
    <a:srgbClr val="2E1751"/>
    <a:srgbClr val="3F0058"/>
    <a:srgbClr val="413B59"/>
    <a:srgbClr val="FDD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916" autoAdjust="0"/>
    <p:restoredTop sz="92974" autoAdjust="0"/>
  </p:normalViewPr>
  <p:slideViewPr>
    <p:cSldViewPr snapToGrid="0">
      <p:cViewPr varScale="1">
        <p:scale>
          <a:sx n="114" d="100"/>
          <a:sy n="114" d="100"/>
        </p:scale>
        <p:origin x="2214" y="102"/>
      </p:cViewPr>
      <p:guideLst>
        <p:guide orient="horz" pos="2160"/>
        <p:guide pos="2880"/>
      </p:guideLst>
    </p:cSldViewPr>
  </p:slideViewPr>
  <p:outlineViewPr>
    <p:cViewPr>
      <p:scale>
        <a:sx n="33" d="100"/>
        <a:sy n="33" d="100"/>
      </p:scale>
      <p:origin x="0" y="1062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0" d="100"/>
          <a:sy n="100" d="100"/>
        </p:scale>
        <p:origin x="-2292" y="-10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4028844" cy="350056"/>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0" hangingPunct="0">
              <a:spcBef>
                <a:spcPct val="0"/>
              </a:spcBef>
              <a:buFontTx/>
              <a:buNone/>
              <a:defRPr sz="1300">
                <a:latin typeface="Times" pitchFamily="18" charset="0"/>
              </a:defRPr>
            </a:lvl1pPr>
          </a:lstStyle>
          <a:p>
            <a:endParaRPr lang="en-US"/>
          </a:p>
        </p:txBody>
      </p:sp>
      <p:sp>
        <p:nvSpPr>
          <p:cNvPr id="98307" name="Rectangle 3"/>
          <p:cNvSpPr>
            <a:spLocks noGrp="1" noChangeArrowheads="1"/>
          </p:cNvSpPr>
          <p:nvPr>
            <p:ph type="dt" sz="quarter" idx="1"/>
          </p:nvPr>
        </p:nvSpPr>
        <p:spPr bwMode="auto">
          <a:xfrm>
            <a:off x="5265540" y="0"/>
            <a:ext cx="4028844" cy="350056"/>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0" hangingPunct="0">
              <a:spcBef>
                <a:spcPct val="0"/>
              </a:spcBef>
              <a:buFontTx/>
              <a:buNone/>
              <a:defRPr sz="1300">
                <a:latin typeface="Times" pitchFamily="18" charset="0"/>
              </a:defRPr>
            </a:lvl1pPr>
          </a:lstStyle>
          <a:p>
            <a:endParaRPr lang="en-US"/>
          </a:p>
        </p:txBody>
      </p:sp>
      <p:sp>
        <p:nvSpPr>
          <p:cNvPr id="98308" name="Rectangle 4"/>
          <p:cNvSpPr>
            <a:spLocks noGrp="1" noChangeArrowheads="1"/>
          </p:cNvSpPr>
          <p:nvPr>
            <p:ph type="ftr" sz="quarter" idx="2"/>
          </p:nvPr>
        </p:nvSpPr>
        <p:spPr bwMode="auto">
          <a:xfrm>
            <a:off x="0" y="6659185"/>
            <a:ext cx="4028844" cy="350056"/>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0" hangingPunct="0">
              <a:spcBef>
                <a:spcPct val="0"/>
              </a:spcBef>
              <a:buFontTx/>
              <a:buNone/>
              <a:defRPr sz="1300">
                <a:latin typeface="Times" pitchFamily="18" charset="0"/>
              </a:defRPr>
            </a:lvl1pPr>
          </a:lstStyle>
          <a:p>
            <a:endParaRPr lang="en-US"/>
          </a:p>
        </p:txBody>
      </p:sp>
      <p:sp>
        <p:nvSpPr>
          <p:cNvPr id="98309" name="Rectangle 5"/>
          <p:cNvSpPr>
            <a:spLocks noGrp="1" noChangeArrowheads="1"/>
          </p:cNvSpPr>
          <p:nvPr>
            <p:ph type="sldNum" sz="quarter" idx="3"/>
          </p:nvPr>
        </p:nvSpPr>
        <p:spPr bwMode="auto">
          <a:xfrm>
            <a:off x="5265540" y="6659185"/>
            <a:ext cx="4028844" cy="350056"/>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0" hangingPunct="0">
              <a:spcBef>
                <a:spcPct val="0"/>
              </a:spcBef>
              <a:buFontTx/>
              <a:buNone/>
              <a:defRPr sz="1300">
                <a:latin typeface="Times" pitchFamily="18" charset="0"/>
              </a:defRPr>
            </a:lvl1pPr>
          </a:lstStyle>
          <a:p>
            <a:fld id="{34056937-8AA6-4972-9856-58C841D56594}" type="slidenum">
              <a:rPr lang="en-US"/>
              <a:pPr/>
              <a:t>‹#›</a:t>
            </a:fld>
            <a:endParaRPr lang="en-US"/>
          </a:p>
        </p:txBody>
      </p:sp>
    </p:spTree>
    <p:extLst>
      <p:ext uri="{BB962C8B-B14F-4D97-AF65-F5344CB8AC3E}">
        <p14:creationId xmlns:p14="http://schemas.microsoft.com/office/powerpoint/2010/main" val="21492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4028844" cy="350056"/>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eaLnBrk="0" hangingPunct="0">
              <a:spcBef>
                <a:spcPct val="0"/>
              </a:spcBef>
              <a:buFontTx/>
              <a:buNone/>
              <a:defRPr sz="1200">
                <a:latin typeface="Times" pitchFamily="18" charset="0"/>
              </a:defRPr>
            </a:lvl1pPr>
          </a:lstStyle>
          <a:p>
            <a:endParaRPr lang="en-US"/>
          </a:p>
        </p:txBody>
      </p:sp>
      <p:sp>
        <p:nvSpPr>
          <p:cNvPr id="106499" name="Rectangle 3"/>
          <p:cNvSpPr>
            <a:spLocks noGrp="1" noChangeArrowheads="1"/>
          </p:cNvSpPr>
          <p:nvPr>
            <p:ph type="dt" idx="1"/>
          </p:nvPr>
        </p:nvSpPr>
        <p:spPr bwMode="auto">
          <a:xfrm>
            <a:off x="5265540" y="0"/>
            <a:ext cx="4028844" cy="350056"/>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eaLnBrk="0" hangingPunct="0">
              <a:spcBef>
                <a:spcPct val="0"/>
              </a:spcBef>
              <a:buFontTx/>
              <a:buNone/>
              <a:defRPr sz="1200">
                <a:latin typeface="Times" pitchFamily="18" charset="0"/>
              </a:defRPr>
            </a:lvl1pPr>
          </a:lstStyle>
          <a:p>
            <a:endParaRPr lang="en-US"/>
          </a:p>
        </p:txBody>
      </p:sp>
      <p:sp>
        <p:nvSpPr>
          <p:cNvPr id="106500"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ffectLst/>
        </p:spPr>
      </p:sp>
      <p:sp>
        <p:nvSpPr>
          <p:cNvPr id="106501" name="Rectangle 5"/>
          <p:cNvSpPr>
            <a:spLocks noGrp="1" noChangeArrowheads="1"/>
          </p:cNvSpPr>
          <p:nvPr>
            <p:ph type="body" sz="quarter" idx="3"/>
          </p:nvPr>
        </p:nvSpPr>
        <p:spPr bwMode="auto">
          <a:xfrm>
            <a:off x="930045" y="3330173"/>
            <a:ext cx="7436313" cy="3153984"/>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2" name="Rectangle 6"/>
          <p:cNvSpPr>
            <a:spLocks noGrp="1" noChangeArrowheads="1"/>
          </p:cNvSpPr>
          <p:nvPr>
            <p:ph type="ftr" sz="quarter" idx="4"/>
          </p:nvPr>
        </p:nvSpPr>
        <p:spPr bwMode="auto">
          <a:xfrm>
            <a:off x="0" y="6659185"/>
            <a:ext cx="4028844" cy="350056"/>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eaLnBrk="0" hangingPunct="0">
              <a:spcBef>
                <a:spcPct val="0"/>
              </a:spcBef>
              <a:buFontTx/>
              <a:buNone/>
              <a:defRPr sz="1200">
                <a:latin typeface="Times" pitchFamily="18" charset="0"/>
              </a:defRPr>
            </a:lvl1pPr>
          </a:lstStyle>
          <a:p>
            <a:endParaRPr lang="en-US"/>
          </a:p>
        </p:txBody>
      </p:sp>
      <p:sp>
        <p:nvSpPr>
          <p:cNvPr id="106503" name="Rectangle 7"/>
          <p:cNvSpPr>
            <a:spLocks noGrp="1" noChangeArrowheads="1"/>
          </p:cNvSpPr>
          <p:nvPr>
            <p:ph type="sldNum" sz="quarter" idx="5"/>
          </p:nvPr>
        </p:nvSpPr>
        <p:spPr bwMode="auto">
          <a:xfrm>
            <a:off x="5265540" y="6659185"/>
            <a:ext cx="4028844" cy="350056"/>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eaLnBrk="0" hangingPunct="0">
              <a:spcBef>
                <a:spcPct val="0"/>
              </a:spcBef>
              <a:buFontTx/>
              <a:buNone/>
              <a:defRPr sz="1200">
                <a:latin typeface="Times" pitchFamily="18" charset="0"/>
              </a:defRPr>
            </a:lvl1pPr>
          </a:lstStyle>
          <a:p>
            <a:fld id="{2C46FD86-77D6-482F-89D4-FFF46134D83C}" type="slidenum">
              <a:rPr lang="en-US"/>
              <a:pPr/>
              <a:t>‹#›</a:t>
            </a:fld>
            <a:endParaRPr lang="en-US"/>
          </a:p>
        </p:txBody>
      </p:sp>
    </p:spTree>
    <p:extLst>
      <p:ext uri="{BB962C8B-B14F-4D97-AF65-F5344CB8AC3E}">
        <p14:creationId xmlns:p14="http://schemas.microsoft.com/office/powerpoint/2010/main" val="15088517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6FD86-77D6-482F-89D4-FFF46134D83C}" type="slidenum">
              <a:rPr lang="en-US" smtClean="0"/>
              <a:pPr/>
              <a:t>2</a:t>
            </a:fld>
            <a:endParaRPr lang="en-US"/>
          </a:p>
        </p:txBody>
      </p:sp>
    </p:spTree>
    <p:extLst>
      <p:ext uri="{BB962C8B-B14F-4D97-AF65-F5344CB8AC3E}">
        <p14:creationId xmlns:p14="http://schemas.microsoft.com/office/powerpoint/2010/main" val="296715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6FD86-77D6-482F-89D4-FFF46134D83C}" type="slidenum">
              <a:rPr lang="en-US" smtClean="0"/>
              <a:pPr/>
              <a:t>5</a:t>
            </a:fld>
            <a:endParaRPr lang="en-US"/>
          </a:p>
        </p:txBody>
      </p:sp>
    </p:spTree>
    <p:extLst>
      <p:ext uri="{BB962C8B-B14F-4D97-AF65-F5344CB8AC3E}">
        <p14:creationId xmlns:p14="http://schemas.microsoft.com/office/powerpoint/2010/main" val="131598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C46FD86-77D6-482F-89D4-FFF46134D83C}" type="slidenum">
              <a:rPr lang="en-US" smtClean="0"/>
              <a:pPr/>
              <a:t>6</a:t>
            </a:fld>
            <a:endParaRPr lang="en-US"/>
          </a:p>
        </p:txBody>
      </p:sp>
    </p:spTree>
    <p:extLst>
      <p:ext uri="{BB962C8B-B14F-4D97-AF65-F5344CB8AC3E}">
        <p14:creationId xmlns:p14="http://schemas.microsoft.com/office/powerpoint/2010/main" val="34060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C46FD86-77D6-482F-89D4-FFF46134D83C}" type="slidenum">
              <a:rPr lang="en-US" smtClean="0"/>
              <a:pPr/>
              <a:t>7</a:t>
            </a:fld>
            <a:endParaRPr lang="en-US"/>
          </a:p>
        </p:txBody>
      </p:sp>
    </p:spTree>
    <p:extLst>
      <p:ext uri="{BB962C8B-B14F-4D97-AF65-F5344CB8AC3E}">
        <p14:creationId xmlns:p14="http://schemas.microsoft.com/office/powerpoint/2010/main" val="198901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1.  General Fund (M &amp; E):</a:t>
            </a:r>
          </a:p>
          <a:p>
            <a:r>
              <a:rPr lang="en-US" baseline="0" dirty="0"/>
              <a:t>		You receive an allocation and spend according to budget.  You can’t look to balance sheet to see cash available.  Balance is not carried forward annually.</a:t>
            </a:r>
          </a:p>
          <a:p>
            <a:r>
              <a:rPr lang="en-US" baseline="0" dirty="0"/>
              <a:t>	2.  Non-Allocation Income (NAI):</a:t>
            </a:r>
          </a:p>
          <a:p>
            <a:r>
              <a:rPr lang="en-US" baseline="0" dirty="0"/>
              <a:t>		Budget is not reflective of available, use balance sheet to see cash available.</a:t>
            </a:r>
            <a:endParaRPr lang="en-US" dirty="0"/>
          </a:p>
        </p:txBody>
      </p:sp>
      <p:sp>
        <p:nvSpPr>
          <p:cNvPr id="4" name="Slide Number Placeholder 3"/>
          <p:cNvSpPr>
            <a:spLocks noGrp="1"/>
          </p:cNvSpPr>
          <p:nvPr>
            <p:ph type="sldNum" sz="quarter" idx="10"/>
          </p:nvPr>
        </p:nvSpPr>
        <p:spPr/>
        <p:txBody>
          <a:bodyPr/>
          <a:lstStyle/>
          <a:p>
            <a:fld id="{2C46FD86-77D6-482F-89D4-FFF46134D83C}" type="slidenum">
              <a:rPr lang="en-US" smtClean="0"/>
              <a:pPr/>
              <a:t>9</a:t>
            </a:fld>
            <a:endParaRPr lang="en-US"/>
          </a:p>
        </p:txBody>
      </p:sp>
    </p:spTree>
    <p:extLst>
      <p:ext uri="{BB962C8B-B14F-4D97-AF65-F5344CB8AC3E}">
        <p14:creationId xmlns:p14="http://schemas.microsoft.com/office/powerpoint/2010/main" val="320864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6FD86-77D6-482F-89D4-FFF46134D83C}" type="slidenum">
              <a:rPr lang="en-US" smtClean="0"/>
              <a:pPr/>
              <a:t>16</a:t>
            </a:fld>
            <a:endParaRPr lang="en-US"/>
          </a:p>
        </p:txBody>
      </p:sp>
    </p:spTree>
    <p:extLst>
      <p:ext uri="{BB962C8B-B14F-4D97-AF65-F5344CB8AC3E}">
        <p14:creationId xmlns:p14="http://schemas.microsoft.com/office/powerpoint/2010/main" val="150778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6FD86-77D6-482F-89D4-FFF46134D83C}" type="slidenum">
              <a:rPr lang="en-US" smtClean="0"/>
              <a:pPr/>
              <a:t>18</a:t>
            </a:fld>
            <a:endParaRPr lang="en-US"/>
          </a:p>
        </p:txBody>
      </p:sp>
    </p:spTree>
    <p:extLst>
      <p:ext uri="{BB962C8B-B14F-4D97-AF65-F5344CB8AC3E}">
        <p14:creationId xmlns:p14="http://schemas.microsoft.com/office/powerpoint/2010/main" val="165765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2153-BAFE-4509-87BE-8146B7F13DBF}" type="slidenum">
              <a:rPr lang="en-US" smtClean="0"/>
              <a:pPr/>
              <a:t>‹#›</a:t>
            </a:fld>
            <a:endParaRPr lang="en-US"/>
          </a:p>
        </p:txBody>
      </p:sp>
    </p:spTree>
    <p:extLst>
      <p:ext uri="{BB962C8B-B14F-4D97-AF65-F5344CB8AC3E}">
        <p14:creationId xmlns:p14="http://schemas.microsoft.com/office/powerpoint/2010/main" val="277699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12A66-1F43-4985-A810-0449EF297D5E}" type="slidenum">
              <a:rPr lang="en-US" smtClean="0"/>
              <a:pPr/>
              <a:t>‹#›</a:t>
            </a:fld>
            <a:endParaRPr lang="en-US"/>
          </a:p>
        </p:txBody>
      </p:sp>
    </p:spTree>
    <p:extLst>
      <p:ext uri="{BB962C8B-B14F-4D97-AF65-F5344CB8AC3E}">
        <p14:creationId xmlns:p14="http://schemas.microsoft.com/office/powerpoint/2010/main" val="252595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8C92E-E7B5-4FA5-B20F-8E6EAD39DC2C}" type="slidenum">
              <a:rPr lang="en-US" smtClean="0"/>
              <a:pPr/>
              <a:t>‹#›</a:t>
            </a:fld>
            <a:endParaRPr lang="en-US"/>
          </a:p>
        </p:txBody>
      </p:sp>
    </p:spTree>
    <p:extLst>
      <p:ext uri="{BB962C8B-B14F-4D97-AF65-F5344CB8AC3E}">
        <p14:creationId xmlns:p14="http://schemas.microsoft.com/office/powerpoint/2010/main" val="302337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27304-AA6F-4FCE-9180-0F13D04549BC}" type="slidenum">
              <a:rPr lang="en-US" smtClean="0"/>
              <a:pPr/>
              <a:t>‹#›</a:t>
            </a:fld>
            <a:endParaRPr lang="en-US"/>
          </a:p>
        </p:txBody>
      </p:sp>
    </p:spTree>
    <p:extLst>
      <p:ext uri="{BB962C8B-B14F-4D97-AF65-F5344CB8AC3E}">
        <p14:creationId xmlns:p14="http://schemas.microsoft.com/office/powerpoint/2010/main" val="17833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C14C0-B4DE-4968-9A0C-27B372B69446}" type="slidenum">
              <a:rPr lang="en-US" smtClean="0"/>
              <a:pPr/>
              <a:t>‹#›</a:t>
            </a:fld>
            <a:endParaRPr lang="en-US"/>
          </a:p>
        </p:txBody>
      </p:sp>
    </p:spTree>
    <p:extLst>
      <p:ext uri="{BB962C8B-B14F-4D97-AF65-F5344CB8AC3E}">
        <p14:creationId xmlns:p14="http://schemas.microsoft.com/office/powerpoint/2010/main" val="389535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5F75D-F455-48F5-9DD3-6E5656AC964E}" type="slidenum">
              <a:rPr lang="en-US" smtClean="0"/>
              <a:pPr/>
              <a:t>‹#›</a:t>
            </a:fld>
            <a:endParaRPr lang="en-US"/>
          </a:p>
        </p:txBody>
      </p:sp>
    </p:spTree>
    <p:extLst>
      <p:ext uri="{BB962C8B-B14F-4D97-AF65-F5344CB8AC3E}">
        <p14:creationId xmlns:p14="http://schemas.microsoft.com/office/powerpoint/2010/main" val="255112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7D8E9-EB02-4AC7-A86D-9DE6184A5A5A}" type="slidenum">
              <a:rPr lang="en-US" smtClean="0"/>
              <a:pPr/>
              <a:t>‹#›</a:t>
            </a:fld>
            <a:endParaRPr lang="en-US"/>
          </a:p>
        </p:txBody>
      </p:sp>
    </p:spTree>
    <p:extLst>
      <p:ext uri="{BB962C8B-B14F-4D97-AF65-F5344CB8AC3E}">
        <p14:creationId xmlns:p14="http://schemas.microsoft.com/office/powerpoint/2010/main" val="98134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3F893-DF55-476C-8059-10749F00A59B}" type="slidenum">
              <a:rPr lang="en-US" smtClean="0"/>
              <a:pPr/>
              <a:t>‹#›</a:t>
            </a:fld>
            <a:endParaRPr lang="en-US"/>
          </a:p>
        </p:txBody>
      </p:sp>
    </p:spTree>
    <p:extLst>
      <p:ext uri="{BB962C8B-B14F-4D97-AF65-F5344CB8AC3E}">
        <p14:creationId xmlns:p14="http://schemas.microsoft.com/office/powerpoint/2010/main" val="350535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42E3A1-0E73-4EB2-83D7-B43955293B4B}" type="slidenum">
              <a:rPr lang="en-US" smtClean="0"/>
              <a:pPr/>
              <a:t>‹#›</a:t>
            </a:fld>
            <a:endParaRPr lang="en-US"/>
          </a:p>
        </p:txBody>
      </p:sp>
    </p:spTree>
    <p:extLst>
      <p:ext uri="{BB962C8B-B14F-4D97-AF65-F5344CB8AC3E}">
        <p14:creationId xmlns:p14="http://schemas.microsoft.com/office/powerpoint/2010/main" val="152985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BA6C1-E277-4334-983A-CA5D28AD56C6}" type="slidenum">
              <a:rPr lang="en-US" smtClean="0"/>
              <a:pPr/>
              <a:t>‹#›</a:t>
            </a:fld>
            <a:endParaRPr lang="en-US"/>
          </a:p>
        </p:txBody>
      </p:sp>
    </p:spTree>
    <p:extLst>
      <p:ext uri="{BB962C8B-B14F-4D97-AF65-F5344CB8AC3E}">
        <p14:creationId xmlns:p14="http://schemas.microsoft.com/office/powerpoint/2010/main" val="151094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3AD50-CA6E-468B-ACC3-6BE7B337E78F}" type="slidenum">
              <a:rPr lang="en-US" smtClean="0"/>
              <a:pPr/>
              <a:t>‹#›</a:t>
            </a:fld>
            <a:endParaRPr lang="en-US"/>
          </a:p>
        </p:txBody>
      </p:sp>
    </p:spTree>
    <p:extLst>
      <p:ext uri="{BB962C8B-B14F-4D97-AF65-F5344CB8AC3E}">
        <p14:creationId xmlns:p14="http://schemas.microsoft.com/office/powerpoint/2010/main" val="33021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6F2BA-6DCC-40F9-A04E-138D008BAE8E}" type="slidenum">
              <a:rPr lang="en-US" smtClean="0"/>
              <a:pPr/>
              <a:t>‹#›</a:t>
            </a:fld>
            <a:endParaRPr lang="en-US"/>
          </a:p>
        </p:txBody>
      </p:sp>
    </p:spTree>
    <p:extLst>
      <p:ext uri="{BB962C8B-B14F-4D97-AF65-F5344CB8AC3E}">
        <p14:creationId xmlns:p14="http://schemas.microsoft.com/office/powerpoint/2010/main" val="29095389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services.minnstate.edu/employee/public/secur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onte.hegg@bemidjistate.edu" TargetMode="External"/><Relationship Id="rId2" Type="http://schemas.openxmlformats.org/officeDocument/2006/relationships/hyperlink" Target="mailto:kate.pearlson@bemidjistate.edu" TargetMode="External"/><Relationship Id="rId1" Type="http://schemas.openxmlformats.org/officeDocument/2006/relationships/slideLayout" Target="../slideLayouts/slideLayout2.xml"/><Relationship Id="rId4" Type="http://schemas.openxmlformats.org/officeDocument/2006/relationships/hyperlink" Target="mailto:lisa.jones@bemidjistate.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r>
              <a:rPr lang="en-US" dirty="0"/>
              <a:t>Accounting on the Web Training</a:t>
            </a:r>
          </a:p>
        </p:txBody>
      </p:sp>
      <p:sp>
        <p:nvSpPr>
          <p:cNvPr id="3" name="Content Placeholder 2"/>
          <p:cNvSpPr>
            <a:spLocks noGrp="1"/>
          </p:cNvSpPr>
          <p:nvPr>
            <p:ph idx="1"/>
          </p:nvPr>
        </p:nvSpPr>
        <p:spPr>
          <a:xfrm>
            <a:off x="457200" y="1600201"/>
            <a:ext cx="8229600" cy="1661160"/>
          </a:xfrm>
        </p:spPr>
        <p:txBody>
          <a:bodyPr/>
          <a:lstStyle/>
          <a:p>
            <a:pPr algn="ct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fld id="{BAA27304-AA6F-4FCE-9180-0F13D04549BC}" type="slidenum">
              <a:rPr lang="en-US" smtClean="0"/>
              <a:pPr/>
              <a:t>1</a:t>
            </a:fld>
            <a:endParaRPr lang="en-US"/>
          </a:p>
        </p:txBody>
      </p:sp>
      <p:sp>
        <p:nvSpPr>
          <p:cNvPr id="5" name="Rectangle 4"/>
          <p:cNvSpPr/>
          <p:nvPr/>
        </p:nvSpPr>
        <p:spPr>
          <a:xfrm>
            <a:off x="883920" y="3048000"/>
            <a:ext cx="7040880" cy="707886"/>
          </a:xfrm>
          <a:prstGeom prst="rect">
            <a:avLst/>
          </a:prstGeom>
        </p:spPr>
        <p:txBody>
          <a:bodyPr wrap="square">
            <a:spAutoFit/>
          </a:bodyPr>
          <a:lstStyle/>
          <a:p>
            <a:pPr algn="ctr">
              <a:buNone/>
            </a:pPr>
            <a:r>
              <a:rPr lang="en-US" sz="2000" dirty="0"/>
              <a:t>Accessing Financial Information</a:t>
            </a:r>
            <a:br>
              <a:rPr lang="en-US" sz="2000" dirty="0"/>
            </a:br>
            <a:r>
              <a:rPr lang="en-US" sz="2000" dirty="0"/>
              <a:t>Web ISRS Accounting Module</a:t>
            </a:r>
          </a:p>
        </p:txBody>
      </p:sp>
    </p:spTree>
    <p:extLst>
      <p:ext uri="{BB962C8B-B14F-4D97-AF65-F5344CB8AC3E}">
        <p14:creationId xmlns:p14="http://schemas.microsoft.com/office/powerpoint/2010/main" val="31173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Cost Center Detail</a:t>
            </a:r>
          </a:p>
        </p:txBody>
      </p:sp>
      <p:sp>
        <p:nvSpPr>
          <p:cNvPr id="4" name="Slide Number Placeholder 3"/>
          <p:cNvSpPr>
            <a:spLocks noGrp="1"/>
          </p:cNvSpPr>
          <p:nvPr>
            <p:ph type="sldNum" sz="quarter" idx="12"/>
          </p:nvPr>
        </p:nvSpPr>
        <p:spPr/>
        <p:txBody>
          <a:bodyPr/>
          <a:lstStyle/>
          <a:p>
            <a:fld id="{BAA27304-AA6F-4FCE-9180-0F13D04549BC}" type="slidenum">
              <a:rPr lang="en-US" smtClean="0"/>
              <a:pPr/>
              <a:t>10</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0660" y="1681181"/>
            <a:ext cx="6469380" cy="3911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8077200" y="3131820"/>
            <a:ext cx="914400" cy="612648"/>
          </a:xfrm>
          <a:prstGeom prst="wedgeRectCallout">
            <a:avLst>
              <a:gd name="adj1" fmla="val -85000"/>
              <a:gd name="adj2" fmla="val 67475"/>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Click expand all to view expenditure detail.</a:t>
            </a:r>
          </a:p>
        </p:txBody>
      </p:sp>
      <p:sp>
        <p:nvSpPr>
          <p:cNvPr id="7" name="Rectangular Callout 6"/>
          <p:cNvSpPr/>
          <p:nvPr/>
        </p:nvSpPr>
        <p:spPr>
          <a:xfrm>
            <a:off x="213360" y="4076700"/>
            <a:ext cx="1036320" cy="763524"/>
          </a:xfrm>
          <a:prstGeom prst="wedgeRectCallout">
            <a:avLst>
              <a:gd name="adj1" fmla="val 90834"/>
              <a:gd name="adj2" fmla="val -17810"/>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Click arrow to expand and view expenditure detail.</a:t>
            </a:r>
          </a:p>
        </p:txBody>
      </p:sp>
      <p:sp>
        <p:nvSpPr>
          <p:cNvPr id="3" name="Rectangular Callout 2"/>
          <p:cNvSpPr/>
          <p:nvPr/>
        </p:nvSpPr>
        <p:spPr>
          <a:xfrm>
            <a:off x="7258050" y="947166"/>
            <a:ext cx="1108710" cy="693420"/>
          </a:xfrm>
          <a:prstGeom prst="wedgeRectCallout">
            <a:avLst>
              <a:gd name="adj1" fmla="val -322137"/>
              <a:gd name="adj2" fmla="val 266895"/>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Click green money symbol to expand and view revenue detail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1714500"/>
            <a:ext cx="1508760" cy="18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4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Cost Center – Expenditure Detail</a:t>
            </a:r>
          </a:p>
        </p:txBody>
      </p:sp>
      <p:sp>
        <p:nvSpPr>
          <p:cNvPr id="4" name="Slide Number Placeholder 3"/>
          <p:cNvSpPr>
            <a:spLocks noGrp="1"/>
          </p:cNvSpPr>
          <p:nvPr>
            <p:ph type="sldNum" sz="quarter" idx="12"/>
          </p:nvPr>
        </p:nvSpPr>
        <p:spPr/>
        <p:txBody>
          <a:bodyPr/>
          <a:lstStyle/>
          <a:p>
            <a:fld id="{BAA27304-AA6F-4FCE-9180-0F13D04549BC}" type="slidenum">
              <a:rPr lang="en-US" smtClean="0"/>
              <a:pPr/>
              <a:t>11</a:t>
            </a:fld>
            <a:endParaRPr lang="en-US"/>
          </a:p>
        </p:txBody>
      </p:sp>
      <p:pic>
        <p:nvPicPr>
          <p:cNvPr id="71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0924" y="1215390"/>
            <a:ext cx="5709556" cy="491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ular Callout 9"/>
          <p:cNvSpPr/>
          <p:nvPr/>
        </p:nvSpPr>
        <p:spPr>
          <a:xfrm>
            <a:off x="670560" y="3261360"/>
            <a:ext cx="914400" cy="803148"/>
          </a:xfrm>
          <a:prstGeom prst="wedgeRectCallout">
            <a:avLst>
              <a:gd name="adj1" fmla="val 118334"/>
              <a:gd name="adj2" fmla="val 26558"/>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Budget code category 0999 includes all non-salary expenditures</a:t>
            </a:r>
          </a:p>
        </p:txBody>
      </p:sp>
      <p:sp>
        <p:nvSpPr>
          <p:cNvPr id="11" name="Rectangular Callout 10"/>
          <p:cNvSpPr/>
          <p:nvPr/>
        </p:nvSpPr>
        <p:spPr>
          <a:xfrm>
            <a:off x="670560" y="4137660"/>
            <a:ext cx="914400" cy="1024128"/>
          </a:xfrm>
          <a:prstGeom prst="wedgeRectCallout">
            <a:avLst>
              <a:gd name="adj1" fmla="val 129167"/>
              <a:gd name="adj2" fmla="val -22954"/>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Object codes are specific expenditure categories within a cost center</a:t>
            </a:r>
          </a:p>
        </p:txBody>
      </p:sp>
      <p:sp>
        <p:nvSpPr>
          <p:cNvPr id="12" name="Rectangular Callout 11"/>
          <p:cNvSpPr/>
          <p:nvPr/>
        </p:nvSpPr>
        <p:spPr>
          <a:xfrm>
            <a:off x="8069580" y="3566160"/>
            <a:ext cx="982980" cy="940308"/>
          </a:xfrm>
          <a:prstGeom prst="wedgeRectCallout">
            <a:avLst>
              <a:gd name="adj1" fmla="val -416899"/>
              <a:gd name="adj2" fmla="val 59259"/>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Click on binocular symbol to view encumbrance or transaction detail</a:t>
            </a: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490" y="4680204"/>
            <a:ext cx="17335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23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Transaction Types: Categorized &amp; Identified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02848"/>
              </p:ext>
            </p:extLst>
          </p:nvPr>
        </p:nvGraphicFramePr>
        <p:xfrm>
          <a:off x="1883058" y="1549750"/>
          <a:ext cx="5377883" cy="4527277"/>
        </p:xfrm>
        <a:graphic>
          <a:graphicData uri="http://schemas.openxmlformats.org/drawingml/2006/table">
            <a:tbl>
              <a:tblPr firstRow="1" bandRow="1">
                <a:tableStyleId>{5C22544A-7EE6-4342-B048-85BDC9FD1C3A}</a:tableStyleId>
              </a:tblPr>
              <a:tblGrid>
                <a:gridCol w="1564113">
                  <a:extLst>
                    <a:ext uri="{9D8B030D-6E8A-4147-A177-3AD203B41FA5}">
                      <a16:colId xmlns:a16="http://schemas.microsoft.com/office/drawing/2014/main" val="20000"/>
                    </a:ext>
                  </a:extLst>
                </a:gridCol>
                <a:gridCol w="3813770">
                  <a:extLst>
                    <a:ext uri="{9D8B030D-6E8A-4147-A177-3AD203B41FA5}">
                      <a16:colId xmlns:a16="http://schemas.microsoft.com/office/drawing/2014/main" val="20001"/>
                    </a:ext>
                  </a:extLst>
                </a:gridCol>
              </a:tblGrid>
              <a:tr h="188582">
                <a:tc gridSpan="2">
                  <a:txBody>
                    <a:bodyPr/>
                    <a:lstStyle/>
                    <a:p>
                      <a:pPr marL="0" marR="0" algn="l" defTabSz="914400" rtl="0" eaLnBrk="1" latinLnBrk="0" hangingPunct="1">
                        <a:lnSpc>
                          <a:spcPct val="115000"/>
                        </a:lnSpc>
                        <a:spcBef>
                          <a:spcPts val="0"/>
                        </a:spcBef>
                        <a:spcAft>
                          <a:spcPts val="0"/>
                        </a:spcAft>
                      </a:pPr>
                      <a:r>
                        <a:rPr lang="en-US" sz="1100" kern="1200" dirty="0">
                          <a:solidFill>
                            <a:schemeClr val="dk1"/>
                          </a:solidFill>
                          <a:effectLst/>
                          <a:latin typeface="+mn-lt"/>
                          <a:ea typeface="+mn-ea"/>
                          <a:cs typeface="+mn-cs"/>
                        </a:rPr>
                        <a:t>Transactions that establish or modify budgets</a:t>
                      </a:r>
                    </a:p>
                  </a:txBody>
                  <a:tcPr marL="61494" marR="61494" marT="0" marB="0" anchor="ctr">
                    <a:solidFill>
                      <a:srgbClr val="D2DFEE"/>
                    </a:solidFill>
                  </a:tcPr>
                </a:tc>
                <a:tc hMerge="1">
                  <a:txBody>
                    <a:bodyPr/>
                    <a:lstStyle/>
                    <a:p>
                      <a:endParaRPr lang="en-US"/>
                    </a:p>
                  </a:txBody>
                  <a:tcPr/>
                </a:tc>
                <a:extLst>
                  <a:ext uri="{0D108BD9-81ED-4DB2-BD59-A6C34878D82A}">
                    <a16:rowId xmlns:a16="http://schemas.microsoft.com/office/drawing/2014/main" val="10000"/>
                  </a:ext>
                </a:extLst>
              </a:tr>
              <a:tr h="188582">
                <a:tc>
                  <a:txBody>
                    <a:bodyPr/>
                    <a:lstStyle/>
                    <a:p>
                      <a:pPr marL="0" marR="0" algn="ctr">
                        <a:lnSpc>
                          <a:spcPct val="115000"/>
                        </a:lnSpc>
                        <a:spcBef>
                          <a:spcPts val="0"/>
                        </a:spcBef>
                        <a:spcAft>
                          <a:spcPts val="0"/>
                        </a:spcAft>
                      </a:pPr>
                      <a:r>
                        <a:rPr lang="en-US" sz="1100" dirty="0">
                          <a:effectLst/>
                        </a:rPr>
                        <a:t>CB</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dirty="0">
                          <a:effectLst/>
                        </a:rPr>
                        <a:t>control budget</a:t>
                      </a:r>
                      <a:endParaRPr lang="en-US" sz="1100" dirty="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01"/>
                  </a:ext>
                </a:extLst>
              </a:tr>
              <a:tr h="188582">
                <a:tc gridSpan="2">
                  <a:txBody>
                    <a:bodyPr/>
                    <a:lstStyle/>
                    <a:p>
                      <a:pPr marL="0" marR="0" algn="l">
                        <a:lnSpc>
                          <a:spcPct val="115000"/>
                        </a:lnSpc>
                        <a:spcBef>
                          <a:spcPts val="0"/>
                        </a:spcBef>
                        <a:spcAft>
                          <a:spcPts val="0"/>
                        </a:spcAft>
                      </a:pPr>
                      <a:r>
                        <a:rPr lang="en-US" sz="1100" b="1" dirty="0">
                          <a:effectLst/>
                        </a:rPr>
                        <a:t>Transactions that record or reverse receipts</a:t>
                      </a:r>
                      <a:endParaRPr lang="en-US" sz="1100" b="1" dirty="0">
                        <a:solidFill>
                          <a:srgbClr val="000000"/>
                        </a:solidFill>
                        <a:effectLst/>
                        <a:latin typeface="Calibri"/>
                        <a:ea typeface="Calibri"/>
                        <a:cs typeface="Times New Roman"/>
                      </a:endParaRPr>
                    </a:p>
                  </a:txBody>
                  <a:tcPr marL="61494" marR="61494" marT="0" marB="0" anchor="c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188582">
                <a:tc>
                  <a:txBody>
                    <a:bodyPr/>
                    <a:lstStyle/>
                    <a:p>
                      <a:pPr marL="0" marR="0" algn="ctr">
                        <a:lnSpc>
                          <a:spcPct val="115000"/>
                        </a:lnSpc>
                        <a:spcBef>
                          <a:spcPts val="0"/>
                        </a:spcBef>
                        <a:spcAft>
                          <a:spcPts val="0"/>
                        </a:spcAft>
                      </a:pPr>
                      <a:r>
                        <a:rPr lang="en-US" sz="1100" dirty="0">
                          <a:effectLst/>
                        </a:rPr>
                        <a:t>CP</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a:effectLst/>
                        </a:rPr>
                        <a:t>cash receipt</a:t>
                      </a:r>
                      <a:endParaRPr lang="en-US" sz="110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03"/>
                  </a:ext>
                </a:extLst>
              </a:tr>
              <a:tr h="188582">
                <a:tc>
                  <a:txBody>
                    <a:bodyPr/>
                    <a:lstStyle/>
                    <a:p>
                      <a:pPr marL="0" marR="0" algn="ctr">
                        <a:lnSpc>
                          <a:spcPct val="115000"/>
                        </a:lnSpc>
                        <a:spcBef>
                          <a:spcPts val="0"/>
                        </a:spcBef>
                        <a:spcAft>
                          <a:spcPts val="0"/>
                        </a:spcAft>
                      </a:pPr>
                      <a:r>
                        <a:rPr lang="en-US" sz="1100" dirty="0">
                          <a:effectLst/>
                        </a:rPr>
                        <a:t>RE</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a:effectLst/>
                        </a:rPr>
                        <a:t>account receivable receipt</a:t>
                      </a:r>
                      <a:endParaRPr lang="en-US" sz="110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04"/>
                  </a:ext>
                </a:extLst>
              </a:tr>
              <a:tr h="188582">
                <a:tc>
                  <a:txBody>
                    <a:bodyPr/>
                    <a:lstStyle/>
                    <a:p>
                      <a:pPr marL="0" marR="0" algn="ctr">
                        <a:lnSpc>
                          <a:spcPct val="115000"/>
                        </a:lnSpc>
                        <a:spcBef>
                          <a:spcPts val="0"/>
                        </a:spcBef>
                        <a:spcAft>
                          <a:spcPts val="0"/>
                        </a:spcAft>
                      </a:pPr>
                      <a:r>
                        <a:rPr lang="en-US" sz="1100" dirty="0">
                          <a:effectLst/>
                        </a:rPr>
                        <a:t>XP</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dirty="0">
                          <a:effectLst/>
                        </a:rPr>
                        <a:t>reverse cash receipt</a:t>
                      </a:r>
                      <a:endParaRPr lang="en-US" sz="1100" dirty="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05"/>
                  </a:ext>
                </a:extLst>
              </a:tr>
              <a:tr h="188582">
                <a:tc gridSpan="2">
                  <a:txBody>
                    <a:bodyPr/>
                    <a:lstStyle/>
                    <a:p>
                      <a:pPr marL="0" marR="0" algn="l">
                        <a:lnSpc>
                          <a:spcPct val="115000"/>
                        </a:lnSpc>
                        <a:spcBef>
                          <a:spcPts val="0"/>
                        </a:spcBef>
                        <a:spcAft>
                          <a:spcPts val="0"/>
                        </a:spcAft>
                      </a:pPr>
                      <a:r>
                        <a:rPr lang="en-US" sz="1100" b="1" dirty="0">
                          <a:effectLst/>
                        </a:rPr>
                        <a:t>Transactions that establish or reduce encumbrances</a:t>
                      </a:r>
                      <a:endParaRPr lang="en-US" sz="1100" b="1" dirty="0">
                        <a:solidFill>
                          <a:srgbClr val="000000"/>
                        </a:solidFill>
                        <a:effectLst/>
                        <a:latin typeface="Calibri"/>
                        <a:ea typeface="Calibri"/>
                        <a:cs typeface="Times New Roman"/>
                      </a:endParaRPr>
                    </a:p>
                  </a:txBody>
                  <a:tcPr marL="61494" marR="61494" marT="0" marB="0" anchor="c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6"/>
                  </a:ext>
                </a:extLst>
              </a:tr>
              <a:tr h="188582">
                <a:tc>
                  <a:txBody>
                    <a:bodyPr/>
                    <a:lstStyle/>
                    <a:p>
                      <a:pPr marL="0" marR="0" algn="ctr">
                        <a:lnSpc>
                          <a:spcPct val="115000"/>
                        </a:lnSpc>
                        <a:spcBef>
                          <a:spcPts val="0"/>
                        </a:spcBef>
                        <a:spcAft>
                          <a:spcPts val="0"/>
                        </a:spcAft>
                      </a:pPr>
                      <a:r>
                        <a:rPr lang="en-US" sz="1100" dirty="0">
                          <a:effectLst/>
                        </a:rPr>
                        <a:t>EF</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a:effectLst/>
                        </a:rPr>
                        <a:t>forced encumbrance</a:t>
                      </a:r>
                      <a:endParaRPr lang="en-US" sz="110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07"/>
                  </a:ext>
                </a:extLst>
              </a:tr>
              <a:tr h="188582">
                <a:tc>
                  <a:txBody>
                    <a:bodyPr/>
                    <a:lstStyle/>
                    <a:p>
                      <a:pPr marL="0" marR="0" algn="ctr">
                        <a:lnSpc>
                          <a:spcPct val="115000"/>
                        </a:lnSpc>
                        <a:spcBef>
                          <a:spcPts val="0"/>
                        </a:spcBef>
                        <a:spcAft>
                          <a:spcPts val="0"/>
                        </a:spcAft>
                      </a:pPr>
                      <a:r>
                        <a:rPr lang="en-US" sz="1100" dirty="0">
                          <a:effectLst/>
                        </a:rPr>
                        <a:t>EN</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a:effectLst/>
                        </a:rPr>
                        <a:t>normal encumbrance (subject to budget constraints)</a:t>
                      </a:r>
                      <a:endParaRPr lang="en-US" sz="110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08"/>
                  </a:ext>
                </a:extLst>
              </a:tr>
              <a:tr h="188582">
                <a:tc gridSpan="2">
                  <a:txBody>
                    <a:bodyPr/>
                    <a:lstStyle/>
                    <a:p>
                      <a:pPr marL="0" marR="0" algn="l">
                        <a:lnSpc>
                          <a:spcPct val="115000"/>
                        </a:lnSpc>
                        <a:spcBef>
                          <a:spcPts val="0"/>
                        </a:spcBef>
                        <a:spcAft>
                          <a:spcPts val="0"/>
                        </a:spcAft>
                      </a:pPr>
                      <a:r>
                        <a:rPr lang="en-US" sz="1100" b="1" dirty="0">
                          <a:effectLst/>
                        </a:rPr>
                        <a:t>Transactions that record or reverse payments or expenses</a:t>
                      </a:r>
                      <a:endParaRPr lang="en-US" sz="1100" b="1" dirty="0">
                        <a:solidFill>
                          <a:srgbClr val="000000"/>
                        </a:solidFill>
                        <a:effectLst/>
                        <a:latin typeface="Calibri"/>
                        <a:ea typeface="Calibri"/>
                        <a:cs typeface="Times New Roman"/>
                      </a:endParaRPr>
                    </a:p>
                  </a:txBody>
                  <a:tcPr marL="61494" marR="61494" marT="0" marB="0" anchor="c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9"/>
                  </a:ext>
                </a:extLst>
              </a:tr>
              <a:tr h="188582">
                <a:tc>
                  <a:txBody>
                    <a:bodyPr/>
                    <a:lstStyle/>
                    <a:p>
                      <a:pPr marL="0" marR="0" algn="ctr">
                        <a:lnSpc>
                          <a:spcPct val="115000"/>
                        </a:lnSpc>
                        <a:spcBef>
                          <a:spcPts val="0"/>
                        </a:spcBef>
                        <a:spcAft>
                          <a:spcPts val="0"/>
                        </a:spcAft>
                      </a:pPr>
                      <a:r>
                        <a:rPr lang="en-US" sz="1100" dirty="0">
                          <a:effectLst/>
                        </a:rPr>
                        <a:t>EV</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dirty="0">
                          <a:effectLst/>
                        </a:rPr>
                        <a:t>miscellaneous bank charge </a:t>
                      </a:r>
                      <a:endParaRPr lang="en-US" sz="1100" dirty="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10"/>
                  </a:ext>
                </a:extLst>
              </a:tr>
              <a:tr h="188582">
                <a:tc>
                  <a:txBody>
                    <a:bodyPr/>
                    <a:lstStyle/>
                    <a:p>
                      <a:pPr marL="0" marR="0" algn="ctr">
                        <a:lnSpc>
                          <a:spcPct val="115000"/>
                        </a:lnSpc>
                        <a:spcBef>
                          <a:spcPts val="0"/>
                        </a:spcBef>
                        <a:spcAft>
                          <a:spcPts val="0"/>
                        </a:spcAft>
                      </a:pPr>
                      <a:r>
                        <a:rPr lang="en-US" sz="1100" dirty="0">
                          <a:effectLst/>
                        </a:rPr>
                        <a:t>PR</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a:effectLst/>
                        </a:rPr>
                        <a:t>payroll expense – includes employee expense reimbursement</a:t>
                      </a:r>
                      <a:endParaRPr lang="en-US" sz="110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11"/>
                  </a:ext>
                </a:extLst>
              </a:tr>
              <a:tr h="188582">
                <a:tc>
                  <a:txBody>
                    <a:bodyPr/>
                    <a:lstStyle/>
                    <a:p>
                      <a:pPr marL="0" marR="0" algn="ctr">
                        <a:lnSpc>
                          <a:spcPct val="115000"/>
                        </a:lnSpc>
                        <a:spcBef>
                          <a:spcPts val="0"/>
                        </a:spcBef>
                        <a:spcAft>
                          <a:spcPts val="0"/>
                        </a:spcAft>
                      </a:pPr>
                      <a:r>
                        <a:rPr lang="en-US" sz="1100" dirty="0">
                          <a:effectLst/>
                        </a:rPr>
                        <a:t>PV</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a:effectLst/>
                        </a:rPr>
                        <a:t>vendor payment</a:t>
                      </a:r>
                      <a:endParaRPr lang="en-US" sz="110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12"/>
                  </a:ext>
                </a:extLst>
              </a:tr>
              <a:tr h="188582">
                <a:tc>
                  <a:txBody>
                    <a:bodyPr/>
                    <a:lstStyle/>
                    <a:p>
                      <a:pPr marL="0" marR="0" algn="ctr">
                        <a:lnSpc>
                          <a:spcPct val="115000"/>
                        </a:lnSpc>
                        <a:spcBef>
                          <a:spcPts val="0"/>
                        </a:spcBef>
                        <a:spcAft>
                          <a:spcPts val="0"/>
                        </a:spcAft>
                      </a:pPr>
                      <a:r>
                        <a:rPr lang="en-US" sz="1100" dirty="0">
                          <a:effectLst/>
                        </a:rPr>
                        <a:t>CD</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a:effectLst/>
                        </a:rPr>
                        <a:t>cash disbursement</a:t>
                      </a:r>
                      <a:endParaRPr lang="en-US" sz="110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13"/>
                  </a:ext>
                </a:extLst>
              </a:tr>
              <a:tr h="188582">
                <a:tc>
                  <a:txBody>
                    <a:bodyPr/>
                    <a:lstStyle/>
                    <a:p>
                      <a:pPr marL="0" marR="0" algn="ctr">
                        <a:lnSpc>
                          <a:spcPct val="115000"/>
                        </a:lnSpc>
                        <a:spcBef>
                          <a:spcPts val="0"/>
                        </a:spcBef>
                        <a:spcAft>
                          <a:spcPts val="0"/>
                        </a:spcAft>
                      </a:pPr>
                      <a:r>
                        <a:rPr lang="en-US" sz="1100" dirty="0">
                          <a:effectLst/>
                        </a:rPr>
                        <a:t>XD</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a:effectLst/>
                        </a:rPr>
                        <a:t>reverse cash disbursement</a:t>
                      </a:r>
                      <a:endParaRPr lang="en-US" sz="110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14"/>
                  </a:ext>
                </a:extLst>
              </a:tr>
              <a:tr h="188582">
                <a:tc>
                  <a:txBody>
                    <a:bodyPr/>
                    <a:lstStyle/>
                    <a:p>
                      <a:pPr marL="0" marR="0" algn="ctr">
                        <a:lnSpc>
                          <a:spcPct val="115000"/>
                        </a:lnSpc>
                        <a:spcBef>
                          <a:spcPts val="0"/>
                        </a:spcBef>
                        <a:spcAft>
                          <a:spcPts val="0"/>
                        </a:spcAft>
                      </a:pPr>
                      <a:r>
                        <a:rPr lang="en-US" sz="1100" dirty="0">
                          <a:effectLst/>
                        </a:rPr>
                        <a:t>XV</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a:effectLst/>
                        </a:rPr>
                        <a:t>reverse vendor payment</a:t>
                      </a:r>
                      <a:endParaRPr lang="en-US" sz="110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15"/>
                  </a:ext>
                </a:extLst>
              </a:tr>
              <a:tr h="188582">
                <a:tc gridSpan="2">
                  <a:txBody>
                    <a:bodyPr/>
                    <a:lstStyle/>
                    <a:p>
                      <a:pPr marL="0" marR="0" algn="l">
                        <a:lnSpc>
                          <a:spcPct val="115000"/>
                        </a:lnSpc>
                        <a:spcBef>
                          <a:spcPts val="0"/>
                        </a:spcBef>
                        <a:spcAft>
                          <a:spcPts val="0"/>
                        </a:spcAft>
                      </a:pPr>
                      <a:r>
                        <a:rPr lang="en-US" sz="1100" b="1" dirty="0">
                          <a:effectLst/>
                        </a:rPr>
                        <a:t>Transactions that record credit memos</a:t>
                      </a:r>
                      <a:endParaRPr lang="en-US" sz="1100" b="1" dirty="0">
                        <a:solidFill>
                          <a:srgbClr val="000000"/>
                        </a:solidFill>
                        <a:effectLst/>
                        <a:latin typeface="Calibri"/>
                        <a:ea typeface="Calibri"/>
                        <a:cs typeface="Times New Roman"/>
                      </a:endParaRPr>
                    </a:p>
                  </a:txBody>
                  <a:tcPr marL="61494" marR="61494" marT="0" marB="0" anchor="c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16"/>
                  </a:ext>
                </a:extLst>
              </a:tr>
              <a:tr h="188582">
                <a:tc>
                  <a:txBody>
                    <a:bodyPr/>
                    <a:lstStyle/>
                    <a:p>
                      <a:pPr marL="0" marR="0" algn="ctr">
                        <a:lnSpc>
                          <a:spcPct val="115000"/>
                        </a:lnSpc>
                        <a:spcBef>
                          <a:spcPts val="0"/>
                        </a:spcBef>
                        <a:spcAft>
                          <a:spcPts val="0"/>
                        </a:spcAft>
                      </a:pPr>
                      <a:r>
                        <a:rPr lang="en-US" sz="1100" dirty="0">
                          <a:effectLst/>
                        </a:rPr>
                        <a:t>CM</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dirty="0">
                          <a:effectLst/>
                        </a:rPr>
                        <a:t>Credit memo entry / adjustment</a:t>
                      </a:r>
                      <a:endParaRPr lang="en-US" sz="1100" dirty="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17"/>
                  </a:ext>
                </a:extLst>
              </a:tr>
              <a:tr h="188582">
                <a:tc>
                  <a:txBody>
                    <a:bodyPr/>
                    <a:lstStyle/>
                    <a:p>
                      <a:pPr marL="0" marR="0" algn="ctr">
                        <a:lnSpc>
                          <a:spcPct val="115000"/>
                        </a:lnSpc>
                        <a:spcBef>
                          <a:spcPts val="0"/>
                        </a:spcBef>
                        <a:spcAft>
                          <a:spcPts val="0"/>
                        </a:spcAft>
                      </a:pPr>
                      <a:r>
                        <a:rPr lang="en-US" sz="1100" dirty="0">
                          <a:effectLst/>
                        </a:rPr>
                        <a:t>CA</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a:effectLst/>
                        </a:rPr>
                        <a:t>Credit memo applied</a:t>
                      </a:r>
                      <a:endParaRPr lang="en-US" sz="110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18"/>
                  </a:ext>
                </a:extLst>
              </a:tr>
              <a:tr h="565745">
                <a:tc gridSpan="2">
                  <a:txBody>
                    <a:bodyPr/>
                    <a:lstStyle/>
                    <a:p>
                      <a:pPr marL="0" marR="0" algn="l">
                        <a:lnSpc>
                          <a:spcPct val="115000"/>
                        </a:lnSpc>
                        <a:spcBef>
                          <a:spcPts val="0"/>
                        </a:spcBef>
                        <a:spcAft>
                          <a:spcPts val="0"/>
                        </a:spcAft>
                      </a:pPr>
                      <a:r>
                        <a:rPr lang="en-US" sz="1100" b="1" dirty="0">
                          <a:effectLst/>
                        </a:rPr>
                        <a:t>Transactions that record journal entries </a:t>
                      </a:r>
                    </a:p>
                    <a:p>
                      <a:pPr marL="0" marR="0" algn="l">
                        <a:lnSpc>
                          <a:spcPct val="115000"/>
                        </a:lnSpc>
                        <a:spcBef>
                          <a:spcPts val="0"/>
                        </a:spcBef>
                        <a:spcAft>
                          <a:spcPts val="0"/>
                        </a:spcAft>
                      </a:pPr>
                      <a:r>
                        <a:rPr lang="en-US" sz="1100" b="1" dirty="0">
                          <a:effectLst/>
                        </a:rPr>
                        <a:t>Includes internal chargebacks (postage, printing, BSU fleet vehicles, etc.), p-card            transactions and manual adjustments from budget transaction forms</a:t>
                      </a:r>
                      <a:endParaRPr lang="en-US" sz="1100" b="1" dirty="0">
                        <a:solidFill>
                          <a:srgbClr val="000000"/>
                        </a:solidFill>
                        <a:effectLst/>
                        <a:latin typeface="Calibri"/>
                        <a:ea typeface="Calibri"/>
                        <a:cs typeface="Times New Roman"/>
                      </a:endParaRPr>
                    </a:p>
                  </a:txBody>
                  <a:tcPr marL="61494" marR="61494" marT="0" marB="0" anchor="c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19"/>
                  </a:ext>
                </a:extLst>
              </a:tr>
              <a:tr h="188582">
                <a:tc>
                  <a:txBody>
                    <a:bodyPr/>
                    <a:lstStyle/>
                    <a:p>
                      <a:pPr marL="0" marR="0" algn="ctr">
                        <a:lnSpc>
                          <a:spcPct val="115000"/>
                        </a:lnSpc>
                        <a:spcBef>
                          <a:spcPts val="0"/>
                        </a:spcBef>
                        <a:spcAft>
                          <a:spcPts val="0"/>
                        </a:spcAft>
                      </a:pPr>
                      <a:r>
                        <a:rPr lang="en-US" sz="1100" dirty="0">
                          <a:effectLst/>
                        </a:rPr>
                        <a:t>JC</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a:effectLst/>
                        </a:rPr>
                        <a:t>expenditure correction (journal entry affecting cash)</a:t>
                      </a:r>
                      <a:endParaRPr lang="en-US" sz="110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20"/>
                  </a:ext>
                </a:extLst>
              </a:tr>
              <a:tr h="188582">
                <a:tc>
                  <a:txBody>
                    <a:bodyPr/>
                    <a:lstStyle/>
                    <a:p>
                      <a:pPr marL="0" marR="0" algn="ctr">
                        <a:lnSpc>
                          <a:spcPct val="115000"/>
                        </a:lnSpc>
                        <a:spcBef>
                          <a:spcPts val="0"/>
                        </a:spcBef>
                        <a:spcAft>
                          <a:spcPts val="0"/>
                        </a:spcAft>
                      </a:pPr>
                      <a:r>
                        <a:rPr lang="en-US" sz="1100" dirty="0">
                          <a:effectLst/>
                        </a:rPr>
                        <a:t>JG</a:t>
                      </a:r>
                      <a:endParaRPr lang="en-US" sz="1100" dirty="0">
                        <a:solidFill>
                          <a:srgbClr val="000000"/>
                        </a:solidFill>
                        <a:effectLst/>
                        <a:latin typeface="Calibri"/>
                        <a:ea typeface="Calibri"/>
                        <a:cs typeface="Times New Roman"/>
                      </a:endParaRPr>
                    </a:p>
                  </a:txBody>
                  <a:tcPr marL="61494" marR="61494" marT="0" marB="0" anchor="ctr"/>
                </a:tc>
                <a:tc>
                  <a:txBody>
                    <a:bodyPr/>
                    <a:lstStyle/>
                    <a:p>
                      <a:pPr marL="0" marR="0" algn="l">
                        <a:lnSpc>
                          <a:spcPct val="115000"/>
                        </a:lnSpc>
                        <a:spcBef>
                          <a:spcPts val="0"/>
                        </a:spcBef>
                        <a:spcAft>
                          <a:spcPts val="0"/>
                        </a:spcAft>
                      </a:pPr>
                      <a:r>
                        <a:rPr lang="en-US" sz="1100" dirty="0">
                          <a:effectLst/>
                        </a:rPr>
                        <a:t>general journal voucher</a:t>
                      </a:r>
                      <a:endParaRPr lang="en-US" sz="1100" dirty="0">
                        <a:solidFill>
                          <a:srgbClr val="000000"/>
                        </a:solidFill>
                        <a:effectLst/>
                        <a:latin typeface="Calibri"/>
                        <a:ea typeface="Calibri"/>
                        <a:cs typeface="Times New Roman"/>
                      </a:endParaRPr>
                    </a:p>
                  </a:txBody>
                  <a:tcPr marL="61494" marR="61494" marT="0" marB="0" anchor="ctr"/>
                </a:tc>
                <a:extLst>
                  <a:ext uri="{0D108BD9-81ED-4DB2-BD59-A6C34878D82A}">
                    <a16:rowId xmlns:a16="http://schemas.microsoft.com/office/drawing/2014/main" val="10021"/>
                  </a:ext>
                </a:extLst>
              </a:tr>
            </a:tbl>
          </a:graphicData>
        </a:graphic>
      </p:graphicFrame>
      <p:sp>
        <p:nvSpPr>
          <p:cNvPr id="4" name="Slide Number Placeholder 3"/>
          <p:cNvSpPr>
            <a:spLocks noGrp="1"/>
          </p:cNvSpPr>
          <p:nvPr>
            <p:ph type="sldNum" sz="quarter" idx="12"/>
          </p:nvPr>
        </p:nvSpPr>
        <p:spPr/>
        <p:txBody>
          <a:bodyPr/>
          <a:lstStyle/>
          <a:p>
            <a:fld id="{BAA27304-AA6F-4FCE-9180-0F13D04549BC}" type="slidenum">
              <a:rPr lang="en-US" smtClean="0"/>
              <a:pPr/>
              <a:t>12</a:t>
            </a:fld>
            <a:endParaRPr lang="en-US"/>
          </a:p>
        </p:txBody>
      </p:sp>
    </p:spTree>
    <p:extLst>
      <p:ext uri="{BB962C8B-B14F-4D97-AF65-F5344CB8AC3E}">
        <p14:creationId xmlns:p14="http://schemas.microsoft.com/office/powerpoint/2010/main" val="367595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Cost Center - Expenditure Detail</a:t>
            </a:r>
          </a:p>
        </p:txBody>
      </p:sp>
      <p:sp>
        <p:nvSpPr>
          <p:cNvPr id="3" name="Content Placeholder 2"/>
          <p:cNvSpPr>
            <a:spLocks noGrp="1"/>
          </p:cNvSpPr>
          <p:nvPr>
            <p:ph idx="1"/>
          </p:nvPr>
        </p:nvSpPr>
        <p:spPr/>
        <p:txBody>
          <a:bodyPr>
            <a:normAutofit/>
          </a:bodyPr>
          <a:lstStyle/>
          <a:p>
            <a:r>
              <a:rPr lang="en-US" sz="1200" dirty="0"/>
              <a:t>After clicking on binoculars, Transaction Search screen shows individual transactions that make up the total expenditures within an object code category.</a:t>
            </a:r>
          </a:p>
        </p:txBody>
      </p:sp>
      <p:sp>
        <p:nvSpPr>
          <p:cNvPr id="4" name="Slide Number Placeholder 3"/>
          <p:cNvSpPr>
            <a:spLocks noGrp="1"/>
          </p:cNvSpPr>
          <p:nvPr>
            <p:ph type="sldNum" sz="quarter" idx="12"/>
          </p:nvPr>
        </p:nvSpPr>
        <p:spPr/>
        <p:txBody>
          <a:bodyPr/>
          <a:lstStyle/>
          <a:p>
            <a:fld id="{BAA27304-AA6F-4FCE-9180-0F13D04549BC}" type="slidenum">
              <a:rPr lang="en-US" smtClean="0"/>
              <a:pPr/>
              <a:t>13</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882" y="2184240"/>
            <a:ext cx="7198858" cy="374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5295900" y="2042160"/>
            <a:ext cx="2186940" cy="2392680"/>
          </a:xfrm>
          <a:prstGeom prst="wedgeRectCallout">
            <a:avLst>
              <a:gd name="adj1" fmla="val -170067"/>
              <a:gd name="adj2" fmla="val 52365"/>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Transaction type (see previous slide):</a:t>
            </a:r>
          </a:p>
          <a:p>
            <a:pPr marL="171450" indent="-171450"/>
            <a:r>
              <a:rPr lang="en-US" sz="900" dirty="0">
                <a:solidFill>
                  <a:schemeClr val="tx1"/>
                </a:solidFill>
              </a:rPr>
              <a:t>CP: cash receipt</a:t>
            </a:r>
          </a:p>
          <a:p>
            <a:pPr marL="171450" indent="-171450"/>
            <a:r>
              <a:rPr lang="en-US" sz="900" dirty="0">
                <a:solidFill>
                  <a:schemeClr val="tx1"/>
                </a:solidFill>
              </a:rPr>
              <a:t>RE: accounts receivable receipt</a:t>
            </a:r>
          </a:p>
          <a:p>
            <a:pPr marL="171450" indent="-171450"/>
            <a:r>
              <a:rPr lang="en-US" sz="900" dirty="0">
                <a:solidFill>
                  <a:schemeClr val="tx1"/>
                </a:solidFill>
              </a:rPr>
              <a:t>XP: reverse cash receipt</a:t>
            </a:r>
          </a:p>
          <a:p>
            <a:pPr marL="171450" indent="-171450"/>
            <a:r>
              <a:rPr lang="en-US" sz="900" dirty="0">
                <a:solidFill>
                  <a:schemeClr val="tx1"/>
                </a:solidFill>
              </a:rPr>
              <a:t>EF: Forced Encumbrance</a:t>
            </a:r>
          </a:p>
          <a:p>
            <a:pPr marL="171450" indent="-171450"/>
            <a:r>
              <a:rPr lang="en-US" sz="900" dirty="0">
                <a:solidFill>
                  <a:schemeClr val="tx1"/>
                </a:solidFill>
              </a:rPr>
              <a:t>EN: Normal Encumbrance</a:t>
            </a:r>
          </a:p>
          <a:p>
            <a:pPr marL="171450" indent="-171450"/>
            <a:r>
              <a:rPr lang="en-US" sz="900" dirty="0">
                <a:solidFill>
                  <a:schemeClr val="tx1"/>
                </a:solidFill>
              </a:rPr>
              <a:t>EV: miscellaneous bank charge</a:t>
            </a:r>
          </a:p>
          <a:p>
            <a:pPr marL="171450" indent="-171450"/>
            <a:r>
              <a:rPr lang="en-US" sz="900" dirty="0">
                <a:solidFill>
                  <a:schemeClr val="tx1"/>
                </a:solidFill>
              </a:rPr>
              <a:t>PR: payroll expense</a:t>
            </a:r>
          </a:p>
          <a:p>
            <a:pPr marL="171450" indent="-171450"/>
            <a:r>
              <a:rPr lang="en-US" sz="900" dirty="0">
                <a:solidFill>
                  <a:schemeClr val="tx1"/>
                </a:solidFill>
              </a:rPr>
              <a:t>PV: vendor payment</a:t>
            </a:r>
          </a:p>
          <a:p>
            <a:pPr marL="171450" indent="-171450"/>
            <a:r>
              <a:rPr lang="en-US" sz="900" dirty="0">
                <a:solidFill>
                  <a:schemeClr val="tx1"/>
                </a:solidFill>
              </a:rPr>
              <a:t>CD: cash disbursement</a:t>
            </a:r>
          </a:p>
          <a:p>
            <a:pPr marL="171450" indent="-171450"/>
            <a:r>
              <a:rPr lang="en-US" sz="900" dirty="0">
                <a:solidFill>
                  <a:schemeClr val="tx1"/>
                </a:solidFill>
              </a:rPr>
              <a:t>XD: reverse cash disbursement</a:t>
            </a:r>
          </a:p>
          <a:p>
            <a:pPr marL="171450" indent="-171450"/>
            <a:r>
              <a:rPr lang="en-US" sz="900" dirty="0">
                <a:solidFill>
                  <a:schemeClr val="tx1"/>
                </a:solidFill>
              </a:rPr>
              <a:t>XV: reverse vendor payment</a:t>
            </a:r>
          </a:p>
          <a:p>
            <a:pPr marL="171450" indent="-171450"/>
            <a:r>
              <a:rPr lang="en-US" sz="900" dirty="0">
                <a:solidFill>
                  <a:schemeClr val="tx1"/>
                </a:solidFill>
              </a:rPr>
              <a:t>JC: expenditure correction</a:t>
            </a:r>
          </a:p>
          <a:p>
            <a:pPr marL="171450" indent="-171450"/>
            <a:r>
              <a:rPr lang="en-US" sz="900" dirty="0">
                <a:solidFill>
                  <a:schemeClr val="tx1"/>
                </a:solidFill>
              </a:rPr>
              <a:t>JG: General Journal Voucher</a:t>
            </a:r>
          </a:p>
        </p:txBody>
      </p:sp>
      <p:sp>
        <p:nvSpPr>
          <p:cNvPr id="6" name="Rectangular Callout 5"/>
          <p:cNvSpPr/>
          <p:nvPr/>
        </p:nvSpPr>
        <p:spPr>
          <a:xfrm>
            <a:off x="1143000" y="6118860"/>
            <a:ext cx="1714500" cy="487680"/>
          </a:xfrm>
          <a:prstGeom prst="wedgeRectCallout">
            <a:avLst>
              <a:gd name="adj1" fmla="val -30667"/>
              <a:gd name="adj2" fmla="val -79991"/>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Clicking on binocular symbol will give further transaction detail</a:t>
            </a:r>
          </a:p>
        </p:txBody>
      </p:sp>
      <p:sp>
        <p:nvSpPr>
          <p:cNvPr id="7" name="Rectangular Callout 6"/>
          <p:cNvSpPr/>
          <p:nvPr/>
        </p:nvSpPr>
        <p:spPr>
          <a:xfrm>
            <a:off x="3052830" y="6118860"/>
            <a:ext cx="1747769" cy="487680"/>
          </a:xfrm>
          <a:prstGeom prst="wedgeRectCallout">
            <a:avLst>
              <a:gd name="adj1" fmla="val -22577"/>
              <a:gd name="adj2" fmla="val -76866"/>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Hovering cursor over call-out symbol will show Vendor detail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660" y="6126480"/>
            <a:ext cx="165354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30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Cost Center - Expenditure Detail Example</a:t>
            </a:r>
          </a:p>
        </p:txBody>
      </p:sp>
      <p:sp>
        <p:nvSpPr>
          <p:cNvPr id="4" name="Slide Number Placeholder 3"/>
          <p:cNvSpPr>
            <a:spLocks noGrp="1"/>
          </p:cNvSpPr>
          <p:nvPr>
            <p:ph type="sldNum" sz="quarter" idx="12"/>
          </p:nvPr>
        </p:nvSpPr>
        <p:spPr/>
        <p:txBody>
          <a:bodyPr/>
          <a:lstStyle/>
          <a:p>
            <a:fld id="{BAA27304-AA6F-4FCE-9180-0F13D04549BC}" type="slidenum">
              <a:rPr lang="en-US" smtClean="0"/>
              <a:pPr/>
              <a:t>14</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 y="2301241"/>
            <a:ext cx="8229600" cy="242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4053840" y="1760220"/>
            <a:ext cx="1653540" cy="396240"/>
          </a:xfrm>
          <a:prstGeom prst="wedgeRectCallout">
            <a:avLst>
              <a:gd name="adj1" fmla="val -81202"/>
              <a:gd name="adj2" fmla="val 187500"/>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Vendor information for payment voucher</a:t>
            </a:r>
          </a:p>
        </p:txBody>
      </p:sp>
      <p:sp>
        <p:nvSpPr>
          <p:cNvPr id="6" name="Rectangular Callout 5"/>
          <p:cNvSpPr/>
          <p:nvPr/>
        </p:nvSpPr>
        <p:spPr>
          <a:xfrm>
            <a:off x="4724400" y="2979420"/>
            <a:ext cx="1424940" cy="550164"/>
          </a:xfrm>
          <a:prstGeom prst="wedgeRectCallout">
            <a:avLst>
              <a:gd name="adj1" fmla="val -156662"/>
              <a:gd name="adj2" fmla="val 23943"/>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Invoice and purchase order number and payment process date</a:t>
            </a:r>
          </a:p>
        </p:txBody>
      </p:sp>
    </p:spTree>
    <p:extLst>
      <p:ext uri="{BB962C8B-B14F-4D97-AF65-F5344CB8AC3E}">
        <p14:creationId xmlns:p14="http://schemas.microsoft.com/office/powerpoint/2010/main" val="170202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Cost Center - Budget</a:t>
            </a:r>
          </a:p>
        </p:txBody>
      </p:sp>
      <p:sp>
        <p:nvSpPr>
          <p:cNvPr id="4" name="Slide Number Placeholder 3"/>
          <p:cNvSpPr>
            <a:spLocks noGrp="1"/>
          </p:cNvSpPr>
          <p:nvPr>
            <p:ph type="sldNum" sz="quarter" idx="12"/>
          </p:nvPr>
        </p:nvSpPr>
        <p:spPr/>
        <p:txBody>
          <a:bodyPr/>
          <a:lstStyle/>
          <a:p>
            <a:fld id="{BAA27304-AA6F-4FCE-9180-0F13D04549BC}" type="slidenum">
              <a:rPr lang="en-US" smtClean="0"/>
              <a:pPr/>
              <a:t>15</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3139" y="1203960"/>
            <a:ext cx="6861661" cy="446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1775460" y="5680710"/>
            <a:ext cx="1981200" cy="495300"/>
          </a:xfrm>
          <a:prstGeom prst="wedgeRectCallout">
            <a:avLst>
              <a:gd name="adj1" fmla="val 103398"/>
              <a:gd name="adj2" fmla="val -202115"/>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Current budget for budget category 0999 Non Salary Expenditures</a:t>
            </a:r>
          </a:p>
        </p:txBody>
      </p:sp>
      <p:sp>
        <p:nvSpPr>
          <p:cNvPr id="6" name="Rectangular Callout 5"/>
          <p:cNvSpPr/>
          <p:nvPr/>
        </p:nvSpPr>
        <p:spPr>
          <a:xfrm>
            <a:off x="4030980" y="5680710"/>
            <a:ext cx="1882140" cy="495300"/>
          </a:xfrm>
          <a:prstGeom prst="wedgeRectCallout">
            <a:avLst>
              <a:gd name="adj1" fmla="val 85240"/>
              <a:gd name="adj2" fmla="val -205192"/>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Expenditure totals for current month and total for the year.  MTD is included in YTD Total</a:t>
            </a:r>
          </a:p>
        </p:txBody>
      </p:sp>
      <p:sp>
        <p:nvSpPr>
          <p:cNvPr id="7" name="Rectangular Callout 6"/>
          <p:cNvSpPr/>
          <p:nvPr/>
        </p:nvSpPr>
        <p:spPr>
          <a:xfrm>
            <a:off x="8008620" y="5680710"/>
            <a:ext cx="914400" cy="495300"/>
          </a:xfrm>
          <a:prstGeom prst="wedgeRectCallout">
            <a:avLst>
              <a:gd name="adj1" fmla="val -61666"/>
              <a:gd name="adj2" fmla="val -216666"/>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Remaining Budget Balance</a:t>
            </a:r>
          </a:p>
        </p:txBody>
      </p:sp>
    </p:spTree>
    <p:extLst>
      <p:ext uri="{BB962C8B-B14F-4D97-AF65-F5344CB8AC3E}">
        <p14:creationId xmlns:p14="http://schemas.microsoft.com/office/powerpoint/2010/main" val="252927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Reports</a:t>
            </a:r>
          </a:p>
        </p:txBody>
      </p:sp>
      <p:sp>
        <p:nvSpPr>
          <p:cNvPr id="5" name="Slide Number Placeholder 4"/>
          <p:cNvSpPr>
            <a:spLocks noGrp="1"/>
          </p:cNvSpPr>
          <p:nvPr>
            <p:ph type="sldNum" sz="quarter" idx="12"/>
          </p:nvPr>
        </p:nvSpPr>
        <p:spPr/>
        <p:txBody>
          <a:bodyPr/>
          <a:lstStyle/>
          <a:p>
            <a:fld id="{BAA27304-AA6F-4FCE-9180-0F13D04549BC}" type="slidenum">
              <a:rPr lang="en-US" smtClean="0"/>
              <a:pPr/>
              <a:t>16</a:t>
            </a:fld>
            <a:endParaRPr lang="en-US"/>
          </a:p>
        </p:txBody>
      </p:sp>
      <p:sp>
        <p:nvSpPr>
          <p:cNvPr id="7" name="Content Placeholder 6"/>
          <p:cNvSpPr>
            <a:spLocks noGrp="1"/>
          </p:cNvSpPr>
          <p:nvPr>
            <p:ph idx="1"/>
          </p:nvPr>
        </p:nvSpPr>
        <p:spPr>
          <a:xfrm>
            <a:off x="457200" y="1653565"/>
            <a:ext cx="8244840" cy="2880360"/>
          </a:xfrm>
        </p:spPr>
        <p:txBody>
          <a:bodyPr>
            <a:normAutofit/>
          </a:bodyPr>
          <a:lstStyle/>
          <a:p>
            <a:r>
              <a:rPr lang="en-US" sz="1200" dirty="0"/>
              <a:t>To run reports from Accounting on the Web, select “Reports” in the upper right corner of the screen.</a:t>
            </a:r>
          </a:p>
          <a:p>
            <a:pPr marL="0" indent="0">
              <a:buNone/>
            </a:pPr>
            <a:endParaRPr lang="en-US" sz="1000" dirty="0"/>
          </a:p>
        </p:txBody>
      </p:sp>
      <p:sp>
        <p:nvSpPr>
          <p:cNvPr id="8" name="Down Arrow 7"/>
          <p:cNvSpPr/>
          <p:nvPr/>
        </p:nvSpPr>
        <p:spPr>
          <a:xfrm>
            <a:off x="7917180" y="1434084"/>
            <a:ext cx="342900" cy="489204"/>
          </a:xfrm>
          <a:prstGeom prst="down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 y="1984248"/>
            <a:ext cx="8686800" cy="3128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35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Reports</a:t>
            </a:r>
          </a:p>
        </p:txBody>
      </p:sp>
      <p:sp>
        <p:nvSpPr>
          <p:cNvPr id="4" name="Slide Number Placeholder 3"/>
          <p:cNvSpPr>
            <a:spLocks noGrp="1"/>
          </p:cNvSpPr>
          <p:nvPr>
            <p:ph type="sldNum" sz="quarter" idx="12"/>
          </p:nvPr>
        </p:nvSpPr>
        <p:spPr/>
        <p:txBody>
          <a:bodyPr/>
          <a:lstStyle/>
          <a:p>
            <a:fld id="{BAA27304-AA6F-4FCE-9180-0F13D04549BC}" type="slidenum">
              <a:rPr lang="en-US" smtClean="0"/>
              <a:pPr/>
              <a:t>17</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 y="1494883"/>
            <a:ext cx="8229600" cy="197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44880" y="3489960"/>
            <a:ext cx="1958340" cy="586740"/>
          </a:xfrm>
          <a:prstGeom prst="wedgeRectCallout">
            <a:avLst>
              <a:gd name="adj1" fmla="val 37533"/>
              <a:gd name="adj2" fmla="val -193344"/>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Request report by typing report number in report field or selecting from drop down menu</a:t>
            </a:r>
          </a:p>
        </p:txBody>
      </p:sp>
      <p:sp>
        <p:nvSpPr>
          <p:cNvPr id="7" name="Rectangle 6"/>
          <p:cNvSpPr/>
          <p:nvPr/>
        </p:nvSpPr>
        <p:spPr>
          <a:xfrm>
            <a:off x="3086100" y="3489960"/>
            <a:ext cx="5417820" cy="1287780"/>
          </a:xfrm>
          <a:prstGeom prst="rect">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200" b="1" dirty="0">
                <a:solidFill>
                  <a:schemeClr val="tx1"/>
                </a:solidFill>
              </a:rPr>
              <a:t>Suggested Reports</a:t>
            </a:r>
            <a:r>
              <a:rPr lang="en-US" sz="1000" dirty="0">
                <a:solidFill>
                  <a:schemeClr val="tx1"/>
                </a:solidFill>
              </a:rPr>
              <a:t>:</a:t>
            </a:r>
          </a:p>
          <a:p>
            <a:pPr>
              <a:buNone/>
            </a:pPr>
            <a:endParaRPr lang="en-US" sz="800" dirty="0">
              <a:solidFill>
                <a:schemeClr val="tx1"/>
              </a:solidFill>
            </a:endParaRPr>
          </a:p>
          <a:p>
            <a:pPr>
              <a:buNone/>
            </a:pPr>
            <a:r>
              <a:rPr lang="en-US" sz="1000" b="1" u="sng" dirty="0">
                <a:solidFill>
                  <a:schemeClr val="tx1"/>
                </a:solidFill>
              </a:rPr>
              <a:t>AC0510CP</a:t>
            </a:r>
            <a:r>
              <a:rPr lang="en-US" sz="1000" dirty="0">
                <a:solidFill>
                  <a:schemeClr val="tx1"/>
                </a:solidFill>
              </a:rPr>
              <a:t> – Budget Balance by Fund/Campus/GL – this is a summarized report of activity in the cost center for the fiscal year.  This report also shows the remaining budget available for the fiscal year.</a:t>
            </a:r>
          </a:p>
          <a:p>
            <a:pPr>
              <a:buNone/>
            </a:pPr>
            <a:endParaRPr lang="en-US" sz="1000" dirty="0">
              <a:solidFill>
                <a:schemeClr val="tx1"/>
              </a:solidFill>
            </a:endParaRPr>
          </a:p>
          <a:p>
            <a:pPr>
              <a:buNone/>
            </a:pPr>
            <a:r>
              <a:rPr lang="en-US" sz="1000" b="1" u="sng" dirty="0">
                <a:solidFill>
                  <a:schemeClr val="tx1"/>
                </a:solidFill>
              </a:rPr>
              <a:t>AC0531CP</a:t>
            </a:r>
            <a:r>
              <a:rPr lang="en-US" sz="1000" dirty="0">
                <a:solidFill>
                  <a:schemeClr val="tx1"/>
                </a:solidFill>
              </a:rPr>
              <a:t> – Transactions by Fund/GL/CC/Object – this report should be run once per month to assure transactions in the cost center are correct.</a:t>
            </a:r>
          </a:p>
        </p:txBody>
      </p:sp>
    </p:spTree>
    <p:extLst>
      <p:ext uri="{BB962C8B-B14F-4D97-AF65-F5344CB8AC3E}">
        <p14:creationId xmlns:p14="http://schemas.microsoft.com/office/powerpoint/2010/main" val="1784726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8092440" cy="853122"/>
          </a:xfrm>
        </p:spPr>
        <p:txBody>
          <a:bodyPr>
            <a:normAutofit/>
          </a:bodyPr>
          <a:lstStyle/>
          <a:p>
            <a:r>
              <a:rPr lang="en-US" sz="2800" dirty="0"/>
              <a:t>Reports – AC0510CP – Budget Balance by Fund</a:t>
            </a:r>
          </a:p>
        </p:txBody>
      </p:sp>
      <p:sp>
        <p:nvSpPr>
          <p:cNvPr id="4" name="Slide Number Placeholder 3"/>
          <p:cNvSpPr>
            <a:spLocks noGrp="1"/>
          </p:cNvSpPr>
          <p:nvPr>
            <p:ph type="sldNum" sz="quarter" idx="12"/>
          </p:nvPr>
        </p:nvSpPr>
        <p:spPr/>
        <p:txBody>
          <a:bodyPr/>
          <a:lstStyle/>
          <a:p>
            <a:fld id="{BAA27304-AA6F-4FCE-9180-0F13D04549BC}" type="slidenum">
              <a:rPr lang="en-US" smtClean="0"/>
              <a:pPr/>
              <a:t>18</a:t>
            </a:fld>
            <a:endParaRPr lang="en-US"/>
          </a:p>
        </p:txBody>
      </p:sp>
      <p:sp>
        <p:nvSpPr>
          <p:cNvPr id="5" name="Rectangular Callout 4"/>
          <p:cNvSpPr/>
          <p:nvPr/>
        </p:nvSpPr>
        <p:spPr>
          <a:xfrm>
            <a:off x="5265420" y="1844802"/>
            <a:ext cx="2948940" cy="306324"/>
          </a:xfrm>
          <a:prstGeom prst="wedgeRectCallout">
            <a:avLst>
              <a:gd name="adj1" fmla="val -63469"/>
              <a:gd name="adj2" fmla="val -17101"/>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u="sng" dirty="0">
                <a:solidFill>
                  <a:schemeClr val="tx1"/>
                </a:solidFill>
              </a:rPr>
              <a:t>Fiscal Year</a:t>
            </a:r>
            <a:r>
              <a:rPr lang="en-US" sz="1000" dirty="0">
                <a:solidFill>
                  <a:schemeClr val="tx1"/>
                </a:solidFill>
              </a:rPr>
              <a:t>: will default to current fiscal year, you may enter previous fiscal years if needed</a:t>
            </a:r>
          </a:p>
        </p:txBody>
      </p:sp>
      <p:sp>
        <p:nvSpPr>
          <p:cNvPr id="6" name="Rectangular Callout 5"/>
          <p:cNvSpPr/>
          <p:nvPr/>
        </p:nvSpPr>
        <p:spPr>
          <a:xfrm>
            <a:off x="5265420" y="1181100"/>
            <a:ext cx="2948940" cy="525780"/>
          </a:xfrm>
          <a:prstGeom prst="wedgeRectCallout">
            <a:avLst>
              <a:gd name="adj1" fmla="val -20554"/>
              <a:gd name="adj2" fmla="val 48819"/>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Not all fields need to be completed </a:t>
            </a:r>
            <a:r>
              <a:rPr lang="en-US" sz="1000" b="1" dirty="0">
                <a:solidFill>
                  <a:schemeClr val="tx1"/>
                </a:solidFill>
              </a:rPr>
              <a:t>but to avoid system slow down or stoppage</a:t>
            </a:r>
            <a:r>
              <a:rPr lang="en-US" sz="1000" dirty="0">
                <a:solidFill>
                  <a:schemeClr val="tx1"/>
                </a:solidFill>
              </a:rPr>
              <a:t>, complete at least the following fields:</a:t>
            </a:r>
          </a:p>
        </p:txBody>
      </p:sp>
      <p:sp>
        <p:nvSpPr>
          <p:cNvPr id="7" name="Rectangular Callout 6"/>
          <p:cNvSpPr/>
          <p:nvPr/>
        </p:nvSpPr>
        <p:spPr>
          <a:xfrm>
            <a:off x="5265420" y="2697480"/>
            <a:ext cx="2948940" cy="505968"/>
          </a:xfrm>
          <a:prstGeom prst="wedgeRectCallout">
            <a:avLst>
              <a:gd name="adj1" fmla="val -63211"/>
              <a:gd name="adj2" fmla="val 28722"/>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u="sng" dirty="0">
                <a:solidFill>
                  <a:schemeClr val="tx1"/>
                </a:solidFill>
              </a:rPr>
              <a:t>Object Code Range</a:t>
            </a:r>
            <a:r>
              <a:rPr lang="en-US" sz="1000" dirty="0">
                <a:solidFill>
                  <a:schemeClr val="tx1"/>
                </a:solidFill>
              </a:rPr>
              <a:t>: select 0900-4000 for most reports (if object code is left blank, report will include all payroll transactions)</a:t>
            </a:r>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867" y="1169670"/>
            <a:ext cx="4334305" cy="516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ular Callout 8"/>
          <p:cNvSpPr/>
          <p:nvPr/>
        </p:nvSpPr>
        <p:spPr>
          <a:xfrm>
            <a:off x="5265420" y="3291840"/>
            <a:ext cx="2948940" cy="769620"/>
          </a:xfrm>
          <a:prstGeom prst="wedgeRectCallout">
            <a:avLst>
              <a:gd name="adj1" fmla="val -62919"/>
              <a:gd name="adj2" fmla="val -25809"/>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u="sng" dirty="0">
                <a:solidFill>
                  <a:schemeClr val="tx1"/>
                </a:solidFill>
              </a:rPr>
              <a:t>Cost Center and/or Range</a:t>
            </a:r>
            <a:r>
              <a:rPr lang="en-US" sz="1000" dirty="0">
                <a:solidFill>
                  <a:schemeClr val="tx1"/>
                </a:solidFill>
              </a:rPr>
              <a:t>: Enter cost center number or select from drop down.  Multiple cost centers can be selected by placing a comma between each cost center or using drop down menu to select multiple cost centers</a:t>
            </a:r>
          </a:p>
        </p:txBody>
      </p:sp>
      <p:sp>
        <p:nvSpPr>
          <p:cNvPr id="10" name="Rectangular Callout 9"/>
          <p:cNvSpPr/>
          <p:nvPr/>
        </p:nvSpPr>
        <p:spPr>
          <a:xfrm>
            <a:off x="5265420" y="5494020"/>
            <a:ext cx="2948940" cy="365760"/>
          </a:xfrm>
          <a:prstGeom prst="wedgeRectCallout">
            <a:avLst>
              <a:gd name="adj1" fmla="val -153391"/>
              <a:gd name="adj2" fmla="val 22917"/>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You may receive reports  1 of 3 ways by selecting Delivery Method</a:t>
            </a:r>
          </a:p>
        </p:txBody>
      </p:sp>
      <p:sp>
        <p:nvSpPr>
          <p:cNvPr id="11" name="Rectangular Callout 10"/>
          <p:cNvSpPr/>
          <p:nvPr/>
        </p:nvSpPr>
        <p:spPr>
          <a:xfrm>
            <a:off x="5265420" y="5935980"/>
            <a:ext cx="2948940" cy="510540"/>
          </a:xfrm>
          <a:prstGeom prst="wedgeRectCallout">
            <a:avLst>
              <a:gd name="adj1" fmla="val -127293"/>
              <a:gd name="adj2" fmla="val 16232"/>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Select Submit Report.  Green bar across the top of the screen will indicate report has been submitted.  Finally, select Process Monitor to view report</a:t>
            </a:r>
          </a:p>
        </p:txBody>
      </p:sp>
    </p:spTree>
    <p:extLst>
      <p:ext uri="{BB962C8B-B14F-4D97-AF65-F5344CB8AC3E}">
        <p14:creationId xmlns:p14="http://schemas.microsoft.com/office/powerpoint/2010/main" val="383472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Reports – Process Monitor</a:t>
            </a:r>
          </a:p>
        </p:txBody>
      </p:sp>
      <p:sp>
        <p:nvSpPr>
          <p:cNvPr id="4" name="Slide Number Placeholder 3"/>
          <p:cNvSpPr>
            <a:spLocks noGrp="1"/>
          </p:cNvSpPr>
          <p:nvPr>
            <p:ph type="sldNum" sz="quarter" idx="12"/>
          </p:nvPr>
        </p:nvSpPr>
        <p:spPr/>
        <p:txBody>
          <a:bodyPr/>
          <a:lstStyle/>
          <a:p>
            <a:fld id="{BAA27304-AA6F-4FCE-9180-0F13D04549BC}" type="slidenum">
              <a:rPr lang="en-US" smtClean="0"/>
              <a:pPr/>
              <a:t>19</a:t>
            </a:fld>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90710"/>
            <a:ext cx="8229600" cy="2944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1905000" y="5585460"/>
            <a:ext cx="1729740" cy="381000"/>
          </a:xfrm>
          <a:prstGeom prst="wedgeRectCallout">
            <a:avLst>
              <a:gd name="adj1" fmla="val -18190"/>
              <a:gd name="adj2" fmla="val -147500"/>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Select blue highlighted report name to view report</a:t>
            </a:r>
          </a:p>
        </p:txBody>
      </p:sp>
      <p:sp>
        <p:nvSpPr>
          <p:cNvPr id="7" name="Rectangular Callout 6"/>
          <p:cNvSpPr/>
          <p:nvPr/>
        </p:nvSpPr>
        <p:spPr>
          <a:xfrm>
            <a:off x="5082540" y="2110740"/>
            <a:ext cx="3086100" cy="757428"/>
          </a:xfrm>
          <a:prstGeom prst="wedgeRectCallout">
            <a:avLst>
              <a:gd name="adj1" fmla="val -62068"/>
              <a:gd name="adj2" fmla="val 174845"/>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Report requests will show on this screen.  If you do not see the report or if the status is blank or active, you may need to select “refresh” occasionally until the report is complete and ready to view.  Status will indicate “complete”</a:t>
            </a:r>
          </a:p>
        </p:txBody>
      </p:sp>
    </p:spTree>
    <p:extLst>
      <p:ext uri="{BB962C8B-B14F-4D97-AF65-F5344CB8AC3E}">
        <p14:creationId xmlns:p14="http://schemas.microsoft.com/office/powerpoint/2010/main" val="178600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 y="289878"/>
            <a:ext cx="7795260" cy="792162"/>
          </a:xfrm>
        </p:spPr>
        <p:txBody>
          <a:bodyPr>
            <a:normAutofit/>
          </a:bodyPr>
          <a:lstStyle/>
          <a:p>
            <a:r>
              <a:rPr lang="en-US" sz="3200" dirty="0"/>
              <a:t>Access &amp; Log-in</a:t>
            </a:r>
          </a:p>
        </p:txBody>
      </p:sp>
      <p:sp>
        <p:nvSpPr>
          <p:cNvPr id="3" name="Content Placeholder 2"/>
          <p:cNvSpPr>
            <a:spLocks noGrp="1"/>
          </p:cNvSpPr>
          <p:nvPr>
            <p:ph idx="1"/>
          </p:nvPr>
        </p:nvSpPr>
        <p:spPr>
          <a:xfrm>
            <a:off x="355601" y="1466850"/>
            <a:ext cx="8595360" cy="4110990"/>
          </a:xfrm>
        </p:spPr>
        <p:txBody>
          <a:bodyPr>
            <a:normAutofit/>
          </a:bodyPr>
          <a:lstStyle/>
          <a:p>
            <a:r>
              <a:rPr lang="en-US" sz="1800" dirty="0"/>
              <a:t>Website:</a:t>
            </a:r>
            <a:r>
              <a:rPr lang="en-US" dirty="0"/>
              <a:t>  </a:t>
            </a:r>
          </a:p>
          <a:p>
            <a:endParaRPr lang="en-US" sz="1200" dirty="0"/>
          </a:p>
          <a:p>
            <a:r>
              <a:rPr lang="en-US" sz="1800" dirty="0"/>
              <a:t>Log in using Star ID and password (same ID used to access timesheets)</a:t>
            </a:r>
            <a:r>
              <a:rPr lang="en-US" dirty="0"/>
              <a:t>	</a:t>
            </a:r>
          </a:p>
        </p:txBody>
      </p:sp>
      <p:sp>
        <p:nvSpPr>
          <p:cNvPr id="6" name="Slide Number Placeholder 5"/>
          <p:cNvSpPr>
            <a:spLocks noGrp="1"/>
          </p:cNvSpPr>
          <p:nvPr>
            <p:ph type="sldNum" sz="quarter" idx="12"/>
          </p:nvPr>
        </p:nvSpPr>
        <p:spPr/>
        <p:txBody>
          <a:bodyPr/>
          <a:lstStyle/>
          <a:p>
            <a:fld id="{BAA27304-AA6F-4FCE-9180-0F13D04549BC}" type="slidenum">
              <a:rPr lang="en-US" smtClean="0"/>
              <a:pPr/>
              <a:t>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354177027"/>
              </p:ext>
            </p:extLst>
          </p:nvPr>
        </p:nvGraphicFramePr>
        <p:xfrm>
          <a:off x="678180" y="1988821"/>
          <a:ext cx="7056120" cy="289559"/>
        </p:xfrm>
        <a:graphic>
          <a:graphicData uri="http://schemas.openxmlformats.org/drawingml/2006/table">
            <a:tbl>
              <a:tblPr>
                <a:tableStyleId>{5C22544A-7EE6-4342-B048-85BDC9FD1C3A}</a:tableStyleId>
              </a:tblPr>
              <a:tblGrid>
                <a:gridCol w="7056120">
                  <a:extLst>
                    <a:ext uri="{9D8B030D-6E8A-4147-A177-3AD203B41FA5}">
                      <a16:colId xmlns:a16="http://schemas.microsoft.com/office/drawing/2014/main" val="20000"/>
                    </a:ext>
                  </a:extLst>
                </a:gridCol>
              </a:tblGrid>
              <a:tr h="289559">
                <a:tc>
                  <a:txBody>
                    <a:bodyPr/>
                    <a:lstStyle/>
                    <a:p>
                      <a:pPr algn="l" fontAlgn="b"/>
                      <a:r>
                        <a:rPr lang="en-US" sz="1800" kern="1200" dirty="0">
                          <a:solidFill>
                            <a:schemeClr val="dk1"/>
                          </a:solidFill>
                          <a:effectLst/>
                          <a:latin typeface="+mn-lt"/>
                          <a:ea typeface="+mn-ea"/>
                          <a:cs typeface="+mn-cs"/>
                        </a:rPr>
                        <a:t> </a:t>
                      </a:r>
                      <a:r>
                        <a:rPr lang="en-US" sz="1800" u="sng" kern="1200" dirty="0">
                          <a:solidFill>
                            <a:schemeClr val="dk1"/>
                          </a:solidFill>
                          <a:effectLst/>
                          <a:latin typeface="+mn-lt"/>
                          <a:ea typeface="+mn-ea"/>
                          <a:cs typeface="+mn-cs"/>
                          <a:hlinkClick r:id="rId3"/>
                        </a:rPr>
                        <a:t>https://eservices.minnstate.edu/employee/public/secure</a:t>
                      </a:r>
                      <a:endParaRPr lang="en-US" sz="1800" u="sng" kern="1200" dirty="0">
                        <a:solidFill>
                          <a:schemeClr val="dk1"/>
                        </a:solidFill>
                        <a:effectLst/>
                        <a:latin typeface="+mn-lt"/>
                        <a:ea typeface="+mn-ea"/>
                        <a:cs typeface="+mn-cs"/>
                      </a:endParaRPr>
                    </a:p>
                  </a:txBody>
                  <a:tcPr marL="9525" marR="9525" marT="9525" marB="0" anchor="b">
                    <a:noFill/>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DB6FA111-3664-4E26-93DF-DEC23CE838F7}"/>
              </a:ext>
            </a:extLst>
          </p:cNvPr>
          <p:cNvPicPr>
            <a:picLocks noChangeAspect="1"/>
          </p:cNvPicPr>
          <p:nvPr/>
        </p:nvPicPr>
        <p:blipFill>
          <a:blip r:embed="rId4"/>
          <a:stretch>
            <a:fillRect/>
          </a:stretch>
        </p:blipFill>
        <p:spPr>
          <a:xfrm>
            <a:off x="1043555" y="2984744"/>
            <a:ext cx="6692143" cy="3115067"/>
          </a:xfrm>
          <a:prstGeom prst="rect">
            <a:avLst/>
          </a:prstGeom>
        </p:spPr>
      </p:pic>
    </p:spTree>
    <p:extLst>
      <p:ext uri="{BB962C8B-B14F-4D97-AF65-F5344CB8AC3E}">
        <p14:creationId xmlns:p14="http://schemas.microsoft.com/office/powerpoint/2010/main" val="137026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Reports – Output (AC0510CP)</a:t>
            </a:r>
          </a:p>
        </p:txBody>
      </p:sp>
      <p:sp>
        <p:nvSpPr>
          <p:cNvPr id="4" name="Slide Number Placeholder 3"/>
          <p:cNvSpPr>
            <a:spLocks noGrp="1"/>
          </p:cNvSpPr>
          <p:nvPr>
            <p:ph type="sldNum" sz="quarter" idx="12"/>
          </p:nvPr>
        </p:nvSpPr>
        <p:spPr/>
        <p:txBody>
          <a:bodyPr/>
          <a:lstStyle/>
          <a:p>
            <a:fld id="{BAA27304-AA6F-4FCE-9180-0F13D04549BC}" type="slidenum">
              <a:rPr lang="en-US" smtClean="0"/>
              <a:pPr/>
              <a:t>20</a:t>
            </a:fld>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159" y="1409700"/>
            <a:ext cx="588928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6400800" y="1165860"/>
            <a:ext cx="2087880" cy="350520"/>
          </a:xfrm>
          <a:prstGeom prst="wedgeRectCallout">
            <a:avLst>
              <a:gd name="adj1" fmla="val -145323"/>
              <a:gd name="adj2" fmla="val 181690"/>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Report can be viewed on screen, printed, emailed or copied to excel</a:t>
            </a:r>
          </a:p>
        </p:txBody>
      </p:sp>
      <p:sp>
        <p:nvSpPr>
          <p:cNvPr id="6" name="Rectangular Callout 5"/>
          <p:cNvSpPr/>
          <p:nvPr/>
        </p:nvSpPr>
        <p:spPr>
          <a:xfrm>
            <a:off x="6477000" y="1935480"/>
            <a:ext cx="2270760" cy="1001268"/>
          </a:xfrm>
          <a:prstGeom prst="wedgeRectCallout">
            <a:avLst>
              <a:gd name="adj1" fmla="val -68148"/>
              <a:gd name="adj2" fmla="val 29015"/>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Report AC0510CP shows current budget, encumbrances, current Month actual, YTD actual and remaining Budget Available by budget and expenditure category</a:t>
            </a:r>
          </a:p>
        </p:txBody>
      </p:sp>
    </p:spTree>
    <p:extLst>
      <p:ext uri="{BB962C8B-B14F-4D97-AF65-F5344CB8AC3E}">
        <p14:creationId xmlns:p14="http://schemas.microsoft.com/office/powerpoint/2010/main" val="268964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967740"/>
          </a:xfrm>
        </p:spPr>
        <p:txBody>
          <a:bodyPr>
            <a:normAutofit/>
          </a:bodyPr>
          <a:lstStyle/>
          <a:p>
            <a:r>
              <a:rPr lang="en-US" sz="2800" dirty="0"/>
              <a:t>Reports – AC0531CP</a:t>
            </a:r>
            <a:br>
              <a:rPr lang="en-US" sz="2800" dirty="0"/>
            </a:br>
            <a:r>
              <a:rPr lang="en-US" sz="2800" dirty="0"/>
              <a:t>Transactions by Fund/GL/CC/Object</a:t>
            </a:r>
          </a:p>
        </p:txBody>
      </p:sp>
      <p:sp>
        <p:nvSpPr>
          <p:cNvPr id="4" name="Slide Number Placeholder 3"/>
          <p:cNvSpPr>
            <a:spLocks noGrp="1"/>
          </p:cNvSpPr>
          <p:nvPr>
            <p:ph type="sldNum" sz="quarter" idx="12"/>
          </p:nvPr>
        </p:nvSpPr>
        <p:spPr/>
        <p:txBody>
          <a:bodyPr/>
          <a:lstStyle/>
          <a:p>
            <a:fld id="{BAA27304-AA6F-4FCE-9180-0F13D04549BC}" type="slidenum">
              <a:rPr lang="en-US" smtClean="0"/>
              <a:pPr/>
              <a:t>21</a:t>
            </a:fld>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3704" y="1280160"/>
            <a:ext cx="373553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 y="5392794"/>
            <a:ext cx="3749040" cy="129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4572000" y="1757172"/>
            <a:ext cx="4015740" cy="650748"/>
          </a:xfrm>
          <a:prstGeom prst="wedgeRectCallout">
            <a:avLst>
              <a:gd name="adj1" fmla="val -61248"/>
              <a:gd name="adj2" fmla="val -903"/>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u="sng" dirty="0">
                <a:solidFill>
                  <a:schemeClr val="tx1"/>
                </a:solidFill>
              </a:rPr>
              <a:t>Starting date</a:t>
            </a:r>
            <a:r>
              <a:rPr lang="en-US" sz="1000" dirty="0">
                <a:solidFill>
                  <a:schemeClr val="tx1"/>
                </a:solidFill>
              </a:rPr>
              <a:t>: Fiscal year begins 07/01/20XX. If you want to run a report for the current year, the beginning date would </a:t>
            </a:r>
            <a:r>
              <a:rPr lang="en-US" sz="1000">
                <a:solidFill>
                  <a:schemeClr val="tx1"/>
                </a:solidFill>
              </a:rPr>
              <a:t>be 7/1/16</a:t>
            </a:r>
            <a:endParaRPr lang="en-US" sz="1000" dirty="0">
              <a:solidFill>
                <a:schemeClr val="tx1"/>
              </a:solidFill>
            </a:endParaRPr>
          </a:p>
          <a:p>
            <a:pPr>
              <a:buNone/>
            </a:pPr>
            <a:r>
              <a:rPr lang="en-US" sz="1000" u="sng" dirty="0">
                <a:solidFill>
                  <a:schemeClr val="tx1"/>
                </a:solidFill>
              </a:rPr>
              <a:t>End date</a:t>
            </a:r>
            <a:r>
              <a:rPr lang="en-US" sz="1000" dirty="0">
                <a:solidFill>
                  <a:schemeClr val="tx1"/>
                </a:solidFill>
              </a:rPr>
              <a:t>: You may leave blank to get data through the current date or you may choose to run at a specific month-end using a MM/DD/YY format</a:t>
            </a:r>
          </a:p>
        </p:txBody>
      </p:sp>
      <p:sp>
        <p:nvSpPr>
          <p:cNvPr id="6" name="Rectangular Callout 5"/>
          <p:cNvSpPr/>
          <p:nvPr/>
        </p:nvSpPr>
        <p:spPr>
          <a:xfrm>
            <a:off x="4572000" y="1272540"/>
            <a:ext cx="4015740" cy="419100"/>
          </a:xfrm>
          <a:prstGeom prst="wedgeRectCallout">
            <a:avLst>
              <a:gd name="adj1" fmla="val -21084"/>
              <a:gd name="adj2" fmla="val 47575"/>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Not all fields need to be completed </a:t>
            </a:r>
            <a:r>
              <a:rPr lang="en-US" sz="1000" b="1" dirty="0">
                <a:solidFill>
                  <a:schemeClr val="tx1"/>
                </a:solidFill>
              </a:rPr>
              <a:t>but to avoid system slow down or stoppage</a:t>
            </a:r>
            <a:r>
              <a:rPr lang="en-US" sz="1000" dirty="0">
                <a:solidFill>
                  <a:schemeClr val="tx1"/>
                </a:solidFill>
              </a:rPr>
              <a:t>, complete at least the following fields:</a:t>
            </a:r>
          </a:p>
        </p:txBody>
      </p:sp>
      <p:sp>
        <p:nvSpPr>
          <p:cNvPr id="7" name="Rectangular Callout 6"/>
          <p:cNvSpPr/>
          <p:nvPr/>
        </p:nvSpPr>
        <p:spPr>
          <a:xfrm>
            <a:off x="4572000" y="2476500"/>
            <a:ext cx="4015740" cy="518160"/>
          </a:xfrm>
          <a:prstGeom prst="wedgeRectCallout">
            <a:avLst>
              <a:gd name="adj1" fmla="val -57265"/>
              <a:gd name="adj2" fmla="val 24052"/>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u="sng" dirty="0">
                <a:solidFill>
                  <a:schemeClr val="tx1"/>
                </a:solidFill>
              </a:rPr>
              <a:t>Cost center number range</a:t>
            </a:r>
            <a:r>
              <a:rPr lang="en-US" sz="1000" dirty="0">
                <a:solidFill>
                  <a:schemeClr val="tx1"/>
                </a:solidFill>
              </a:rPr>
              <a:t>: Enter cost center number or select from drop down.  Multiple cost centers can be selected by placing a comma between each cost center or using drop down menu to select multiple cost centers</a:t>
            </a:r>
          </a:p>
        </p:txBody>
      </p:sp>
      <p:sp>
        <p:nvSpPr>
          <p:cNvPr id="8" name="Rectangular Callout 7"/>
          <p:cNvSpPr/>
          <p:nvPr/>
        </p:nvSpPr>
        <p:spPr>
          <a:xfrm>
            <a:off x="4572000" y="3105150"/>
            <a:ext cx="4015740" cy="373380"/>
          </a:xfrm>
          <a:prstGeom prst="wedgeRectCallout">
            <a:avLst>
              <a:gd name="adj1" fmla="val -56317"/>
              <a:gd name="adj2" fmla="val -37500"/>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Object code range: recommend using 0900-4000 unless you want to include payroll</a:t>
            </a:r>
          </a:p>
        </p:txBody>
      </p:sp>
      <p:sp>
        <p:nvSpPr>
          <p:cNvPr id="9" name="Rectangular Callout 8"/>
          <p:cNvSpPr/>
          <p:nvPr/>
        </p:nvSpPr>
        <p:spPr>
          <a:xfrm>
            <a:off x="4572000" y="3543300"/>
            <a:ext cx="4015740" cy="403860"/>
          </a:xfrm>
          <a:prstGeom prst="wedgeRectCallout">
            <a:avLst>
              <a:gd name="adj1" fmla="val -56507"/>
              <a:gd name="adj2" fmla="val -35613"/>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Transaction Type(s): Either type in the following or select each from drop down arrow: PV,XV,CP,XP,JG,JC,PR</a:t>
            </a:r>
          </a:p>
        </p:txBody>
      </p:sp>
      <p:sp>
        <p:nvSpPr>
          <p:cNvPr id="10" name="Rectangular Callout 9"/>
          <p:cNvSpPr/>
          <p:nvPr/>
        </p:nvSpPr>
        <p:spPr>
          <a:xfrm>
            <a:off x="4572000" y="4027932"/>
            <a:ext cx="4015740" cy="848868"/>
          </a:xfrm>
          <a:prstGeom prst="wedgeRectCallout">
            <a:avLst>
              <a:gd name="adj1" fmla="val -57456"/>
              <a:gd name="adj2" fmla="val -8590"/>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Sub-total by object code: Y</a:t>
            </a:r>
          </a:p>
          <a:p>
            <a:pPr>
              <a:buNone/>
            </a:pPr>
            <a:r>
              <a:rPr lang="en-US" sz="1000" dirty="0">
                <a:solidFill>
                  <a:schemeClr val="tx1"/>
                </a:solidFill>
              </a:rPr>
              <a:t>Print Trans Description: Y</a:t>
            </a:r>
          </a:p>
          <a:p>
            <a:pPr>
              <a:buNone/>
            </a:pPr>
            <a:r>
              <a:rPr lang="en-US" sz="1000" dirty="0">
                <a:solidFill>
                  <a:schemeClr val="tx1"/>
                </a:solidFill>
              </a:rPr>
              <a:t>Print Trans Comment: Y</a:t>
            </a:r>
          </a:p>
          <a:p>
            <a:pPr>
              <a:buNone/>
            </a:pPr>
            <a:r>
              <a:rPr lang="en-US" sz="1000" dirty="0">
                <a:solidFill>
                  <a:schemeClr val="tx1"/>
                </a:solidFill>
              </a:rPr>
              <a:t>Changing these fields will help provide useful detail and make report easier to read</a:t>
            </a:r>
          </a:p>
        </p:txBody>
      </p:sp>
      <p:sp>
        <p:nvSpPr>
          <p:cNvPr id="11" name="Rectangular Callout 10"/>
          <p:cNvSpPr/>
          <p:nvPr/>
        </p:nvSpPr>
        <p:spPr>
          <a:xfrm>
            <a:off x="4572000" y="5324214"/>
            <a:ext cx="4015740" cy="441960"/>
          </a:xfrm>
          <a:prstGeom prst="wedgeRectCallout">
            <a:avLst>
              <a:gd name="adj1" fmla="val -31649"/>
              <a:gd name="adj2" fmla="val 45259"/>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You may received reports  1 of 3 ways by selecting Delivery Method</a:t>
            </a:r>
          </a:p>
        </p:txBody>
      </p:sp>
      <p:sp>
        <p:nvSpPr>
          <p:cNvPr id="12" name="Rectangular Callout 11"/>
          <p:cNvSpPr/>
          <p:nvPr/>
        </p:nvSpPr>
        <p:spPr>
          <a:xfrm>
            <a:off x="4572000" y="5894070"/>
            <a:ext cx="4015740" cy="495300"/>
          </a:xfrm>
          <a:prstGeom prst="wedgeRectCallout">
            <a:avLst>
              <a:gd name="adj1" fmla="val -57836"/>
              <a:gd name="adj2" fmla="val 40961"/>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Select Submit Report.  Green bar across the top of the screen will indicate report has been submitted.  Finally, select Process Monitor to view report</a:t>
            </a:r>
          </a:p>
        </p:txBody>
      </p:sp>
    </p:spTree>
    <p:extLst>
      <p:ext uri="{BB962C8B-B14F-4D97-AF65-F5344CB8AC3E}">
        <p14:creationId xmlns:p14="http://schemas.microsoft.com/office/powerpoint/2010/main" val="331376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Reports – Output (AC0531CP)</a:t>
            </a:r>
          </a:p>
        </p:txBody>
      </p:sp>
      <p:sp>
        <p:nvSpPr>
          <p:cNvPr id="4" name="Slide Number Placeholder 3"/>
          <p:cNvSpPr>
            <a:spLocks noGrp="1"/>
          </p:cNvSpPr>
          <p:nvPr>
            <p:ph type="sldNum" sz="quarter" idx="12"/>
          </p:nvPr>
        </p:nvSpPr>
        <p:spPr/>
        <p:txBody>
          <a:bodyPr/>
          <a:lstStyle/>
          <a:p>
            <a:fld id="{BAA27304-AA6F-4FCE-9180-0F13D04549BC}" type="slidenum">
              <a:rPr lang="en-US" smtClean="0"/>
              <a:pPr/>
              <a:t>22</a:t>
            </a:fld>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5811" y="1312383"/>
            <a:ext cx="7622870" cy="433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251460" y="2827020"/>
            <a:ext cx="1196340" cy="749808"/>
          </a:xfrm>
          <a:prstGeom prst="wedgeRectCallout">
            <a:avLst>
              <a:gd name="adj1" fmla="val 110377"/>
              <a:gd name="adj2" fmla="val -23882"/>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Report shows detail for expenditures within each object code </a:t>
            </a:r>
          </a:p>
        </p:txBody>
      </p:sp>
      <p:sp>
        <p:nvSpPr>
          <p:cNvPr id="6" name="Rectangular Callout 5"/>
          <p:cNvSpPr/>
          <p:nvPr/>
        </p:nvSpPr>
        <p:spPr>
          <a:xfrm>
            <a:off x="4602480" y="3474720"/>
            <a:ext cx="914400" cy="251460"/>
          </a:xfrm>
          <a:prstGeom prst="wedgeRectCallout">
            <a:avLst>
              <a:gd name="adj1" fmla="val -39166"/>
              <a:gd name="adj2" fmla="val -152651"/>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Vendor detail</a:t>
            </a:r>
          </a:p>
        </p:txBody>
      </p:sp>
    </p:spTree>
    <p:extLst>
      <p:ext uri="{BB962C8B-B14F-4D97-AF65-F5344CB8AC3E}">
        <p14:creationId xmlns:p14="http://schemas.microsoft.com/office/powerpoint/2010/main" val="3008745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295838" y="1457887"/>
            <a:ext cx="8498541" cy="3723714"/>
          </a:xfrm>
        </p:spPr>
        <p:txBody>
          <a:bodyPr>
            <a:normAutofit/>
          </a:bodyPr>
          <a:lstStyle/>
          <a:p>
            <a:pPr marL="0" indent="0">
              <a:buNone/>
            </a:pPr>
            <a:r>
              <a:rPr lang="en-US" sz="2400" dirty="0"/>
              <a:t>Please contact:</a:t>
            </a:r>
          </a:p>
          <a:p>
            <a:pPr marL="0" indent="0">
              <a:buNone/>
            </a:pPr>
            <a:endParaRPr lang="en-US" dirty="0"/>
          </a:p>
          <a:p>
            <a:pPr marL="0" indent="0">
              <a:buNone/>
            </a:pPr>
            <a:r>
              <a:rPr lang="en-US" sz="2000" dirty="0"/>
              <a:t>Kate Pearlson – </a:t>
            </a:r>
            <a:r>
              <a:rPr lang="en-US" sz="2000" dirty="0">
                <a:hlinkClick r:id="rId2"/>
              </a:rPr>
              <a:t>kate.pearlson@bemidjistate.edu</a:t>
            </a:r>
            <a:r>
              <a:rPr lang="en-US" sz="2000" dirty="0"/>
              <a:t>, ext. 2448</a:t>
            </a:r>
          </a:p>
          <a:p>
            <a:pPr marL="0" indent="0">
              <a:buNone/>
            </a:pPr>
            <a:r>
              <a:rPr lang="en-US" sz="2000" dirty="0"/>
              <a:t>Monte Hegg – </a:t>
            </a:r>
            <a:r>
              <a:rPr lang="en-US" sz="2000" dirty="0">
                <a:hlinkClick r:id="rId3"/>
              </a:rPr>
              <a:t>monte.hegg@bemidjistate.edu</a:t>
            </a:r>
            <a:r>
              <a:rPr lang="en-US" sz="2000" dirty="0"/>
              <a:t>, ext. 2903</a:t>
            </a:r>
          </a:p>
          <a:p>
            <a:pPr marL="0" indent="0">
              <a:buNone/>
            </a:pPr>
            <a:r>
              <a:rPr lang="en-US" sz="2000" dirty="0"/>
              <a:t>Lisa Jones – </a:t>
            </a:r>
            <a:r>
              <a:rPr lang="en-US" sz="2000" dirty="0">
                <a:hlinkClick r:id="rId4"/>
              </a:rPr>
              <a:t>lisa.jones@bemidjistate.edu</a:t>
            </a:r>
            <a:r>
              <a:rPr lang="en-US" sz="2000" dirty="0"/>
              <a:t>, ext. 2898</a:t>
            </a:r>
          </a:p>
          <a:p>
            <a:pPr marL="0" indent="0">
              <a:buNone/>
            </a:pPr>
            <a:endParaRPr lang="en-US" sz="2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AA27304-AA6F-4FCE-9180-0F13D04549BC}" type="slidenum">
              <a:rPr lang="en-US" smtClean="0"/>
              <a:pPr/>
              <a:t>23</a:t>
            </a:fld>
            <a:endParaRPr lang="en-US"/>
          </a:p>
        </p:txBody>
      </p:sp>
    </p:spTree>
    <p:extLst>
      <p:ext uri="{BB962C8B-B14F-4D97-AF65-F5344CB8AC3E}">
        <p14:creationId xmlns:p14="http://schemas.microsoft.com/office/powerpoint/2010/main" val="411936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4360" cy="853122"/>
          </a:xfrm>
        </p:spPr>
        <p:txBody>
          <a:bodyPr>
            <a:normAutofit/>
          </a:bodyPr>
          <a:lstStyle/>
          <a:p>
            <a:r>
              <a:rPr lang="en-US" sz="3200" dirty="0"/>
              <a:t>Access &amp; Log-in</a:t>
            </a:r>
          </a:p>
        </p:txBody>
      </p:sp>
      <p:sp>
        <p:nvSpPr>
          <p:cNvPr id="3" name="Content Placeholder 2"/>
          <p:cNvSpPr>
            <a:spLocks noGrp="1"/>
          </p:cNvSpPr>
          <p:nvPr>
            <p:ph idx="1"/>
          </p:nvPr>
        </p:nvSpPr>
        <p:spPr>
          <a:xfrm>
            <a:off x="441960" y="1158240"/>
            <a:ext cx="8244840" cy="4967923"/>
          </a:xfrm>
        </p:spPr>
        <p:txBody>
          <a:bodyPr>
            <a:normAutofit/>
          </a:bodyPr>
          <a:lstStyle/>
          <a:p>
            <a:r>
              <a:rPr lang="en-US" sz="1400" dirty="0"/>
              <a:t>Select “Accounting” under Administrative Applications</a:t>
            </a:r>
          </a:p>
          <a:p>
            <a:endParaRPr lang="en-US" sz="1200" dirty="0"/>
          </a:p>
          <a:p>
            <a:endParaRPr lang="en-US" sz="1200" dirty="0"/>
          </a:p>
        </p:txBody>
      </p:sp>
      <p:sp>
        <p:nvSpPr>
          <p:cNvPr id="4" name="Slide Number Placeholder 3"/>
          <p:cNvSpPr>
            <a:spLocks noGrp="1"/>
          </p:cNvSpPr>
          <p:nvPr>
            <p:ph type="sldNum" sz="quarter" idx="12"/>
          </p:nvPr>
        </p:nvSpPr>
        <p:spPr/>
        <p:txBody>
          <a:bodyPr/>
          <a:lstStyle/>
          <a:p>
            <a:fld id="{BAA27304-AA6F-4FCE-9180-0F13D04549BC}" type="slidenum">
              <a:rPr lang="en-US" smtClean="0"/>
              <a:pPr/>
              <a:t>3</a:t>
            </a:fld>
            <a:endParaRPr lang="en-US"/>
          </a:p>
        </p:txBody>
      </p:sp>
      <p:sp>
        <p:nvSpPr>
          <p:cNvPr id="5" name="Right Arrow 4"/>
          <p:cNvSpPr/>
          <p:nvPr/>
        </p:nvSpPr>
        <p:spPr>
          <a:xfrm>
            <a:off x="670630" y="4439664"/>
            <a:ext cx="327660" cy="274320"/>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455421" y="4100322"/>
            <a:ext cx="487679" cy="242316"/>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C81FDA2-9D48-462A-8A0B-D66CCB7C8BDB}"/>
              </a:ext>
            </a:extLst>
          </p:cNvPr>
          <p:cNvPicPr>
            <a:picLocks noChangeAspect="1"/>
          </p:cNvPicPr>
          <p:nvPr/>
        </p:nvPicPr>
        <p:blipFill>
          <a:blip r:embed="rId2"/>
          <a:stretch>
            <a:fillRect/>
          </a:stretch>
        </p:blipFill>
        <p:spPr>
          <a:xfrm>
            <a:off x="1055371" y="1799473"/>
            <a:ext cx="7206143" cy="4113604"/>
          </a:xfrm>
          <a:prstGeom prst="rect">
            <a:avLst/>
          </a:prstGeom>
        </p:spPr>
      </p:pic>
    </p:spTree>
    <p:extLst>
      <p:ext uri="{BB962C8B-B14F-4D97-AF65-F5344CB8AC3E}">
        <p14:creationId xmlns:p14="http://schemas.microsoft.com/office/powerpoint/2010/main" val="69587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Access &amp; Log-in</a:t>
            </a:r>
          </a:p>
        </p:txBody>
      </p:sp>
      <p:sp>
        <p:nvSpPr>
          <p:cNvPr id="3" name="Content Placeholder 2"/>
          <p:cNvSpPr>
            <a:spLocks noGrp="1"/>
          </p:cNvSpPr>
          <p:nvPr>
            <p:ph idx="1"/>
          </p:nvPr>
        </p:nvSpPr>
        <p:spPr/>
        <p:txBody>
          <a:bodyPr>
            <a:normAutofit/>
          </a:bodyPr>
          <a:lstStyle/>
          <a:p>
            <a:r>
              <a:rPr lang="en-US" sz="1800" dirty="0"/>
              <a:t>If “Accounting” is not available under Administrative Applications section, select “Security Administration” under Employee Applications.  From menu on the left select Dashboard, next select Web, continue as follows:</a:t>
            </a:r>
          </a:p>
          <a:p>
            <a:pPr lvl="1"/>
            <a:r>
              <a:rPr lang="en-US" sz="1400" dirty="0"/>
              <a:t>Click green plus sign for “Add Web Roles”</a:t>
            </a:r>
          </a:p>
          <a:p>
            <a:pPr lvl="1"/>
            <a:r>
              <a:rPr lang="en-US" sz="1400" dirty="0"/>
              <a:t>Click on drop down menu in Approval Group, select Finance, select Search</a:t>
            </a:r>
          </a:p>
          <a:p>
            <a:pPr lvl="1"/>
            <a:r>
              <a:rPr lang="en-US" sz="1400" dirty="0"/>
              <a:t>Check the box for AC_VIEW_DEPARTMENT_DATA</a:t>
            </a:r>
          </a:p>
          <a:p>
            <a:pPr lvl="1"/>
            <a:r>
              <a:rPr lang="en-US" sz="1400" dirty="0"/>
              <a:t>Select Add Checked Web Roles at the bottom of the list</a:t>
            </a:r>
          </a:p>
          <a:p>
            <a:pPr marL="0" indent="0">
              <a:buNone/>
            </a:pPr>
            <a:r>
              <a:rPr lang="en-US" sz="1800" dirty="0"/>
              <a:t>       This will generate an e-mail to the Web Manager.  When access is granted, a         confirmation e-mail will be sent to you.</a:t>
            </a:r>
          </a:p>
          <a:p>
            <a:pPr marL="0" indent="0">
              <a:buNone/>
            </a:pPr>
            <a:r>
              <a:rPr lang="en-US" sz="1800" dirty="0"/>
              <a:t>        If you do not have access to the cost centers you need to view after access to Accounting on the Web has been granted, contact Business Services to have rights assigned for those specific cost centers.</a:t>
            </a:r>
          </a:p>
          <a:p>
            <a:pPr marL="0" indent="0">
              <a:buNone/>
            </a:pPr>
            <a:endParaRPr lang="en-US" sz="1800" dirty="0"/>
          </a:p>
          <a:p>
            <a:pPr marL="0" indent="0">
              <a:buNone/>
            </a:pPr>
            <a:endParaRPr lang="en-US" sz="1800" dirty="0"/>
          </a:p>
        </p:txBody>
      </p:sp>
      <p:sp>
        <p:nvSpPr>
          <p:cNvPr id="4" name="Slide Number Placeholder 3"/>
          <p:cNvSpPr>
            <a:spLocks noGrp="1"/>
          </p:cNvSpPr>
          <p:nvPr>
            <p:ph type="sldNum" sz="quarter" idx="12"/>
          </p:nvPr>
        </p:nvSpPr>
        <p:spPr/>
        <p:txBody>
          <a:bodyPr/>
          <a:lstStyle/>
          <a:p>
            <a:fld id="{BAA27304-AA6F-4FCE-9180-0F13D04549BC}" type="slidenum">
              <a:rPr lang="en-US" smtClean="0"/>
              <a:pPr/>
              <a:t>4</a:t>
            </a:fld>
            <a:endParaRPr lang="en-US"/>
          </a:p>
        </p:txBody>
      </p:sp>
    </p:spTree>
    <p:extLst>
      <p:ext uri="{BB962C8B-B14F-4D97-AF65-F5344CB8AC3E}">
        <p14:creationId xmlns:p14="http://schemas.microsoft.com/office/powerpoint/2010/main" val="69194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Accounting</a:t>
            </a:r>
            <a:r>
              <a:rPr lang="en-US" dirty="0"/>
              <a:t> </a:t>
            </a:r>
            <a:r>
              <a:rPr lang="en-US" sz="3200" dirty="0"/>
              <a:t>Home</a:t>
            </a:r>
          </a:p>
        </p:txBody>
      </p:sp>
      <p:sp>
        <p:nvSpPr>
          <p:cNvPr id="4" name="Slide Number Placeholder 3"/>
          <p:cNvSpPr>
            <a:spLocks noGrp="1"/>
          </p:cNvSpPr>
          <p:nvPr>
            <p:ph type="sldNum" sz="quarter" idx="12"/>
          </p:nvPr>
        </p:nvSpPr>
        <p:spPr/>
        <p:txBody>
          <a:bodyPr/>
          <a:lstStyle/>
          <a:p>
            <a:fld id="{BAA27304-AA6F-4FCE-9180-0F13D04549BC}" type="slidenum">
              <a:rPr lang="en-US" smtClean="0"/>
              <a:pPr/>
              <a:t>5</a:t>
            </a:fld>
            <a:endParaRPr lang="en-US"/>
          </a:p>
        </p:txBody>
      </p:sp>
      <p:sp>
        <p:nvSpPr>
          <p:cNvPr id="5" name="Right Arrow 4"/>
          <p:cNvSpPr/>
          <p:nvPr/>
        </p:nvSpPr>
        <p:spPr bwMode="auto">
          <a:xfrm>
            <a:off x="242371" y="4373696"/>
            <a:ext cx="9784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4200" b="0" i="0" u="none" strike="noStrike" cap="none" normalizeH="0" baseline="0">
              <a:ln>
                <a:noFill/>
              </a:ln>
              <a:solidFill>
                <a:schemeClr val="tx1"/>
              </a:solidFill>
              <a:effectLst/>
              <a:latin typeface="Arial" charset="0"/>
            </a:endParaRPr>
          </a:p>
        </p:txBody>
      </p:sp>
      <p:sp>
        <p:nvSpPr>
          <p:cNvPr id="6" name="Right Arrow 5"/>
          <p:cNvSpPr/>
          <p:nvPr/>
        </p:nvSpPr>
        <p:spPr bwMode="auto">
          <a:xfrm>
            <a:off x="165253" y="3429000"/>
            <a:ext cx="1773716" cy="581140"/>
          </a:xfrm>
          <a:prstGeom prst="rightArrow">
            <a:avLst>
              <a:gd name="adj1" fmla="val 50000"/>
              <a:gd name="adj2" fmla="val 42417"/>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4200" b="0" i="0" u="none" strike="noStrike" cap="none" normalizeH="0" baseline="0">
              <a:ln>
                <a:noFill/>
              </a:ln>
              <a:solidFill>
                <a:schemeClr val="tx1"/>
              </a:solidFill>
              <a:effectLst/>
              <a:latin typeface="Arial" charset="0"/>
            </a:endParaRPr>
          </a:p>
        </p:txBody>
      </p:sp>
      <p:sp>
        <p:nvSpPr>
          <p:cNvPr id="7" name="Right Arrow 6"/>
          <p:cNvSpPr/>
          <p:nvPr/>
        </p:nvSpPr>
        <p:spPr bwMode="auto">
          <a:xfrm rot="788717">
            <a:off x="242371" y="4219460"/>
            <a:ext cx="978408" cy="154236"/>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4200" b="0" i="0" u="none" strike="noStrike" cap="none" normalizeH="0" baseline="0">
              <a:ln>
                <a:noFill/>
              </a:ln>
              <a:solidFill>
                <a:schemeClr val="tx1"/>
              </a:solidFill>
              <a:effectLst/>
              <a:latin typeface="Arial" charset="0"/>
            </a:endParaRPr>
          </a:p>
        </p:txBody>
      </p:sp>
      <p:sp>
        <p:nvSpPr>
          <p:cNvPr id="12" name="Rectangular Callout 11"/>
          <p:cNvSpPr/>
          <p:nvPr/>
        </p:nvSpPr>
        <p:spPr>
          <a:xfrm>
            <a:off x="106680" y="1792720"/>
            <a:ext cx="615789" cy="419100"/>
          </a:xfrm>
          <a:prstGeom prst="wedgeRectCallout">
            <a:avLst>
              <a:gd name="adj1" fmla="val 52668"/>
              <a:gd name="adj2" fmla="val 112764"/>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tx1"/>
                </a:solidFill>
              </a:rPr>
              <a:t>Menu</a:t>
            </a:r>
          </a:p>
        </p:txBody>
      </p:sp>
      <p:pic>
        <p:nvPicPr>
          <p:cNvPr id="1026" name="Picture 2" descr="C:\Users\Ljones\Desktop\page 5.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8717" y="1389739"/>
            <a:ext cx="7907944" cy="290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1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Queries</a:t>
            </a:r>
          </a:p>
        </p:txBody>
      </p:sp>
      <p:sp>
        <p:nvSpPr>
          <p:cNvPr id="5" name="Slide Number Placeholder 4"/>
          <p:cNvSpPr>
            <a:spLocks noGrp="1"/>
          </p:cNvSpPr>
          <p:nvPr>
            <p:ph type="sldNum" sz="quarter" idx="12"/>
          </p:nvPr>
        </p:nvSpPr>
        <p:spPr/>
        <p:txBody>
          <a:bodyPr/>
          <a:lstStyle/>
          <a:p>
            <a:fld id="{BAA27304-AA6F-4FCE-9180-0F13D04549BC}" type="slidenum">
              <a:rPr lang="en-US" smtClean="0"/>
              <a:pPr/>
              <a:t>6</a:t>
            </a:fld>
            <a:endParaRPr lang="en-US"/>
          </a:p>
        </p:txBody>
      </p:sp>
      <p:sp>
        <p:nvSpPr>
          <p:cNvPr id="3" name="Rounded Rectangular Callout 2"/>
          <p:cNvSpPr/>
          <p:nvPr/>
        </p:nvSpPr>
        <p:spPr bwMode="auto">
          <a:xfrm>
            <a:off x="346508" y="2186940"/>
            <a:ext cx="1543252" cy="769620"/>
          </a:xfrm>
          <a:prstGeom prst="wedgeRoundRectCallout">
            <a:avLst>
              <a:gd name="adj1" fmla="val 69275"/>
              <a:gd name="adj2" fmla="val 35153"/>
              <a:gd name="adj3" fmla="val 16667"/>
            </a:avLst>
          </a:prstGeom>
          <a:solidFill>
            <a:schemeClr val="bg1"/>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dirty="0">
                <a:ln>
                  <a:noFill/>
                </a:ln>
                <a:solidFill>
                  <a:schemeClr val="tx1"/>
                </a:solidFill>
                <a:effectLst/>
                <a:latin typeface="Arial" charset="0"/>
              </a:rPr>
              <a:t>Click on Queries header to expand</a:t>
            </a:r>
          </a:p>
        </p:txBody>
      </p:sp>
      <p:sp>
        <p:nvSpPr>
          <p:cNvPr id="6" name="Rounded Rectangular Callout 5"/>
          <p:cNvSpPr/>
          <p:nvPr/>
        </p:nvSpPr>
        <p:spPr bwMode="auto">
          <a:xfrm>
            <a:off x="346510" y="3139438"/>
            <a:ext cx="1424538" cy="817245"/>
          </a:xfrm>
          <a:prstGeom prst="wedgeRoundRectCallout">
            <a:avLst>
              <a:gd name="adj1" fmla="val 66808"/>
              <a:gd name="adj2" fmla="val 4947"/>
              <a:gd name="adj3" fmla="val 16667"/>
            </a:avLst>
          </a:prstGeom>
          <a:solidFill>
            <a:schemeClr val="bg1"/>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Char char="•"/>
              <a:tabLst/>
            </a:pPr>
            <a:r>
              <a:rPr lang="en-US" sz="1400" dirty="0"/>
              <a:t>If lettering is white, you have access</a:t>
            </a:r>
            <a:endParaRPr kumimoji="0" lang="en-US" sz="1400" b="0" i="0" u="none" strike="noStrike" cap="none" normalizeH="0" dirty="0">
              <a:ln>
                <a:noFill/>
              </a:ln>
              <a:solidFill>
                <a:schemeClr val="tx1"/>
              </a:solidFill>
              <a:effectLst/>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2660" y="1626506"/>
            <a:ext cx="6454140" cy="447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65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52" y="274638"/>
            <a:ext cx="8095948" cy="929322"/>
          </a:xfrm>
        </p:spPr>
        <p:txBody>
          <a:bodyPr>
            <a:normAutofit/>
          </a:bodyPr>
          <a:lstStyle/>
          <a:p>
            <a:r>
              <a:rPr lang="en-US" sz="3200" dirty="0"/>
              <a:t>Cost Center</a:t>
            </a:r>
          </a:p>
        </p:txBody>
      </p:sp>
      <p:sp>
        <p:nvSpPr>
          <p:cNvPr id="6" name="Slide Number Placeholder 5"/>
          <p:cNvSpPr>
            <a:spLocks noGrp="1"/>
          </p:cNvSpPr>
          <p:nvPr>
            <p:ph type="sldNum" sz="quarter" idx="12"/>
          </p:nvPr>
        </p:nvSpPr>
        <p:spPr/>
        <p:txBody>
          <a:bodyPr/>
          <a:lstStyle/>
          <a:p>
            <a:fld id="{BAA27304-AA6F-4FCE-9180-0F13D04549BC}" type="slidenum">
              <a:rPr lang="en-US" smtClean="0"/>
              <a:pPr/>
              <a:t>7</a:t>
            </a:fld>
            <a:endParaRPr lang="en-US"/>
          </a:p>
        </p:txBody>
      </p:sp>
      <p:sp>
        <p:nvSpPr>
          <p:cNvPr id="3" name="Content Placeholder 2"/>
          <p:cNvSpPr>
            <a:spLocks noGrp="1"/>
          </p:cNvSpPr>
          <p:nvPr>
            <p:ph idx="1"/>
          </p:nvPr>
        </p:nvSpPr>
        <p:spPr/>
        <p:txBody>
          <a:bodyPr>
            <a:normAutofit/>
          </a:bodyPr>
          <a:lstStyle/>
          <a:p>
            <a:pPr marL="0" indent="0">
              <a:buNone/>
            </a:pPr>
            <a:endParaRPr lang="en-US" sz="1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159445"/>
            <a:ext cx="7261860" cy="499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ular Callout 7"/>
          <p:cNvSpPr/>
          <p:nvPr/>
        </p:nvSpPr>
        <p:spPr>
          <a:xfrm>
            <a:off x="396240" y="4716779"/>
            <a:ext cx="914400" cy="1438975"/>
          </a:xfrm>
          <a:prstGeom prst="wedgeRectCallout">
            <a:avLst>
              <a:gd name="adj1" fmla="val 184167"/>
              <a:gd name="adj2" fmla="val -109259"/>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Finally, check boxes individually or select “check all” to view all cost centers.</a:t>
            </a:r>
          </a:p>
          <a:p>
            <a:pPr>
              <a:buNone/>
            </a:pPr>
            <a:r>
              <a:rPr lang="en-US" sz="1000" dirty="0">
                <a:solidFill>
                  <a:schemeClr val="tx1"/>
                </a:solidFill>
              </a:rPr>
              <a:t>Then select “View All Checked”.</a:t>
            </a:r>
            <a:r>
              <a:rPr lang="en-US" sz="1000" dirty="0"/>
              <a:t> </a:t>
            </a:r>
          </a:p>
        </p:txBody>
      </p:sp>
      <p:sp>
        <p:nvSpPr>
          <p:cNvPr id="10" name="Rectangular Callout 9"/>
          <p:cNvSpPr/>
          <p:nvPr/>
        </p:nvSpPr>
        <p:spPr>
          <a:xfrm>
            <a:off x="7620000" y="3354324"/>
            <a:ext cx="990600" cy="1043940"/>
          </a:xfrm>
          <a:prstGeom prst="wedgeRectCallout">
            <a:avLst>
              <a:gd name="adj1" fmla="val -84551"/>
              <a:gd name="adj2" fmla="val 27282"/>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Selecting Details will allow you to view Cost Center detail as well.</a:t>
            </a:r>
          </a:p>
        </p:txBody>
      </p:sp>
      <p:sp>
        <p:nvSpPr>
          <p:cNvPr id="4" name="Rectangular Callout 3"/>
          <p:cNvSpPr/>
          <p:nvPr/>
        </p:nvSpPr>
        <p:spPr>
          <a:xfrm>
            <a:off x="5257800" y="1424940"/>
            <a:ext cx="1043940" cy="1287780"/>
          </a:xfrm>
          <a:prstGeom prst="wedgeRectCallout">
            <a:avLst>
              <a:gd name="adj1" fmla="val -111344"/>
              <a:gd name="adj2" fmla="val -4291"/>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Secondly, type in current fiscal year and press Search.</a:t>
            </a:r>
          </a:p>
          <a:p>
            <a:pPr>
              <a:buNone/>
            </a:pPr>
            <a:r>
              <a:rPr lang="en-US" sz="1000" dirty="0">
                <a:solidFill>
                  <a:schemeClr val="tx1"/>
                </a:solidFill>
              </a:rPr>
              <a:t>This will display all cost center you have access to view.</a:t>
            </a:r>
          </a:p>
        </p:txBody>
      </p:sp>
      <p:sp>
        <p:nvSpPr>
          <p:cNvPr id="13" name="Rectangle 12"/>
          <p:cNvSpPr/>
          <p:nvPr/>
        </p:nvSpPr>
        <p:spPr>
          <a:xfrm>
            <a:off x="6621780" y="1950720"/>
            <a:ext cx="1653540" cy="411480"/>
          </a:xfrm>
          <a:prstGeom prst="rect">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rPr>
              <a:t>Note: Fiscal Years run from</a:t>
            </a:r>
          </a:p>
          <a:p>
            <a:pPr>
              <a:buNone/>
            </a:pPr>
            <a:r>
              <a:rPr lang="en-US" sz="1000" dirty="0">
                <a:solidFill>
                  <a:schemeClr val="tx1"/>
                </a:solidFill>
              </a:rPr>
              <a:t>July 1 – June 30</a:t>
            </a:r>
          </a:p>
        </p:txBody>
      </p:sp>
      <p:sp>
        <p:nvSpPr>
          <p:cNvPr id="14" name="Rectangular Callout 13"/>
          <p:cNvSpPr/>
          <p:nvPr/>
        </p:nvSpPr>
        <p:spPr>
          <a:xfrm>
            <a:off x="396240" y="1159445"/>
            <a:ext cx="914400" cy="844615"/>
          </a:xfrm>
          <a:prstGeom prst="wedgeRectCallout">
            <a:avLst>
              <a:gd name="adj1" fmla="val 62501"/>
              <a:gd name="adj2" fmla="val 109099"/>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000" dirty="0">
                <a:solidFill>
                  <a:schemeClr val="tx1"/>
                </a:solidFill>
              </a:rPr>
              <a:t>First select Cost Center within Queries options.</a:t>
            </a:r>
          </a:p>
        </p:txBody>
      </p:sp>
    </p:spTree>
    <p:extLst>
      <p:ext uri="{BB962C8B-B14F-4D97-AF65-F5344CB8AC3E}">
        <p14:creationId xmlns:p14="http://schemas.microsoft.com/office/powerpoint/2010/main" val="176688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Cost Center – Viewing Multiple</a:t>
            </a:r>
          </a:p>
        </p:txBody>
      </p:sp>
      <p:sp>
        <p:nvSpPr>
          <p:cNvPr id="4" name="Slide Number Placeholder 3"/>
          <p:cNvSpPr>
            <a:spLocks noGrp="1"/>
          </p:cNvSpPr>
          <p:nvPr>
            <p:ph type="sldNum" sz="quarter" idx="12"/>
          </p:nvPr>
        </p:nvSpPr>
        <p:spPr/>
        <p:txBody>
          <a:bodyPr/>
          <a:lstStyle/>
          <a:p>
            <a:fld id="{BAA27304-AA6F-4FCE-9180-0F13D04549BC}" type="slidenum">
              <a:rPr lang="en-US" smtClean="0"/>
              <a:pPr/>
              <a:t>8</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1693" y="1600200"/>
            <a:ext cx="556061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7711440" y="3116580"/>
            <a:ext cx="1036320" cy="982980"/>
          </a:xfrm>
          <a:prstGeom prst="wedgeRectCallout">
            <a:avLst>
              <a:gd name="adj1" fmla="val -160447"/>
              <a:gd name="adj2" fmla="val -56544"/>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000" dirty="0">
                <a:solidFill>
                  <a:schemeClr val="tx1"/>
                </a:solidFill>
              </a:rPr>
              <a:t>Use drop down arrow to select cost center you wish to view</a:t>
            </a:r>
          </a:p>
        </p:txBody>
      </p:sp>
    </p:spTree>
    <p:extLst>
      <p:ext uri="{BB962C8B-B14F-4D97-AF65-F5344CB8AC3E}">
        <p14:creationId xmlns:p14="http://schemas.microsoft.com/office/powerpoint/2010/main" val="5696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Cost Center Detail</a:t>
            </a:r>
          </a:p>
        </p:txBody>
      </p:sp>
      <p:sp>
        <p:nvSpPr>
          <p:cNvPr id="6" name="Slide Number Placeholder 5"/>
          <p:cNvSpPr>
            <a:spLocks noGrp="1"/>
          </p:cNvSpPr>
          <p:nvPr>
            <p:ph type="sldNum" sz="quarter" idx="12"/>
          </p:nvPr>
        </p:nvSpPr>
        <p:spPr/>
        <p:txBody>
          <a:bodyPr/>
          <a:lstStyle/>
          <a:p>
            <a:fld id="{BAA27304-AA6F-4FCE-9180-0F13D04549BC}" type="slidenum">
              <a:rPr lang="en-US" smtClean="0"/>
              <a:pPr/>
              <a:t>9</a:t>
            </a:fld>
            <a:endParaRPr lang="en-US"/>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8927" y="1516380"/>
            <a:ext cx="6272825" cy="460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423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4068</TotalTime>
  <Words>1474</Words>
  <Application>Microsoft Office PowerPoint</Application>
  <PresentationFormat>Letter Paper (8.5x11 in)</PresentationFormat>
  <Paragraphs>186</Paragraphs>
  <Slides>23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vt:lpstr>
      <vt:lpstr>Office Theme</vt:lpstr>
      <vt:lpstr>      Accounting on the Web Training</vt:lpstr>
      <vt:lpstr>Access &amp; Log-in</vt:lpstr>
      <vt:lpstr>Access &amp; Log-in</vt:lpstr>
      <vt:lpstr>Access &amp; Log-in</vt:lpstr>
      <vt:lpstr>Accounting Home</vt:lpstr>
      <vt:lpstr>Queries</vt:lpstr>
      <vt:lpstr>Cost Center</vt:lpstr>
      <vt:lpstr>Cost Center – Viewing Multiple</vt:lpstr>
      <vt:lpstr>Cost Center Detail</vt:lpstr>
      <vt:lpstr>Cost Center Detail</vt:lpstr>
      <vt:lpstr>Cost Center – Expenditure Detail</vt:lpstr>
      <vt:lpstr>Transaction Types: Categorized &amp; Identified</vt:lpstr>
      <vt:lpstr>Cost Center - Expenditure Detail</vt:lpstr>
      <vt:lpstr>Cost Center - Expenditure Detail Example</vt:lpstr>
      <vt:lpstr>Cost Center - Budget</vt:lpstr>
      <vt:lpstr>Reports</vt:lpstr>
      <vt:lpstr>Reports</vt:lpstr>
      <vt:lpstr>Reports – AC0510CP – Budget Balance by Fund</vt:lpstr>
      <vt:lpstr>Reports – Process Monitor</vt:lpstr>
      <vt:lpstr>Reports – Output (AC0510CP)</vt:lpstr>
      <vt:lpstr>Reports – AC0531CP Transactions by Fund/GL/CC/Object</vt:lpstr>
      <vt:lpstr>Reports – Output (AC0531CP)</vt:lpstr>
      <vt:lpstr>Questions?</vt:lpstr>
    </vt:vector>
  </TitlesOfParts>
  <Company>Minnesota State University, Mankato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fitzlv</dc:creator>
  <cp:lastModifiedBy>Jones, Lisa K</cp:lastModifiedBy>
  <cp:revision>146</cp:revision>
  <cp:lastPrinted>2017-02-21T16:24:10Z</cp:lastPrinted>
  <dcterms:created xsi:type="dcterms:W3CDTF">2007-01-19T14:45:06Z</dcterms:created>
  <dcterms:modified xsi:type="dcterms:W3CDTF">2022-03-24T16:28:31Z</dcterms:modified>
</cp:coreProperties>
</file>