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4"/>
  </p:sldMasterIdLst>
  <p:notesMasterIdLst>
    <p:notesMasterId r:id="rId16"/>
  </p:notesMasterIdLst>
  <p:sldIdLst>
    <p:sldId id="268" r:id="rId5"/>
    <p:sldId id="269" r:id="rId6"/>
    <p:sldId id="274" r:id="rId7"/>
    <p:sldId id="273" r:id="rId8"/>
    <p:sldId id="272" r:id="rId9"/>
    <p:sldId id="271" r:id="rId10"/>
    <p:sldId id="270" r:id="rId11"/>
    <p:sldId id="275" r:id="rId12"/>
    <p:sldId id="276" r:id="rId13"/>
    <p:sldId id="280" r:id="rId14"/>
    <p:sldId id="281" r:id="rId1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7006" autoAdjust="0"/>
    <p:restoredTop sz="94619" autoAdjust="0"/>
  </p:normalViewPr>
  <p:slideViewPr>
    <p:cSldViewPr snapToGrid="0">
      <p:cViewPr varScale="1">
        <p:scale>
          <a:sx n="62" d="100"/>
          <a:sy n="62" d="100"/>
        </p:scale>
        <p:origin x="752" y="5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viewProps" Target="viewProp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10" Type="http://schemas.openxmlformats.org/officeDocument/2006/relationships/slide" Target="slides/slide6.xml"/><Relationship Id="rId19"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519DF7D-EC43-4292-828F-98D3CD77B6C4}" type="datetimeFigureOut">
              <a:rPr lang="en-US" smtClean="0"/>
              <a:t>10/19/2022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680DDEA-429C-405C-9A12-CAC53998C5C5}" type="slidenum">
              <a:rPr lang="en-US" smtClean="0"/>
              <a:t>‹#›</a:t>
            </a:fld>
            <a:endParaRPr lang="en-US"/>
          </a:p>
        </p:txBody>
      </p:sp>
    </p:spTree>
    <p:extLst>
      <p:ext uri="{BB962C8B-B14F-4D97-AF65-F5344CB8AC3E}">
        <p14:creationId xmlns:p14="http://schemas.microsoft.com/office/powerpoint/2010/main" val="231176394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s://www.justice.gov/crt/title-ix" TargetMode="External"/><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Resource: </a:t>
            </a:r>
            <a:r>
              <a:rPr lang="en-US" sz="1800" u="sng"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3"/>
              </a:rPr>
              <a:t>https://www.justice.gov/crt/title-ix</a:t>
            </a: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p>
          <a:p>
            <a:endParaRPr lang="en-US" dirty="0"/>
          </a:p>
        </p:txBody>
      </p:sp>
      <p:sp>
        <p:nvSpPr>
          <p:cNvPr id="4" name="Slide Number Placeholder 3"/>
          <p:cNvSpPr>
            <a:spLocks noGrp="1"/>
          </p:cNvSpPr>
          <p:nvPr>
            <p:ph type="sldNum" sz="quarter" idx="5"/>
          </p:nvPr>
        </p:nvSpPr>
        <p:spPr/>
        <p:txBody>
          <a:bodyPr/>
          <a:lstStyle/>
          <a:p>
            <a:fld id="{0680DDEA-429C-405C-9A12-CAC53998C5C5}" type="slidenum">
              <a:rPr lang="en-US" smtClean="0"/>
              <a:t>5</a:t>
            </a:fld>
            <a:endParaRPr lang="en-US"/>
          </a:p>
        </p:txBody>
      </p:sp>
    </p:spTree>
    <p:extLst>
      <p:ext uri="{BB962C8B-B14F-4D97-AF65-F5344CB8AC3E}">
        <p14:creationId xmlns:p14="http://schemas.microsoft.com/office/powerpoint/2010/main" val="297985480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39E3965E-AC41-4711-9D10-E25ABB132D86}"/>
              </a:ext>
            </a:extLst>
          </p:cNvPr>
          <p:cNvSpPr/>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90000"/>
              </a:lnSpc>
              <a:defRPr sz="8000" spc="-50" baseline="0">
                <a:solidFill>
                  <a:schemeClr val="tx1">
                    <a:lumMod val="85000"/>
                    <a:lumOff val="15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1100051" y="4645152"/>
            <a:ext cx="10058400" cy="1143000"/>
          </a:xfrm>
        </p:spPr>
        <p:txBody>
          <a:bodyPr lIns="91440" rIns="91440">
            <a:normAutofit/>
          </a:bodyPr>
          <a:lstStyle>
            <a:lvl1pPr marL="0" indent="0" algn="l">
              <a:buNone/>
              <a:defRPr sz="2400" cap="all" spc="200" baseline="0">
                <a:solidFill>
                  <a:schemeClr val="tx1"/>
                </a:solidFill>
                <a:latin typeface="+mn-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cxnSp>
        <p:nvCxnSpPr>
          <p:cNvPr id="9" name="Straight Connector 8">
            <a:extLst>
              <a:ext uri="{FF2B5EF4-FFF2-40B4-BE49-F238E27FC236}">
                <a16:creationId xmlns:a16="http://schemas.microsoft.com/office/drawing/2014/main" id="{1F5DC8C3-BA5F-4EED-BB9A-A14272BD82A1}"/>
              </a:ext>
            </a:extLst>
          </p:cNvPr>
          <p:cNvCxnSpPr/>
          <p:nvPr/>
        </p:nvCxnSpPr>
        <p:spPr>
          <a:xfrm>
            <a:off x="1207658" y="4474741"/>
            <a:ext cx="987552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4" name="Date Placeholder 3">
            <a:extLst>
              <a:ext uri="{FF2B5EF4-FFF2-40B4-BE49-F238E27FC236}">
                <a16:creationId xmlns:a16="http://schemas.microsoft.com/office/drawing/2014/main" id="{9925CCF1-92C0-4AF3-BFAF-4921631915AB}"/>
              </a:ext>
            </a:extLst>
          </p:cNvPr>
          <p:cNvSpPr>
            <a:spLocks noGrp="1"/>
          </p:cNvSpPr>
          <p:nvPr>
            <p:ph type="dt" sz="half" idx="10"/>
          </p:nvPr>
        </p:nvSpPr>
        <p:spPr/>
        <p:txBody>
          <a:bodyPr/>
          <a:lstStyle/>
          <a:p>
            <a:fld id="{9184DA70-C731-4C70-880D-CCD4705E623C}" type="datetime1">
              <a:rPr lang="en-US" smtClean="0"/>
              <a:t>10/19/2022</a:t>
            </a:fld>
            <a:endParaRPr lang="en-US" dirty="0"/>
          </a:p>
        </p:txBody>
      </p:sp>
      <p:sp>
        <p:nvSpPr>
          <p:cNvPr id="5" name="Footer Placeholder 4">
            <a:extLst>
              <a:ext uri="{FF2B5EF4-FFF2-40B4-BE49-F238E27FC236}">
                <a16:creationId xmlns:a16="http://schemas.microsoft.com/office/drawing/2014/main" id="{051A78A9-3DFF-4937-A9F2-5D8CF495F367}"/>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5FAEB271-5CC0-4759-BC6E-8BE53AB227C0}"/>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2272251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a:extLst>
              <a:ext uri="{FF2B5EF4-FFF2-40B4-BE49-F238E27FC236}">
                <a16:creationId xmlns:a16="http://schemas.microsoft.com/office/drawing/2014/main" id="{354D8B55-9EA8-4B81-8E84-9B93B0A27559}"/>
              </a:ext>
            </a:extLst>
          </p:cNvPr>
          <p:cNvSpPr>
            <a:spLocks noGrp="1"/>
          </p:cNvSpPr>
          <p:nvPr>
            <p:ph type="dt" sz="half" idx="10"/>
          </p:nvPr>
        </p:nvSpPr>
        <p:spPr/>
        <p:txBody>
          <a:bodyPr/>
          <a:lstStyle/>
          <a:p>
            <a:fld id="{4BE1D723-8F53-4F53-90B0-1982A396982E}" type="datetime1">
              <a:rPr lang="en-US" smtClean="0"/>
              <a:t>10/19/2022</a:t>
            </a:fld>
            <a:endParaRPr lang="en-US" dirty="0"/>
          </a:p>
        </p:txBody>
      </p:sp>
      <p:sp>
        <p:nvSpPr>
          <p:cNvPr id="8" name="Footer Placeholder 7">
            <a:extLst>
              <a:ext uri="{FF2B5EF4-FFF2-40B4-BE49-F238E27FC236}">
                <a16:creationId xmlns:a16="http://schemas.microsoft.com/office/drawing/2014/main" id="{062CA021-2578-47CB-822C-BDDFF7223B28}"/>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C4AAB51D-4141-4682-9375-DAFD5FB9DD10}"/>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375201015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A585C21A-8B93-4657-B5DF-7EAEAD3BE127}"/>
              </a:ext>
            </a:extLst>
          </p:cNvPr>
          <p:cNvSpPr/>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90000"/>
              </a:lnSpc>
              <a:defRPr sz="8000" b="0">
                <a:solidFill>
                  <a:schemeClr val="tx1">
                    <a:lumMod val="85000"/>
                    <a:lumOff val="1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1097280" y="4663440"/>
            <a:ext cx="10058400" cy="1143000"/>
          </a:xfrm>
        </p:spPr>
        <p:txBody>
          <a:bodyPr lIns="91440" rIns="91440" anchor="t" anchorCtr="0">
            <a:normAutofit/>
          </a:bodyPr>
          <a:lstStyle>
            <a:lvl1pPr marL="0" indent="0">
              <a:buNone/>
              <a:defRPr sz="2400" cap="all" spc="200" baseline="0">
                <a:solidFill>
                  <a:schemeClr val="tx1"/>
                </a:solidFill>
                <a:latin typeface="+mn-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cxnSp>
        <p:nvCxnSpPr>
          <p:cNvPr id="9" name="Straight Connector 8">
            <a:extLst>
              <a:ext uri="{FF2B5EF4-FFF2-40B4-BE49-F238E27FC236}">
                <a16:creationId xmlns:a16="http://schemas.microsoft.com/office/drawing/2014/main" id="{459DE2C1-4C52-40A3-8959-27B2C1BEBFF6}"/>
              </a:ext>
            </a:extLst>
          </p:cNvPr>
          <p:cNvCxnSpPr/>
          <p:nvPr/>
        </p:nvCxnSpPr>
        <p:spPr>
          <a:xfrm>
            <a:off x="1207658" y="4485132"/>
            <a:ext cx="987552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7" name="Date Placeholder 6">
            <a:extLst>
              <a:ext uri="{FF2B5EF4-FFF2-40B4-BE49-F238E27FC236}">
                <a16:creationId xmlns:a16="http://schemas.microsoft.com/office/drawing/2014/main" id="{AAF2E137-EC28-48F8-9198-1F02539029B6}"/>
              </a:ext>
            </a:extLst>
          </p:cNvPr>
          <p:cNvSpPr>
            <a:spLocks noGrp="1"/>
          </p:cNvSpPr>
          <p:nvPr>
            <p:ph type="dt" sz="half" idx="10"/>
          </p:nvPr>
        </p:nvSpPr>
        <p:spPr/>
        <p:txBody>
          <a:bodyPr/>
          <a:lstStyle/>
          <a:p>
            <a:fld id="{97669AF7-7BEB-44E4-9852-375E34362B5B}" type="datetime1">
              <a:rPr lang="en-US" smtClean="0"/>
              <a:t>10/19/2022</a:t>
            </a:fld>
            <a:endParaRPr lang="en-US" dirty="0"/>
          </a:p>
        </p:txBody>
      </p:sp>
      <p:sp>
        <p:nvSpPr>
          <p:cNvPr id="8" name="Footer Placeholder 7">
            <a:extLst>
              <a:ext uri="{FF2B5EF4-FFF2-40B4-BE49-F238E27FC236}">
                <a16:creationId xmlns:a16="http://schemas.microsoft.com/office/drawing/2014/main" id="{189422CD-6F62-4DD6-89EF-07A60B42D219}"/>
              </a:ext>
            </a:extLst>
          </p:cNvPr>
          <p:cNvSpPr>
            <a:spLocks noGrp="1"/>
          </p:cNvSpPr>
          <p:nvPr>
            <p:ph type="ftr" sz="quarter" idx="11"/>
          </p:nvPr>
        </p:nvSpPr>
        <p:spPr/>
        <p:txBody>
          <a:bodyPr/>
          <a:lstStyle/>
          <a:p>
            <a:endParaRPr lang="en-US" dirty="0"/>
          </a:p>
        </p:txBody>
      </p:sp>
      <p:sp>
        <p:nvSpPr>
          <p:cNvPr id="11" name="Slide Number Placeholder 10">
            <a:extLst>
              <a:ext uri="{FF2B5EF4-FFF2-40B4-BE49-F238E27FC236}">
                <a16:creationId xmlns:a16="http://schemas.microsoft.com/office/drawing/2014/main" id="{69C6AFF8-42B4-4D05-969B-9F5FB3355555}"/>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77040170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097280" y="2120900"/>
            <a:ext cx="4639736" cy="374819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515944" y="2120900"/>
            <a:ext cx="4639736" cy="374819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Date Placeholder 1">
            <a:extLst>
              <a:ext uri="{FF2B5EF4-FFF2-40B4-BE49-F238E27FC236}">
                <a16:creationId xmlns:a16="http://schemas.microsoft.com/office/drawing/2014/main" id="{5782D47D-B0DC-4C40-BCC6-BBBA32584A38}"/>
              </a:ext>
            </a:extLst>
          </p:cNvPr>
          <p:cNvSpPr>
            <a:spLocks noGrp="1"/>
          </p:cNvSpPr>
          <p:nvPr>
            <p:ph type="dt" sz="half" idx="10"/>
          </p:nvPr>
        </p:nvSpPr>
        <p:spPr/>
        <p:txBody>
          <a:bodyPr/>
          <a:lstStyle/>
          <a:p>
            <a:fld id="{BAAAC38D-0552-4C82-B593-E6124DFADBE2}" type="datetime1">
              <a:rPr lang="en-US" smtClean="0"/>
              <a:t>10/19/2022</a:t>
            </a:fld>
            <a:endParaRPr lang="en-US" dirty="0"/>
          </a:p>
        </p:txBody>
      </p:sp>
      <p:sp>
        <p:nvSpPr>
          <p:cNvPr id="9" name="Footer Placeholder 8">
            <a:extLst>
              <a:ext uri="{FF2B5EF4-FFF2-40B4-BE49-F238E27FC236}">
                <a16:creationId xmlns:a16="http://schemas.microsoft.com/office/drawing/2014/main" id="{4690D34E-7EBD-44B2-83CA-4C126A18D7EF}"/>
              </a:ext>
            </a:extLst>
          </p:cNvPr>
          <p:cNvSpPr>
            <a:spLocks noGrp="1"/>
          </p:cNvSpPr>
          <p:nvPr>
            <p:ph type="ftr" sz="quarter" idx="11"/>
          </p:nvPr>
        </p:nvSpPr>
        <p:spPr/>
        <p:txBody>
          <a:bodyPr/>
          <a:lstStyle/>
          <a:p>
            <a:endParaRPr lang="en-US" dirty="0"/>
          </a:p>
        </p:txBody>
      </p:sp>
      <p:sp>
        <p:nvSpPr>
          <p:cNvPr id="10" name="Slide Number Placeholder 9">
            <a:extLst>
              <a:ext uri="{FF2B5EF4-FFF2-40B4-BE49-F238E27FC236}">
                <a16:creationId xmlns:a16="http://schemas.microsoft.com/office/drawing/2014/main" id="{2AC511A1-9BBD-42DE-92FB-2AF44F8E97A9}"/>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15223134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Text Placeholder 2"/>
          <p:cNvSpPr>
            <a:spLocks noGrp="1"/>
          </p:cNvSpPr>
          <p:nvPr>
            <p:ph type="body" idx="1"/>
          </p:nvPr>
        </p:nvSpPr>
        <p:spPr>
          <a:xfrm>
            <a:off x="1097280" y="2057400"/>
            <a:ext cx="4639736" cy="736282"/>
          </a:xfrm>
        </p:spPr>
        <p:txBody>
          <a:bodyPr lIns="91440" rIns="91440" anchor="ctr">
            <a:normAutofit/>
          </a:bodyPr>
          <a:lstStyle>
            <a:lvl1pPr marL="0" indent="0">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97280" y="2958274"/>
            <a:ext cx="4639736" cy="291082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515944" y="2057400"/>
            <a:ext cx="4639736" cy="736282"/>
          </a:xfrm>
        </p:spPr>
        <p:txBody>
          <a:bodyPr lIns="91440" rIns="91440" anchor="ctr">
            <a:normAutofit/>
          </a:bodyPr>
          <a:lstStyle>
            <a:lvl1pPr marL="0" indent="0">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515944" y="2958273"/>
            <a:ext cx="4639736" cy="291082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Date Placeholder 1">
            <a:extLst>
              <a:ext uri="{FF2B5EF4-FFF2-40B4-BE49-F238E27FC236}">
                <a16:creationId xmlns:a16="http://schemas.microsoft.com/office/drawing/2014/main" id="{8AF8A515-AA94-45D1-9223-5C2272618D85}"/>
              </a:ext>
            </a:extLst>
          </p:cNvPr>
          <p:cNvSpPr>
            <a:spLocks noGrp="1"/>
          </p:cNvSpPr>
          <p:nvPr>
            <p:ph type="dt" sz="half" idx="10"/>
          </p:nvPr>
        </p:nvSpPr>
        <p:spPr/>
        <p:txBody>
          <a:bodyPr/>
          <a:lstStyle/>
          <a:p>
            <a:fld id="{D9DF0F1C-5577-4ACB-BB62-DF8F3C494C7E}" type="datetime1">
              <a:rPr lang="en-US" smtClean="0"/>
              <a:t>10/19/2022</a:t>
            </a:fld>
            <a:endParaRPr lang="en-US" dirty="0"/>
          </a:p>
        </p:txBody>
      </p:sp>
      <p:sp>
        <p:nvSpPr>
          <p:cNvPr id="11" name="Footer Placeholder 10">
            <a:extLst>
              <a:ext uri="{FF2B5EF4-FFF2-40B4-BE49-F238E27FC236}">
                <a16:creationId xmlns:a16="http://schemas.microsoft.com/office/drawing/2014/main" id="{D052F5BC-98E0-4D60-AD67-9547738B7DD4}"/>
              </a:ext>
            </a:extLst>
          </p:cNvPr>
          <p:cNvSpPr>
            <a:spLocks noGrp="1"/>
          </p:cNvSpPr>
          <p:nvPr>
            <p:ph type="ftr" sz="quarter" idx="11"/>
          </p:nvPr>
        </p:nvSpPr>
        <p:spPr/>
        <p:txBody>
          <a:bodyPr/>
          <a:lstStyle/>
          <a:p>
            <a:endParaRPr lang="en-US" dirty="0"/>
          </a:p>
        </p:txBody>
      </p:sp>
      <p:sp>
        <p:nvSpPr>
          <p:cNvPr id="12" name="Slide Number Placeholder 11">
            <a:extLst>
              <a:ext uri="{FF2B5EF4-FFF2-40B4-BE49-F238E27FC236}">
                <a16:creationId xmlns:a16="http://schemas.microsoft.com/office/drawing/2014/main" id="{A38552DC-952E-41EA-AAAF-C2187523C0B0}"/>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331677555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6" name="Date Placeholder 5">
            <a:extLst>
              <a:ext uri="{FF2B5EF4-FFF2-40B4-BE49-F238E27FC236}">
                <a16:creationId xmlns:a16="http://schemas.microsoft.com/office/drawing/2014/main" id="{7392073F-158F-44A3-8913-917AFFC1BC20}"/>
              </a:ext>
            </a:extLst>
          </p:cNvPr>
          <p:cNvSpPr>
            <a:spLocks noGrp="1"/>
          </p:cNvSpPr>
          <p:nvPr>
            <p:ph type="dt" sz="half" idx="10"/>
          </p:nvPr>
        </p:nvSpPr>
        <p:spPr/>
        <p:txBody>
          <a:bodyPr/>
          <a:lstStyle/>
          <a:p>
            <a:fld id="{1775B394-D9F9-4F0C-B15D-605F45CB9E9F}" type="datetime1">
              <a:rPr lang="en-US" smtClean="0"/>
              <a:t>10/19/2022</a:t>
            </a:fld>
            <a:endParaRPr lang="en-US" dirty="0"/>
          </a:p>
        </p:txBody>
      </p:sp>
      <p:sp>
        <p:nvSpPr>
          <p:cNvPr id="7" name="Footer Placeholder 6">
            <a:extLst>
              <a:ext uri="{FF2B5EF4-FFF2-40B4-BE49-F238E27FC236}">
                <a16:creationId xmlns:a16="http://schemas.microsoft.com/office/drawing/2014/main" id="{EED72207-24CA-42B7-A975-2F8E41CBA904}"/>
              </a:ext>
            </a:extLst>
          </p:cNvPr>
          <p:cNvSpPr>
            <a:spLocks noGrp="1"/>
          </p:cNvSpPr>
          <p:nvPr>
            <p:ph type="ftr" sz="quarter" idx="11"/>
          </p:nvPr>
        </p:nvSpPr>
        <p:spPr/>
        <p:txBody>
          <a:bodyPr/>
          <a:lstStyle/>
          <a:p>
            <a:endParaRPr lang="en-US" dirty="0"/>
          </a:p>
        </p:txBody>
      </p:sp>
      <p:sp>
        <p:nvSpPr>
          <p:cNvPr id="8" name="Slide Number Placeholder 7">
            <a:extLst>
              <a:ext uri="{FF2B5EF4-FFF2-40B4-BE49-F238E27FC236}">
                <a16:creationId xmlns:a16="http://schemas.microsoft.com/office/drawing/2014/main" id="{D01080F2-251A-4B88-9A62-16F46D724F83}"/>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04226015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A8E9C91B-7EAD-4562-AB0E-DFB9663AECE3}"/>
              </a:ext>
            </a:extLst>
          </p:cNvPr>
          <p:cNvSpPr/>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Date Placeholder 1">
            <a:extLst>
              <a:ext uri="{FF2B5EF4-FFF2-40B4-BE49-F238E27FC236}">
                <a16:creationId xmlns:a16="http://schemas.microsoft.com/office/drawing/2014/main" id="{94E9223F-721F-47BF-9FD5-0F8D12FF0DE1}"/>
              </a:ext>
            </a:extLst>
          </p:cNvPr>
          <p:cNvSpPr>
            <a:spLocks noGrp="1"/>
          </p:cNvSpPr>
          <p:nvPr>
            <p:ph type="dt" sz="half" idx="10"/>
          </p:nvPr>
        </p:nvSpPr>
        <p:spPr/>
        <p:txBody>
          <a:bodyPr/>
          <a:lstStyle/>
          <a:p>
            <a:fld id="{39667345-2558-425A-8533-9BFDBCE15005}" type="datetime1">
              <a:rPr lang="en-US" smtClean="0"/>
              <a:t>10/19/2022</a:t>
            </a:fld>
            <a:endParaRPr lang="en-US" dirty="0"/>
          </a:p>
        </p:txBody>
      </p:sp>
      <p:sp>
        <p:nvSpPr>
          <p:cNvPr id="3" name="Footer Placeholder 2">
            <a:extLst>
              <a:ext uri="{FF2B5EF4-FFF2-40B4-BE49-F238E27FC236}">
                <a16:creationId xmlns:a16="http://schemas.microsoft.com/office/drawing/2014/main" id="{05915714-6BBA-4593-8591-4E26F7D58D9F}"/>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BE06F857-D2E1-44DD-ABDD-EBB739645B67}"/>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344072357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16D90D66-BCB9-4229-A829-628874352AC0}"/>
              </a:ext>
            </a:extLst>
          </p:cNvPr>
          <p:cNvSpPr/>
          <p:nvPr/>
        </p:nvSpPr>
        <p:spPr>
          <a:xfrm>
            <a:off x="16" y="0"/>
            <a:ext cx="4654296" cy="68580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43466" y="786383"/>
            <a:ext cx="3517567" cy="2093975"/>
          </a:xfrm>
        </p:spPr>
        <p:txBody>
          <a:bodyPr anchor="b">
            <a:normAutofit/>
          </a:bodyPr>
          <a:lstStyle>
            <a:lvl1pPr>
              <a:lnSpc>
                <a:spcPct val="90000"/>
              </a:lnSpc>
              <a:defRPr sz="3600" b="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5458984" y="812799"/>
            <a:ext cx="5928344" cy="529475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43465" y="3043050"/>
            <a:ext cx="3517567" cy="3064505"/>
          </a:xfrm>
        </p:spPr>
        <p:txBody>
          <a:bodyPr lIns="91440" rIns="91440">
            <a:normAutofit/>
          </a:bodyPr>
          <a:lstStyle>
            <a:lvl1pPr marL="0" indent="0">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643464" y="6446520"/>
            <a:ext cx="3517568" cy="365125"/>
          </a:xfrm>
        </p:spPr>
        <p:txBody>
          <a:bodyPr/>
          <a:lstStyle>
            <a:lvl1pPr algn="l">
              <a:defRPr/>
            </a:lvl1pPr>
          </a:lstStyle>
          <a:p>
            <a:fld id="{92BEA474-078D-4E9B-9B14-09A87B19DC46}" type="datetime1">
              <a:rPr lang="en-US" smtClean="0"/>
              <a:t>10/19/2022</a:t>
            </a:fld>
            <a:endParaRPr lang="en-US" dirty="0"/>
          </a:p>
        </p:txBody>
      </p:sp>
      <p:sp>
        <p:nvSpPr>
          <p:cNvPr id="6" name="Footer Placeholder 5"/>
          <p:cNvSpPr>
            <a:spLocks noGrp="1"/>
          </p:cNvSpPr>
          <p:nvPr>
            <p:ph type="ftr" sz="quarter" idx="11"/>
          </p:nvPr>
        </p:nvSpPr>
        <p:spPr>
          <a:xfrm>
            <a:off x="5458983" y="6446520"/>
            <a:ext cx="5334019" cy="365125"/>
          </a:xfrm>
        </p:spPr>
        <p:txBody>
          <a:bodyPr/>
          <a:lstStyle>
            <a:lvl1pPr algn="l">
              <a:defRPr>
                <a:solidFill>
                  <a:schemeClr val="tx2"/>
                </a:solidFill>
              </a:defRPr>
            </a:lvl1pPr>
          </a:lstStyle>
          <a:p>
            <a:endParaRPr lang="en-US" dirty="0"/>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3A98EE3D-8CD1-4C3F-BD1C-C98C9596463C}" type="slidenum">
              <a:rPr lang="en-US" smtClean="0"/>
              <a:pPr/>
              <a:t>‹#›</a:t>
            </a:fld>
            <a:endParaRPr lang="en-US" dirty="0"/>
          </a:p>
        </p:txBody>
      </p:sp>
    </p:spTree>
    <p:extLst>
      <p:ext uri="{BB962C8B-B14F-4D97-AF65-F5344CB8AC3E}">
        <p14:creationId xmlns:p14="http://schemas.microsoft.com/office/powerpoint/2010/main" val="241185049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DA134939-39C0-4522-A125-A13DFDA66490}"/>
              </a:ext>
            </a:extLst>
          </p:cNvPr>
          <p:cNvSpPr/>
          <p:nvPr/>
        </p:nvSpPr>
        <p:spPr>
          <a:xfrm>
            <a:off x="0" y="4578350"/>
            <a:ext cx="12188825" cy="227965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Picture Placeholder 2"/>
          <p:cNvSpPr>
            <a:spLocks noGrp="1" noChangeAspect="1"/>
          </p:cNvSpPr>
          <p:nvPr>
            <p:ph type="pic" idx="1"/>
          </p:nvPr>
        </p:nvSpPr>
        <p:spPr>
          <a:xfrm>
            <a:off x="15" y="0"/>
            <a:ext cx="12191985" cy="4578350"/>
          </a:xfrm>
          <a:solidFill>
            <a:schemeClr val="bg1">
              <a:lumMod val="85000"/>
            </a:schemeClr>
          </a:solidFill>
        </p:spPr>
        <p:txBody>
          <a:bodyPr lIns="457200" tIns="45720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2" name="Title 1"/>
          <p:cNvSpPr>
            <a:spLocks noGrp="1"/>
          </p:cNvSpPr>
          <p:nvPr>
            <p:ph type="title"/>
          </p:nvPr>
        </p:nvSpPr>
        <p:spPr>
          <a:xfrm>
            <a:off x="1097279" y="4799362"/>
            <a:ext cx="10113645" cy="743682"/>
          </a:xfrm>
        </p:spPr>
        <p:txBody>
          <a:bodyPr tIns="0" bIns="0" anchor="b">
            <a:noAutofit/>
          </a:bodyPr>
          <a:lstStyle>
            <a:lvl1pPr>
              <a:defRPr sz="3600" b="0">
                <a:solidFill>
                  <a:srgbClr val="FFFFFF"/>
                </a:solidFill>
              </a:defRPr>
            </a:lvl1pPr>
          </a:lstStyle>
          <a:p>
            <a:r>
              <a:rPr lang="en-US"/>
              <a:t>Click to edit Master title style</a:t>
            </a:r>
            <a:endParaRPr lang="en-US" dirty="0"/>
          </a:p>
        </p:txBody>
      </p:sp>
      <p:sp>
        <p:nvSpPr>
          <p:cNvPr id="4" name="Text Placeholder 3"/>
          <p:cNvSpPr>
            <a:spLocks noGrp="1"/>
          </p:cNvSpPr>
          <p:nvPr>
            <p:ph type="body" sz="half" idx="2"/>
          </p:nvPr>
        </p:nvSpPr>
        <p:spPr>
          <a:xfrm>
            <a:off x="1097279" y="5715000"/>
            <a:ext cx="10113264" cy="609600"/>
          </a:xfrm>
        </p:spPr>
        <p:txBody>
          <a:bodyPr lIns="91440" tIns="0" rIns="91440" bIns="0">
            <a:normAutofit/>
          </a:bodyPr>
          <a:lstStyle>
            <a:lvl1pPr marL="0" indent="0">
              <a:spcBef>
                <a:spcPts val="0"/>
              </a:spcBef>
              <a:spcAft>
                <a:spcPts val="600"/>
              </a:spcAft>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fld id="{4907D986-8816-4272-A432-0437A28A9828}" type="datetime1">
              <a:rPr lang="en-US" smtClean="0"/>
              <a:t>10/19/2022</a:t>
            </a:fld>
            <a:endParaRPr lang="en-US" dirty="0"/>
          </a:p>
        </p:txBody>
      </p:sp>
      <p:sp>
        <p:nvSpPr>
          <p:cNvPr id="6" name="Footer Placeholder 5"/>
          <p:cNvSpPr>
            <a:spLocks noGrp="1"/>
          </p:cNvSpPr>
          <p:nvPr>
            <p:ph type="ftr" sz="quarter" idx="11"/>
          </p:nvPr>
        </p:nvSpPr>
        <p:spPr>
          <a:xfrm>
            <a:off x="1097279" y="6446838"/>
            <a:ext cx="6818262" cy="365125"/>
          </a:xfrm>
        </p:spPr>
        <p:txBody>
          <a:bodyPr/>
          <a:lstStyle/>
          <a:p>
            <a:pPr algn="l"/>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288439898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416A0E3C-60E6-4F39-BC55-5F7C224E1F7C}"/>
              </a:ext>
            </a:extLst>
          </p:cNvPr>
          <p:cNvSpPr/>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1097280" y="2108201"/>
            <a:ext cx="10058400" cy="3760891"/>
          </a:xfrm>
          <a:prstGeom prst="rect">
            <a:avLst/>
          </a:prstGeom>
        </p:spPr>
        <p:txBody>
          <a:bodyPr vert="horz" lIns="0" tIns="45720" rIns="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218426" y="6446838"/>
            <a:ext cx="2584850" cy="365125"/>
          </a:xfrm>
          <a:prstGeom prst="rect">
            <a:avLst/>
          </a:prstGeom>
        </p:spPr>
        <p:txBody>
          <a:bodyPr vert="horz" lIns="91440" tIns="45720" rIns="91440" bIns="45720" rtlCol="0" anchor="ctr"/>
          <a:lstStyle>
            <a:lvl1pPr algn="r">
              <a:defRPr sz="800">
                <a:solidFill>
                  <a:srgbClr val="FFFFFF"/>
                </a:solidFill>
              </a:defRPr>
            </a:lvl1pPr>
          </a:lstStyle>
          <a:p>
            <a:fld id="{62D6E202-B606-4609-B914-27C9371A1F6D}" type="datetime1">
              <a:rPr lang="en-US" smtClean="0"/>
              <a:t>10/19/2022</a:t>
            </a:fld>
            <a:endParaRPr lang="en-US" dirty="0"/>
          </a:p>
        </p:txBody>
      </p:sp>
      <p:sp>
        <p:nvSpPr>
          <p:cNvPr id="5" name="Footer Placeholder 4"/>
          <p:cNvSpPr>
            <a:spLocks noGrp="1"/>
          </p:cNvSpPr>
          <p:nvPr>
            <p:ph type="ftr" sz="quarter" idx="3"/>
          </p:nvPr>
        </p:nvSpPr>
        <p:spPr>
          <a:xfrm>
            <a:off x="1097279" y="6446838"/>
            <a:ext cx="6818262" cy="365125"/>
          </a:xfrm>
          <a:prstGeom prst="rect">
            <a:avLst/>
          </a:prstGeom>
        </p:spPr>
        <p:txBody>
          <a:bodyPr vert="horz" lIns="91440" tIns="45720" rIns="91440" bIns="45720" rtlCol="0" anchor="ctr"/>
          <a:lstStyle>
            <a:lvl1pPr algn="l">
              <a:defRPr sz="800" cap="all" baseline="0">
                <a:solidFill>
                  <a:srgbClr val="FFFFFF"/>
                </a:solidFill>
              </a:defRPr>
            </a:lvl1pPr>
          </a:lstStyle>
          <a:p>
            <a:endParaRPr lang="en-US" dirty="0"/>
          </a:p>
        </p:txBody>
      </p:sp>
      <p:sp>
        <p:nvSpPr>
          <p:cNvPr id="6" name="Slide Number Placeholder 5"/>
          <p:cNvSpPr>
            <a:spLocks noGrp="1"/>
          </p:cNvSpPr>
          <p:nvPr>
            <p:ph type="sldNum" sz="quarter" idx="4"/>
          </p:nvPr>
        </p:nvSpPr>
        <p:spPr>
          <a:xfrm>
            <a:off x="10993582" y="6446838"/>
            <a:ext cx="780010" cy="365125"/>
          </a:xfrm>
          <a:prstGeom prst="rect">
            <a:avLst/>
          </a:prstGeom>
        </p:spPr>
        <p:txBody>
          <a:bodyPr vert="horz" lIns="91440" tIns="45720" rIns="91440" bIns="45720" rtlCol="0" anchor="ctr"/>
          <a:lstStyle>
            <a:lvl1pPr algn="l">
              <a:defRPr sz="800">
                <a:solidFill>
                  <a:srgbClr val="FFFFFF"/>
                </a:solidFill>
              </a:defRPr>
            </a:lvl1pPr>
          </a:lstStyle>
          <a:p>
            <a:fld id="{3A98EE3D-8CD1-4C3F-BD1C-C98C9596463C}" type="slidenum">
              <a:rPr lang="en-US" smtClean="0"/>
              <a:t>‹#›</a:t>
            </a:fld>
            <a:endParaRPr lang="en-US" dirty="0"/>
          </a:p>
        </p:txBody>
      </p:sp>
      <p:cxnSp>
        <p:nvCxnSpPr>
          <p:cNvPr id="10" name="Straight Connector 9">
            <a:extLst>
              <a:ext uri="{FF2B5EF4-FFF2-40B4-BE49-F238E27FC236}">
                <a16:creationId xmlns:a16="http://schemas.microsoft.com/office/drawing/2014/main" id="{C5025DAC-8B93-4160-B017-3A274A5828C0}"/>
              </a:ext>
            </a:extLst>
          </p:cNvPr>
          <p:cNvCxnSpPr/>
          <p:nvPr/>
        </p:nvCxnSpPr>
        <p:spPr>
          <a:xfrm>
            <a:off x="1193532" y="1897380"/>
            <a:ext cx="996696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7907085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Lst>
  <p:hf sldNum="0" hdr="0" ftr="0" dt="0"/>
  <p:txStyles>
    <p:titleStyle>
      <a:lvl1pPr algn="l" defTabSz="914400" rtl="0" eaLnBrk="1" latinLnBrk="0" hangingPunct="1">
        <a:lnSpc>
          <a:spcPct val="90000"/>
        </a:lnSpc>
        <a:spcBef>
          <a:spcPct val="0"/>
        </a:spcBef>
        <a:buNone/>
        <a:defRPr sz="4700" i="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110000"/>
        </a:lnSpc>
        <a:spcBef>
          <a:spcPts val="1200"/>
        </a:spcBef>
        <a:spcAft>
          <a:spcPts val="200"/>
        </a:spcAft>
        <a:buClr>
          <a:schemeClr val="accent1"/>
        </a:buClr>
        <a:buSzPct val="100000"/>
        <a:buFont typeface="Calibri" panose="020F0502020204030204" pitchFamily="34" charset="0"/>
        <a:buChar char=" "/>
        <a:defRPr sz="19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100000"/>
        </a:lnSpc>
        <a:spcBef>
          <a:spcPts val="200"/>
        </a:spcBef>
        <a:spcAft>
          <a:spcPts val="400"/>
        </a:spcAft>
        <a:buClrTx/>
        <a:buFont typeface="Calibri" pitchFamily="34" charset="0"/>
        <a:buChar char="◦"/>
        <a:defRPr sz="17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100000"/>
        </a:lnSpc>
        <a:spcBef>
          <a:spcPts val="200"/>
        </a:spcBef>
        <a:spcAft>
          <a:spcPts val="400"/>
        </a:spcAft>
        <a:buClrTx/>
        <a:buFont typeface="Calibri" pitchFamily="34" charset="0"/>
        <a:buChar char="◦"/>
        <a:defRPr sz="13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100000"/>
        </a:lnSpc>
        <a:spcBef>
          <a:spcPts val="200"/>
        </a:spcBef>
        <a:spcAft>
          <a:spcPts val="400"/>
        </a:spcAft>
        <a:buClrTx/>
        <a:buFont typeface="Calibri" pitchFamily="34" charset="0"/>
        <a:buChar char="◦"/>
        <a:defRPr sz="13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100000"/>
        </a:lnSpc>
        <a:spcBef>
          <a:spcPts val="200"/>
        </a:spcBef>
        <a:spcAft>
          <a:spcPts val="400"/>
        </a:spcAft>
        <a:buClrTx/>
        <a:buFont typeface="Calibri" pitchFamily="34" charset="0"/>
        <a:buChar char="◦"/>
        <a:defRPr sz="13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hyperlink" Target="https://www.justice.gov/crt/title-ix" TargetMode="External"/><Relationship Id="rId4" Type="http://schemas.openxmlformats.org/officeDocument/2006/relationships/image" Target="../media/image3.png"/></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https://www.minnstate.edu/" TargetMode="Externa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https://www.minnstate.edu/" TargetMode="Externa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https://www.bemidjistate.edu/offices/diversity-equity-inclusion/divisional-areas/center-for-civil-rights/investigation-office/" TargetMode="External"/><Relationship Id="rId1" Type="http://schemas.openxmlformats.org/officeDocument/2006/relationships/slideLayout" Target="../slideLayouts/slideLayout2.xml"/><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10AF38-26DF-48B3-952C-4A9091D6863C}"/>
              </a:ext>
            </a:extLst>
          </p:cNvPr>
          <p:cNvSpPr>
            <a:spLocks noGrp="1"/>
          </p:cNvSpPr>
          <p:nvPr>
            <p:ph type="ctrTitle"/>
          </p:nvPr>
        </p:nvSpPr>
        <p:spPr>
          <a:xfrm>
            <a:off x="666075" y="525669"/>
            <a:ext cx="6253317" cy="2350538"/>
          </a:xfrm>
        </p:spPr>
        <p:txBody>
          <a:bodyPr>
            <a:noAutofit/>
          </a:bodyPr>
          <a:lstStyle/>
          <a:p>
            <a:pPr algn="ctr"/>
            <a:r>
              <a:rPr lang="en-US" sz="2800" dirty="0"/>
              <a:t>Title IX </a:t>
            </a:r>
            <a:br>
              <a:rPr lang="en-US" sz="4400" dirty="0"/>
            </a:br>
            <a:r>
              <a:rPr lang="en-US" sz="1800" dirty="0"/>
              <a:t>&amp;</a:t>
            </a:r>
            <a:br>
              <a:rPr lang="en-US" sz="4400" dirty="0"/>
            </a:br>
            <a:r>
              <a:rPr lang="en-US" sz="2800" dirty="0"/>
              <a:t>Minnesota State Board Policies and System Procedures </a:t>
            </a:r>
            <a:br>
              <a:rPr lang="en-US" sz="2800" dirty="0"/>
            </a:br>
            <a:br>
              <a:rPr lang="en-US" sz="2800" dirty="0"/>
            </a:br>
            <a:r>
              <a:rPr lang="en-US" sz="2800" dirty="0"/>
              <a:t>Team Training</a:t>
            </a:r>
            <a:endParaRPr lang="en-US" sz="4400" dirty="0"/>
          </a:p>
        </p:txBody>
      </p:sp>
      <p:sp>
        <p:nvSpPr>
          <p:cNvPr id="3" name="Subtitle 2">
            <a:extLst>
              <a:ext uri="{FF2B5EF4-FFF2-40B4-BE49-F238E27FC236}">
                <a16:creationId xmlns:a16="http://schemas.microsoft.com/office/drawing/2014/main" id="{37FC2D8F-56D2-4ADF-B439-0E09E7C37894}"/>
              </a:ext>
            </a:extLst>
          </p:cNvPr>
          <p:cNvSpPr>
            <a:spLocks noGrp="1"/>
          </p:cNvSpPr>
          <p:nvPr>
            <p:ph type="subTitle" idx="1"/>
          </p:nvPr>
        </p:nvSpPr>
        <p:spPr>
          <a:xfrm>
            <a:off x="632899" y="4672739"/>
            <a:ext cx="6269347" cy="1021498"/>
          </a:xfrm>
        </p:spPr>
        <p:txBody>
          <a:bodyPr>
            <a:normAutofit/>
          </a:bodyPr>
          <a:lstStyle/>
          <a:p>
            <a:pPr algn="ctr"/>
            <a:r>
              <a:rPr lang="en-US" sz="2400" dirty="0">
                <a:solidFill>
                  <a:schemeClr val="tx1">
                    <a:lumMod val="85000"/>
                    <a:lumOff val="15000"/>
                  </a:schemeClr>
                </a:solidFill>
              </a:rPr>
              <a:t>Investigation Office</a:t>
            </a:r>
          </a:p>
        </p:txBody>
      </p:sp>
      <p:pic>
        <p:nvPicPr>
          <p:cNvPr id="6" name="Picture 5">
            <a:extLst>
              <a:ext uri="{FF2B5EF4-FFF2-40B4-BE49-F238E27FC236}">
                <a16:creationId xmlns:a16="http://schemas.microsoft.com/office/drawing/2014/main" id="{308AC96E-AA33-4309-B51D-072F59E6EC0B}"/>
              </a:ext>
              <a:ext uri="{C183D7F6-B498-43B3-948B-1728B52AA6E4}">
                <adec:decorative xmlns:adec="http://schemas.microsoft.com/office/drawing/2017/decorative" val="1"/>
              </a:ext>
            </a:extLst>
          </p:cNvPr>
          <p:cNvPicPr>
            <a:picLocks noChangeAspect="1"/>
          </p:cNvPicPr>
          <p:nvPr/>
        </p:nvPicPr>
        <p:blipFill rotWithShape="1">
          <a:blip r:embed="rId2">
            <a:extLst>
              <a:ext uri="{28A0092B-C50C-407E-A947-70E740481C1C}">
                <a14:useLocalDpi xmlns:a14="http://schemas.microsoft.com/office/drawing/2010/main" val="0"/>
              </a:ext>
            </a:extLst>
          </a:blip>
          <a:srcRect/>
          <a:stretch/>
        </p:blipFill>
        <p:spPr>
          <a:xfrm>
            <a:off x="7556686" y="1"/>
            <a:ext cx="4635315" cy="6857999"/>
          </a:xfrm>
          <a:prstGeom prst="rect">
            <a:avLst/>
          </a:prstGeom>
        </p:spPr>
      </p:pic>
      <p:pic>
        <p:nvPicPr>
          <p:cNvPr id="5" name="Picture 4" descr="Text&#10;&#10;Description automatically generated">
            <a:extLst>
              <a:ext uri="{FF2B5EF4-FFF2-40B4-BE49-F238E27FC236}">
                <a16:creationId xmlns:a16="http://schemas.microsoft.com/office/drawing/2014/main" id="{CBD497C3-3099-42BD-B2A1-9A85A539A30F}"/>
              </a:ext>
            </a:extLst>
          </p:cNvPr>
          <p:cNvPicPr>
            <a:picLocks noChangeAspect="1"/>
          </p:cNvPicPr>
          <p:nvPr/>
        </p:nvPicPr>
        <p:blipFill>
          <a:blip r:embed="rId3"/>
          <a:stretch>
            <a:fillRect/>
          </a:stretch>
        </p:blipFill>
        <p:spPr>
          <a:xfrm>
            <a:off x="3792734" y="5675435"/>
            <a:ext cx="4606532" cy="732857"/>
          </a:xfrm>
          <a:prstGeom prst="rect">
            <a:avLst/>
          </a:prstGeom>
        </p:spPr>
      </p:pic>
      <p:pic>
        <p:nvPicPr>
          <p:cNvPr id="8" name="Picture 7" descr="Text&#10;&#10;Description automatically generated">
            <a:extLst>
              <a:ext uri="{FF2B5EF4-FFF2-40B4-BE49-F238E27FC236}">
                <a16:creationId xmlns:a16="http://schemas.microsoft.com/office/drawing/2014/main" id="{341A3D8A-773F-4243-AB9F-6D6DC67E5013}"/>
              </a:ext>
            </a:extLst>
          </p:cNvPr>
          <p:cNvPicPr>
            <a:picLocks noChangeAspect="1"/>
          </p:cNvPicPr>
          <p:nvPr/>
        </p:nvPicPr>
        <p:blipFill>
          <a:blip r:embed="rId4"/>
          <a:stretch>
            <a:fillRect/>
          </a:stretch>
        </p:blipFill>
        <p:spPr>
          <a:xfrm>
            <a:off x="0" y="5694237"/>
            <a:ext cx="4606532" cy="732857"/>
          </a:xfrm>
          <a:prstGeom prst="rect">
            <a:avLst/>
          </a:prstGeom>
        </p:spPr>
      </p:pic>
    </p:spTree>
    <p:extLst>
      <p:ext uri="{BB962C8B-B14F-4D97-AF65-F5344CB8AC3E}">
        <p14:creationId xmlns:p14="http://schemas.microsoft.com/office/powerpoint/2010/main" val="391274730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5A4910-7E82-4CF8-BF60-CAAAB71AF3CD}"/>
              </a:ext>
            </a:extLst>
          </p:cNvPr>
          <p:cNvSpPr>
            <a:spLocks noGrp="1"/>
          </p:cNvSpPr>
          <p:nvPr>
            <p:ph type="title"/>
          </p:nvPr>
        </p:nvSpPr>
        <p:spPr/>
        <p:txBody>
          <a:bodyPr/>
          <a:lstStyle/>
          <a:p>
            <a:r>
              <a:rPr lang="en-US" dirty="0"/>
              <a:t>Process Advisor</a:t>
            </a:r>
          </a:p>
        </p:txBody>
      </p:sp>
      <p:pic>
        <p:nvPicPr>
          <p:cNvPr id="4" name="Picture 3" descr="Text&#10;&#10;Description automatically generated">
            <a:extLst>
              <a:ext uri="{FF2B5EF4-FFF2-40B4-BE49-F238E27FC236}">
                <a16:creationId xmlns:a16="http://schemas.microsoft.com/office/drawing/2014/main" id="{BB6FA080-95CC-440D-809B-425F39671BAE}"/>
              </a:ext>
            </a:extLst>
          </p:cNvPr>
          <p:cNvPicPr>
            <a:picLocks noChangeAspect="1"/>
          </p:cNvPicPr>
          <p:nvPr/>
        </p:nvPicPr>
        <p:blipFill>
          <a:blip r:embed="rId2"/>
          <a:stretch>
            <a:fillRect/>
          </a:stretch>
        </p:blipFill>
        <p:spPr>
          <a:xfrm>
            <a:off x="8722543" y="5656634"/>
            <a:ext cx="4606532" cy="732857"/>
          </a:xfrm>
          <a:prstGeom prst="rect">
            <a:avLst/>
          </a:prstGeom>
        </p:spPr>
      </p:pic>
      <p:pic>
        <p:nvPicPr>
          <p:cNvPr id="5" name="Picture 4" descr="Text&#10;&#10;Description automatically generated">
            <a:extLst>
              <a:ext uri="{FF2B5EF4-FFF2-40B4-BE49-F238E27FC236}">
                <a16:creationId xmlns:a16="http://schemas.microsoft.com/office/drawing/2014/main" id="{107A1508-92D1-45BB-8C80-64CAAD5B7B98}"/>
              </a:ext>
            </a:extLst>
          </p:cNvPr>
          <p:cNvPicPr>
            <a:picLocks noChangeAspect="1"/>
          </p:cNvPicPr>
          <p:nvPr/>
        </p:nvPicPr>
        <p:blipFill>
          <a:blip r:embed="rId3"/>
          <a:stretch>
            <a:fillRect/>
          </a:stretch>
        </p:blipFill>
        <p:spPr>
          <a:xfrm>
            <a:off x="0" y="5656634"/>
            <a:ext cx="4606532" cy="732857"/>
          </a:xfrm>
          <a:prstGeom prst="rect">
            <a:avLst/>
          </a:prstGeom>
        </p:spPr>
      </p:pic>
      <p:sp>
        <p:nvSpPr>
          <p:cNvPr id="30" name="Content Placeholder 29">
            <a:extLst>
              <a:ext uri="{FF2B5EF4-FFF2-40B4-BE49-F238E27FC236}">
                <a16:creationId xmlns:a16="http://schemas.microsoft.com/office/drawing/2014/main" id="{28195925-694F-4D7F-A8D5-83129346E0B6}"/>
              </a:ext>
            </a:extLst>
          </p:cNvPr>
          <p:cNvSpPr>
            <a:spLocks noGrp="1"/>
          </p:cNvSpPr>
          <p:nvPr>
            <p:ph idx="1"/>
          </p:nvPr>
        </p:nvSpPr>
        <p:spPr/>
        <p:txBody>
          <a:bodyPr/>
          <a:lstStyle/>
          <a:p>
            <a:pPr>
              <a:buFont typeface="Wingdings" panose="05000000000000000000" pitchFamily="2" charset="2"/>
              <a:buChar char="v"/>
            </a:pPr>
            <a:r>
              <a:rPr lang="en-US" dirty="0"/>
              <a:t> Key duties for your role:</a:t>
            </a:r>
          </a:p>
          <a:p>
            <a:pPr lvl="1">
              <a:buFont typeface="Wingdings" panose="05000000000000000000" pitchFamily="2" charset="2"/>
              <a:buChar char="v"/>
            </a:pPr>
            <a:r>
              <a:rPr lang="en-US" dirty="0"/>
              <a:t> Training institutionally </a:t>
            </a:r>
          </a:p>
          <a:p>
            <a:pPr lvl="1">
              <a:buFont typeface="Wingdings" panose="05000000000000000000" pitchFamily="2" charset="2"/>
              <a:buChar char="v"/>
            </a:pPr>
            <a:r>
              <a:rPr lang="en-US" dirty="0"/>
              <a:t> Support respondent and complainant throughout the investigation process</a:t>
            </a:r>
          </a:p>
          <a:p>
            <a:pPr lvl="2">
              <a:buFont typeface="Wingdings" panose="05000000000000000000" pitchFamily="2" charset="2"/>
              <a:buChar char="v"/>
            </a:pPr>
            <a:r>
              <a:rPr lang="en-US" dirty="0"/>
              <a:t>Party rights</a:t>
            </a:r>
          </a:p>
          <a:p>
            <a:pPr lvl="2">
              <a:buFont typeface="Wingdings" panose="05000000000000000000" pitchFamily="2" charset="2"/>
              <a:buChar char="v"/>
            </a:pPr>
            <a:r>
              <a:rPr lang="en-US" dirty="0"/>
              <a:t>Support measures </a:t>
            </a:r>
          </a:p>
          <a:p>
            <a:pPr lvl="2">
              <a:buFont typeface="Wingdings" panose="05000000000000000000" pitchFamily="2" charset="2"/>
              <a:buChar char="v"/>
            </a:pPr>
            <a:r>
              <a:rPr lang="en-US" dirty="0"/>
              <a:t>Support investigation process </a:t>
            </a:r>
          </a:p>
          <a:p>
            <a:pPr lvl="1">
              <a:buFont typeface="Wingdings" panose="05000000000000000000" pitchFamily="2" charset="2"/>
              <a:buChar char="v"/>
            </a:pPr>
            <a:endParaRPr lang="en-US" dirty="0"/>
          </a:p>
        </p:txBody>
      </p:sp>
    </p:spTree>
    <p:extLst>
      <p:ext uri="{BB962C8B-B14F-4D97-AF65-F5344CB8AC3E}">
        <p14:creationId xmlns:p14="http://schemas.microsoft.com/office/powerpoint/2010/main" val="117655723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5A4910-7E82-4CF8-BF60-CAAAB71AF3CD}"/>
              </a:ext>
            </a:extLst>
          </p:cNvPr>
          <p:cNvSpPr>
            <a:spLocks noGrp="1"/>
          </p:cNvSpPr>
          <p:nvPr>
            <p:ph type="title"/>
          </p:nvPr>
        </p:nvSpPr>
        <p:spPr/>
        <p:txBody>
          <a:bodyPr/>
          <a:lstStyle/>
          <a:p>
            <a:r>
              <a:rPr lang="en-US" dirty="0"/>
              <a:t>Role Play Exercise </a:t>
            </a:r>
          </a:p>
        </p:txBody>
      </p:sp>
      <p:pic>
        <p:nvPicPr>
          <p:cNvPr id="4" name="Picture 3" descr="Text&#10;&#10;Description automatically generated">
            <a:extLst>
              <a:ext uri="{FF2B5EF4-FFF2-40B4-BE49-F238E27FC236}">
                <a16:creationId xmlns:a16="http://schemas.microsoft.com/office/drawing/2014/main" id="{BB6FA080-95CC-440D-809B-425F39671BAE}"/>
              </a:ext>
            </a:extLst>
          </p:cNvPr>
          <p:cNvPicPr>
            <a:picLocks noChangeAspect="1"/>
          </p:cNvPicPr>
          <p:nvPr/>
        </p:nvPicPr>
        <p:blipFill>
          <a:blip r:embed="rId2"/>
          <a:stretch>
            <a:fillRect/>
          </a:stretch>
        </p:blipFill>
        <p:spPr>
          <a:xfrm>
            <a:off x="8722543" y="5656634"/>
            <a:ext cx="4606532" cy="732857"/>
          </a:xfrm>
          <a:prstGeom prst="rect">
            <a:avLst/>
          </a:prstGeom>
        </p:spPr>
      </p:pic>
      <p:pic>
        <p:nvPicPr>
          <p:cNvPr id="5" name="Picture 4" descr="Text&#10;&#10;Description automatically generated">
            <a:extLst>
              <a:ext uri="{FF2B5EF4-FFF2-40B4-BE49-F238E27FC236}">
                <a16:creationId xmlns:a16="http://schemas.microsoft.com/office/drawing/2014/main" id="{107A1508-92D1-45BB-8C80-64CAAD5B7B98}"/>
              </a:ext>
            </a:extLst>
          </p:cNvPr>
          <p:cNvPicPr>
            <a:picLocks noChangeAspect="1"/>
          </p:cNvPicPr>
          <p:nvPr/>
        </p:nvPicPr>
        <p:blipFill>
          <a:blip r:embed="rId3"/>
          <a:stretch>
            <a:fillRect/>
          </a:stretch>
        </p:blipFill>
        <p:spPr>
          <a:xfrm>
            <a:off x="0" y="5656634"/>
            <a:ext cx="4606532" cy="732857"/>
          </a:xfrm>
          <a:prstGeom prst="rect">
            <a:avLst/>
          </a:prstGeom>
        </p:spPr>
      </p:pic>
      <p:sp>
        <p:nvSpPr>
          <p:cNvPr id="30" name="Content Placeholder 29">
            <a:extLst>
              <a:ext uri="{FF2B5EF4-FFF2-40B4-BE49-F238E27FC236}">
                <a16:creationId xmlns:a16="http://schemas.microsoft.com/office/drawing/2014/main" id="{28195925-694F-4D7F-A8D5-83129346E0B6}"/>
              </a:ext>
            </a:extLst>
          </p:cNvPr>
          <p:cNvSpPr>
            <a:spLocks noGrp="1"/>
          </p:cNvSpPr>
          <p:nvPr>
            <p:ph idx="1"/>
          </p:nvPr>
        </p:nvSpPr>
        <p:spPr/>
        <p:txBody>
          <a:bodyPr/>
          <a:lstStyle/>
          <a:p>
            <a:pPr>
              <a:buFont typeface="Wingdings" panose="05000000000000000000" pitchFamily="2" charset="2"/>
              <a:buChar char="v"/>
            </a:pPr>
            <a:r>
              <a:rPr lang="en-US" dirty="0"/>
              <a:t> As you prepare for your role it is essential that you feel prepared. In this exercise, we will review four scenarios and role play. </a:t>
            </a:r>
          </a:p>
          <a:p>
            <a:pPr>
              <a:buFont typeface="Wingdings" panose="05000000000000000000" pitchFamily="2" charset="2"/>
              <a:buChar char="v"/>
            </a:pPr>
            <a:r>
              <a:rPr lang="en-US" dirty="0"/>
              <a:t>Scenario Questions </a:t>
            </a:r>
            <a:r>
              <a:rPr lang="en-US"/>
              <a:t>to Consider: </a:t>
            </a:r>
            <a:endParaRPr lang="en-US" dirty="0"/>
          </a:p>
          <a:p>
            <a:pPr lvl="1">
              <a:buFont typeface="Wingdings" panose="05000000000000000000" pitchFamily="2" charset="2"/>
              <a:buChar char="v"/>
            </a:pPr>
            <a:r>
              <a:rPr lang="en-US" dirty="0"/>
              <a:t>What would you do first? </a:t>
            </a:r>
          </a:p>
          <a:p>
            <a:pPr lvl="1">
              <a:buFont typeface="Wingdings" panose="05000000000000000000" pitchFamily="2" charset="2"/>
              <a:buChar char="v"/>
            </a:pPr>
            <a:r>
              <a:rPr lang="en-US" dirty="0"/>
              <a:t>How will you take care of yourself through the process? </a:t>
            </a:r>
          </a:p>
          <a:p>
            <a:pPr lvl="1">
              <a:buFont typeface="Wingdings" panose="05000000000000000000" pitchFamily="2" charset="2"/>
              <a:buChar char="v"/>
            </a:pPr>
            <a:r>
              <a:rPr lang="en-US" dirty="0"/>
              <a:t>What resources are needed for the party? </a:t>
            </a:r>
          </a:p>
          <a:p>
            <a:pPr lvl="1">
              <a:buFont typeface="Wingdings" panose="05000000000000000000" pitchFamily="2" charset="2"/>
              <a:buChar char="v"/>
            </a:pPr>
            <a:r>
              <a:rPr lang="en-US" dirty="0"/>
              <a:t>What are your next steps in supporting the party? </a:t>
            </a:r>
          </a:p>
          <a:p>
            <a:pPr lvl="1">
              <a:buFont typeface="Wingdings" panose="05000000000000000000" pitchFamily="2" charset="2"/>
              <a:buChar char="v"/>
            </a:pPr>
            <a:r>
              <a:rPr lang="en-US" dirty="0"/>
              <a:t>What are some concerns that you have? </a:t>
            </a:r>
          </a:p>
          <a:p>
            <a:pPr lvl="1">
              <a:buFont typeface="Wingdings" panose="05000000000000000000" pitchFamily="2" charset="2"/>
              <a:buChar char="v"/>
            </a:pPr>
            <a:r>
              <a:rPr lang="en-US" dirty="0"/>
              <a:t>What should you report back to the Title IX Coordinator or Deputy Title IX Coordinator?</a:t>
            </a:r>
          </a:p>
          <a:p>
            <a:pPr lvl="1">
              <a:buFont typeface="Wingdings" panose="05000000000000000000" pitchFamily="2" charset="2"/>
              <a:buChar char="v"/>
            </a:pPr>
            <a:endParaRPr lang="en-US" dirty="0"/>
          </a:p>
        </p:txBody>
      </p:sp>
    </p:spTree>
    <p:extLst>
      <p:ext uri="{BB962C8B-B14F-4D97-AF65-F5344CB8AC3E}">
        <p14:creationId xmlns:p14="http://schemas.microsoft.com/office/powerpoint/2010/main" val="219267511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5A4910-7E82-4CF8-BF60-CAAAB71AF3CD}"/>
              </a:ext>
            </a:extLst>
          </p:cNvPr>
          <p:cNvSpPr>
            <a:spLocks noGrp="1"/>
          </p:cNvSpPr>
          <p:nvPr>
            <p:ph type="title"/>
          </p:nvPr>
        </p:nvSpPr>
        <p:spPr/>
        <p:txBody>
          <a:bodyPr/>
          <a:lstStyle/>
          <a:p>
            <a:r>
              <a:rPr lang="en-US" dirty="0"/>
              <a:t>Agenda</a:t>
            </a:r>
          </a:p>
        </p:txBody>
      </p:sp>
      <p:sp>
        <p:nvSpPr>
          <p:cNvPr id="3" name="Content Placeholder 2">
            <a:extLst>
              <a:ext uri="{FF2B5EF4-FFF2-40B4-BE49-F238E27FC236}">
                <a16:creationId xmlns:a16="http://schemas.microsoft.com/office/drawing/2014/main" id="{2D69F9D2-0321-461B-B303-A65D7CAF12B2}"/>
              </a:ext>
            </a:extLst>
          </p:cNvPr>
          <p:cNvSpPr>
            <a:spLocks noGrp="1"/>
          </p:cNvSpPr>
          <p:nvPr>
            <p:ph idx="1"/>
          </p:nvPr>
        </p:nvSpPr>
        <p:spPr>
          <a:xfrm>
            <a:off x="1097280" y="1992243"/>
            <a:ext cx="10058400" cy="3664391"/>
          </a:xfrm>
        </p:spPr>
        <p:txBody>
          <a:bodyPr>
            <a:normAutofit fontScale="92500" lnSpcReduction="20000"/>
          </a:bodyPr>
          <a:lstStyle/>
          <a:p>
            <a:pPr lvl="1">
              <a:buFont typeface="Wingdings" panose="05000000000000000000" pitchFamily="2" charset="2"/>
              <a:buChar char="v"/>
            </a:pPr>
            <a:r>
              <a:rPr lang="en-US" dirty="0"/>
              <a:t> Discover your knowledge </a:t>
            </a:r>
          </a:p>
          <a:p>
            <a:pPr lvl="1">
              <a:buFont typeface="Wingdings" panose="05000000000000000000" pitchFamily="2" charset="2"/>
              <a:buChar char="v"/>
            </a:pPr>
            <a:r>
              <a:rPr lang="en-US" dirty="0"/>
              <a:t> Discuss and review Title IX of the Education Amendments of 1972</a:t>
            </a:r>
          </a:p>
          <a:p>
            <a:pPr lvl="1">
              <a:buFont typeface="Wingdings" panose="05000000000000000000" pitchFamily="2" charset="2"/>
              <a:buChar char="v"/>
            </a:pPr>
            <a:r>
              <a:rPr lang="en-US" dirty="0"/>
              <a:t> Discuss and review Minnesota State Board Policies and System Procedures</a:t>
            </a:r>
          </a:p>
          <a:p>
            <a:pPr lvl="2">
              <a:buFont typeface="Wingdings" panose="05000000000000000000" pitchFamily="2" charset="2"/>
              <a:buChar char="v"/>
            </a:pPr>
            <a:r>
              <a:rPr lang="fr-FR" dirty="0"/>
              <a:t>1B.3: </a:t>
            </a:r>
            <a:r>
              <a:rPr lang="fr-FR" dirty="0" err="1"/>
              <a:t>Sexual</a:t>
            </a:r>
            <a:r>
              <a:rPr lang="fr-FR" dirty="0"/>
              <a:t> Violence Policy </a:t>
            </a:r>
          </a:p>
          <a:p>
            <a:pPr lvl="3">
              <a:buFont typeface="Wingdings" panose="05000000000000000000" pitchFamily="2" charset="2"/>
              <a:buChar char="v"/>
            </a:pPr>
            <a:r>
              <a:rPr lang="en-US" dirty="0"/>
              <a:t>1B.1: Equal Opportunity and Nondiscrimination in Employment and Education </a:t>
            </a:r>
          </a:p>
          <a:p>
            <a:pPr lvl="1">
              <a:buFont typeface="Wingdings" panose="05000000000000000000" pitchFamily="2" charset="2"/>
              <a:buChar char="v"/>
            </a:pPr>
            <a:r>
              <a:rPr lang="en-US" dirty="0"/>
              <a:t> Review team and official process</a:t>
            </a:r>
          </a:p>
          <a:p>
            <a:pPr lvl="2">
              <a:buFont typeface="Wingdings" panose="05000000000000000000" pitchFamily="2" charset="2"/>
              <a:buChar char="v"/>
            </a:pPr>
            <a:r>
              <a:rPr lang="en-US" dirty="0"/>
              <a:t>Websites (BSU and NTC) </a:t>
            </a:r>
          </a:p>
          <a:p>
            <a:pPr lvl="3">
              <a:buFont typeface="Wingdings" panose="05000000000000000000" pitchFamily="2" charset="2"/>
              <a:buChar char="v"/>
            </a:pPr>
            <a:r>
              <a:rPr lang="en-US" dirty="0"/>
              <a:t>Organizational structure </a:t>
            </a:r>
          </a:p>
          <a:p>
            <a:pPr lvl="3">
              <a:buFont typeface="Wingdings" panose="05000000000000000000" pitchFamily="2" charset="2"/>
              <a:buChar char="v"/>
            </a:pPr>
            <a:r>
              <a:rPr lang="en-US" dirty="0"/>
              <a:t>Complaint process </a:t>
            </a:r>
          </a:p>
          <a:p>
            <a:pPr lvl="3">
              <a:buFont typeface="Wingdings" panose="05000000000000000000" pitchFamily="2" charset="2"/>
              <a:buChar char="v"/>
            </a:pPr>
            <a:r>
              <a:rPr lang="en-US" dirty="0"/>
              <a:t>Investigation process </a:t>
            </a:r>
          </a:p>
          <a:p>
            <a:pPr lvl="1">
              <a:buFont typeface="Wingdings" panose="05000000000000000000" pitchFamily="2" charset="2"/>
              <a:buChar char="v"/>
            </a:pPr>
            <a:r>
              <a:rPr lang="en-US" dirty="0"/>
              <a:t> Discuss and review your role on the team</a:t>
            </a:r>
          </a:p>
          <a:p>
            <a:pPr lvl="2">
              <a:buFont typeface="Wingdings" panose="05000000000000000000" pitchFamily="2" charset="2"/>
              <a:buChar char="v"/>
            </a:pPr>
            <a:r>
              <a:rPr lang="en-US" dirty="0"/>
              <a:t>Deputy Title IX Coordinator</a:t>
            </a:r>
          </a:p>
          <a:p>
            <a:pPr lvl="2">
              <a:buFont typeface="Wingdings" panose="05000000000000000000" pitchFamily="2" charset="2"/>
              <a:buChar char="v"/>
            </a:pPr>
            <a:r>
              <a:rPr lang="en-US" dirty="0"/>
              <a:t>Investigator </a:t>
            </a:r>
          </a:p>
          <a:p>
            <a:pPr lvl="2">
              <a:buFont typeface="Wingdings" panose="05000000000000000000" pitchFamily="2" charset="2"/>
              <a:buChar char="v"/>
            </a:pPr>
            <a:r>
              <a:rPr lang="en-US" dirty="0"/>
              <a:t>Process Advisor </a:t>
            </a:r>
          </a:p>
          <a:p>
            <a:pPr lvl="2">
              <a:buFont typeface="Wingdings" panose="05000000000000000000" pitchFamily="2" charset="2"/>
              <a:buChar char="v"/>
            </a:pPr>
            <a:r>
              <a:rPr lang="en-US" dirty="0"/>
              <a:t>Decision Maker (Policy, and Appeal)</a:t>
            </a:r>
          </a:p>
        </p:txBody>
      </p:sp>
      <p:pic>
        <p:nvPicPr>
          <p:cNvPr id="4" name="Picture 3" descr="Text&#10;&#10;Description automatically generated">
            <a:extLst>
              <a:ext uri="{FF2B5EF4-FFF2-40B4-BE49-F238E27FC236}">
                <a16:creationId xmlns:a16="http://schemas.microsoft.com/office/drawing/2014/main" id="{BB6FA080-95CC-440D-809B-425F39671BAE}"/>
              </a:ext>
            </a:extLst>
          </p:cNvPr>
          <p:cNvPicPr>
            <a:picLocks noChangeAspect="1"/>
          </p:cNvPicPr>
          <p:nvPr/>
        </p:nvPicPr>
        <p:blipFill>
          <a:blip r:embed="rId2"/>
          <a:stretch>
            <a:fillRect/>
          </a:stretch>
        </p:blipFill>
        <p:spPr>
          <a:xfrm>
            <a:off x="8722543" y="5656634"/>
            <a:ext cx="4606532" cy="732857"/>
          </a:xfrm>
          <a:prstGeom prst="rect">
            <a:avLst/>
          </a:prstGeom>
        </p:spPr>
      </p:pic>
      <p:pic>
        <p:nvPicPr>
          <p:cNvPr id="5" name="Picture 4" descr="Text&#10;&#10;Description automatically generated">
            <a:extLst>
              <a:ext uri="{FF2B5EF4-FFF2-40B4-BE49-F238E27FC236}">
                <a16:creationId xmlns:a16="http://schemas.microsoft.com/office/drawing/2014/main" id="{107A1508-92D1-45BB-8C80-64CAAD5B7B98}"/>
              </a:ext>
            </a:extLst>
          </p:cNvPr>
          <p:cNvPicPr>
            <a:picLocks noChangeAspect="1"/>
          </p:cNvPicPr>
          <p:nvPr/>
        </p:nvPicPr>
        <p:blipFill>
          <a:blip r:embed="rId3"/>
          <a:stretch>
            <a:fillRect/>
          </a:stretch>
        </p:blipFill>
        <p:spPr>
          <a:xfrm>
            <a:off x="0" y="5656634"/>
            <a:ext cx="4606532" cy="732857"/>
          </a:xfrm>
          <a:prstGeom prst="rect">
            <a:avLst/>
          </a:prstGeom>
        </p:spPr>
      </p:pic>
    </p:spTree>
    <p:extLst>
      <p:ext uri="{BB962C8B-B14F-4D97-AF65-F5344CB8AC3E}">
        <p14:creationId xmlns:p14="http://schemas.microsoft.com/office/powerpoint/2010/main" val="26572537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5A4910-7E82-4CF8-BF60-CAAAB71AF3CD}"/>
              </a:ext>
            </a:extLst>
          </p:cNvPr>
          <p:cNvSpPr>
            <a:spLocks noGrp="1"/>
          </p:cNvSpPr>
          <p:nvPr>
            <p:ph type="title"/>
          </p:nvPr>
        </p:nvSpPr>
        <p:spPr/>
        <p:txBody>
          <a:bodyPr/>
          <a:lstStyle/>
          <a:p>
            <a:r>
              <a:rPr lang="en-US" dirty="0"/>
              <a:t>Purpose of Training	</a:t>
            </a:r>
          </a:p>
        </p:txBody>
      </p:sp>
      <p:sp>
        <p:nvSpPr>
          <p:cNvPr id="3" name="Content Placeholder 2">
            <a:extLst>
              <a:ext uri="{FF2B5EF4-FFF2-40B4-BE49-F238E27FC236}">
                <a16:creationId xmlns:a16="http://schemas.microsoft.com/office/drawing/2014/main" id="{2D69F9D2-0321-461B-B303-A65D7CAF12B2}"/>
              </a:ext>
            </a:extLst>
          </p:cNvPr>
          <p:cNvSpPr>
            <a:spLocks noGrp="1"/>
          </p:cNvSpPr>
          <p:nvPr>
            <p:ph idx="1"/>
          </p:nvPr>
        </p:nvSpPr>
        <p:spPr>
          <a:xfrm>
            <a:off x="1097280" y="2108202"/>
            <a:ext cx="10058400" cy="3548432"/>
          </a:xfrm>
        </p:spPr>
        <p:txBody>
          <a:bodyPr/>
          <a:lstStyle/>
          <a:p>
            <a:r>
              <a:rPr lang="en-US" dirty="0"/>
              <a:t>The purpose of this training is to: </a:t>
            </a:r>
          </a:p>
          <a:p>
            <a:pPr marL="749808" lvl="1" indent="-457200">
              <a:buFont typeface="+mj-lt"/>
              <a:buAutoNum type="arabicPeriod"/>
            </a:pPr>
            <a:r>
              <a:rPr lang="en-US" dirty="0"/>
              <a:t>Build confidence of team members </a:t>
            </a:r>
          </a:p>
          <a:p>
            <a:pPr marL="749808" lvl="1" indent="-457200">
              <a:buFont typeface="+mj-lt"/>
              <a:buAutoNum type="arabicPeriod"/>
            </a:pPr>
            <a:r>
              <a:rPr lang="en-US" dirty="0"/>
              <a:t>Establish foundational knowledge regarding Title IX of the Education Amendments of 1972 </a:t>
            </a:r>
          </a:p>
          <a:p>
            <a:pPr marL="749808" lvl="1" indent="-457200">
              <a:buFont typeface="+mj-lt"/>
              <a:buAutoNum type="arabicPeriod"/>
            </a:pPr>
            <a:r>
              <a:rPr lang="en-US" dirty="0"/>
              <a:t>Establish foundational knowledge regarding Minnesota State Board Policy, 1B.1: Equal Opportunity and Nondiscrimination in Employment and Education </a:t>
            </a:r>
          </a:p>
          <a:p>
            <a:pPr marL="749808" lvl="1" indent="-457200">
              <a:buFont typeface="+mj-lt"/>
              <a:buAutoNum type="arabicPeriod"/>
            </a:pPr>
            <a:r>
              <a:rPr lang="en-US" dirty="0"/>
              <a:t>Establish foundational knowledge regarding Minnesota State Board Policy, 1B.3: Sexual Violence Policy </a:t>
            </a:r>
          </a:p>
          <a:p>
            <a:pPr marL="749808" lvl="1" indent="-457200">
              <a:buFont typeface="+mj-lt"/>
              <a:buAutoNum type="arabicPeriod"/>
            </a:pPr>
            <a:r>
              <a:rPr lang="en-US" dirty="0"/>
              <a:t>Establish foundational knowledge regarding Minnesota State System Procedure, 1B.3.1: Response to Sexual Violence and Title IX Sexual Harassment </a:t>
            </a:r>
          </a:p>
          <a:p>
            <a:pPr marL="749808" lvl="1" indent="-457200">
              <a:buFont typeface="+mj-lt"/>
              <a:buAutoNum type="arabicPeriod"/>
            </a:pPr>
            <a:r>
              <a:rPr lang="en-US" dirty="0"/>
              <a:t>Provide firm expectations per team position</a:t>
            </a:r>
          </a:p>
        </p:txBody>
      </p:sp>
      <p:pic>
        <p:nvPicPr>
          <p:cNvPr id="4" name="Picture 3" descr="Text&#10;&#10;Description automatically generated">
            <a:extLst>
              <a:ext uri="{FF2B5EF4-FFF2-40B4-BE49-F238E27FC236}">
                <a16:creationId xmlns:a16="http://schemas.microsoft.com/office/drawing/2014/main" id="{BB6FA080-95CC-440D-809B-425F39671BAE}"/>
              </a:ext>
            </a:extLst>
          </p:cNvPr>
          <p:cNvPicPr>
            <a:picLocks noChangeAspect="1"/>
          </p:cNvPicPr>
          <p:nvPr/>
        </p:nvPicPr>
        <p:blipFill>
          <a:blip r:embed="rId2"/>
          <a:stretch>
            <a:fillRect/>
          </a:stretch>
        </p:blipFill>
        <p:spPr>
          <a:xfrm>
            <a:off x="8722543" y="5656634"/>
            <a:ext cx="4606532" cy="732857"/>
          </a:xfrm>
          <a:prstGeom prst="rect">
            <a:avLst/>
          </a:prstGeom>
        </p:spPr>
      </p:pic>
      <p:pic>
        <p:nvPicPr>
          <p:cNvPr id="5" name="Picture 4" descr="Text&#10;&#10;Description automatically generated">
            <a:extLst>
              <a:ext uri="{FF2B5EF4-FFF2-40B4-BE49-F238E27FC236}">
                <a16:creationId xmlns:a16="http://schemas.microsoft.com/office/drawing/2014/main" id="{107A1508-92D1-45BB-8C80-64CAAD5B7B98}"/>
              </a:ext>
            </a:extLst>
          </p:cNvPr>
          <p:cNvPicPr>
            <a:picLocks noChangeAspect="1"/>
          </p:cNvPicPr>
          <p:nvPr/>
        </p:nvPicPr>
        <p:blipFill>
          <a:blip r:embed="rId3"/>
          <a:stretch>
            <a:fillRect/>
          </a:stretch>
        </p:blipFill>
        <p:spPr>
          <a:xfrm>
            <a:off x="0" y="5656634"/>
            <a:ext cx="4606532" cy="732857"/>
          </a:xfrm>
          <a:prstGeom prst="rect">
            <a:avLst/>
          </a:prstGeom>
        </p:spPr>
      </p:pic>
    </p:spTree>
    <p:extLst>
      <p:ext uri="{BB962C8B-B14F-4D97-AF65-F5344CB8AC3E}">
        <p14:creationId xmlns:p14="http://schemas.microsoft.com/office/powerpoint/2010/main" val="9405546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5A4910-7E82-4CF8-BF60-CAAAB71AF3CD}"/>
              </a:ext>
            </a:extLst>
          </p:cNvPr>
          <p:cNvSpPr>
            <a:spLocks noGrp="1"/>
          </p:cNvSpPr>
          <p:nvPr>
            <p:ph type="title"/>
          </p:nvPr>
        </p:nvSpPr>
        <p:spPr/>
        <p:txBody>
          <a:bodyPr/>
          <a:lstStyle/>
          <a:p>
            <a:r>
              <a:rPr lang="en-US" dirty="0"/>
              <a:t>Evaluating Our Knowledge</a:t>
            </a:r>
          </a:p>
        </p:txBody>
      </p:sp>
      <p:sp>
        <p:nvSpPr>
          <p:cNvPr id="3" name="Content Placeholder 2">
            <a:extLst>
              <a:ext uri="{FF2B5EF4-FFF2-40B4-BE49-F238E27FC236}">
                <a16:creationId xmlns:a16="http://schemas.microsoft.com/office/drawing/2014/main" id="{2D69F9D2-0321-461B-B303-A65D7CAF12B2}"/>
              </a:ext>
            </a:extLst>
          </p:cNvPr>
          <p:cNvSpPr>
            <a:spLocks noGrp="1"/>
          </p:cNvSpPr>
          <p:nvPr>
            <p:ph idx="1"/>
          </p:nvPr>
        </p:nvSpPr>
        <p:spPr>
          <a:xfrm>
            <a:off x="1097280" y="2108202"/>
            <a:ext cx="10058400" cy="3548432"/>
          </a:xfrm>
        </p:spPr>
        <p:txBody>
          <a:bodyPr/>
          <a:lstStyle/>
          <a:p>
            <a:pPr marL="0" indent="0" algn="ctr">
              <a:buNone/>
            </a:pPr>
            <a:r>
              <a:rPr lang="en-US" b="1" i="1" dirty="0"/>
              <a:t>Let’s discuss! </a:t>
            </a:r>
          </a:p>
          <a:p>
            <a:pPr algn="ctr"/>
            <a:endParaRPr lang="en-US" dirty="0"/>
          </a:p>
          <a:p>
            <a:pPr marL="0" indent="0" algn="ctr">
              <a:buNone/>
            </a:pPr>
            <a:r>
              <a:rPr lang="en-US" dirty="0"/>
              <a:t>What do you know about Title IX? </a:t>
            </a:r>
          </a:p>
          <a:p>
            <a:pPr marL="0" indent="0" algn="ctr">
              <a:buNone/>
            </a:pPr>
            <a:endParaRPr lang="en-US" dirty="0"/>
          </a:p>
          <a:p>
            <a:pPr marL="0" indent="0" algn="ctr">
              <a:buNone/>
            </a:pPr>
            <a:r>
              <a:rPr lang="en-US" dirty="0"/>
              <a:t>What do you know about MN State Board Policies and Procedures related to 1B.1/1B.1.1, and 1B.3, 1B.3.1? </a:t>
            </a:r>
          </a:p>
        </p:txBody>
      </p:sp>
      <p:pic>
        <p:nvPicPr>
          <p:cNvPr id="4" name="Picture 3" descr="Text&#10;&#10;Description automatically generated">
            <a:extLst>
              <a:ext uri="{FF2B5EF4-FFF2-40B4-BE49-F238E27FC236}">
                <a16:creationId xmlns:a16="http://schemas.microsoft.com/office/drawing/2014/main" id="{BB6FA080-95CC-440D-809B-425F39671BAE}"/>
              </a:ext>
            </a:extLst>
          </p:cNvPr>
          <p:cNvPicPr>
            <a:picLocks noChangeAspect="1"/>
          </p:cNvPicPr>
          <p:nvPr/>
        </p:nvPicPr>
        <p:blipFill>
          <a:blip r:embed="rId2"/>
          <a:stretch>
            <a:fillRect/>
          </a:stretch>
        </p:blipFill>
        <p:spPr>
          <a:xfrm>
            <a:off x="8722543" y="5656634"/>
            <a:ext cx="4606532" cy="732857"/>
          </a:xfrm>
          <a:prstGeom prst="rect">
            <a:avLst/>
          </a:prstGeom>
        </p:spPr>
      </p:pic>
      <p:pic>
        <p:nvPicPr>
          <p:cNvPr id="5" name="Picture 4" descr="Text&#10;&#10;Description automatically generated">
            <a:extLst>
              <a:ext uri="{FF2B5EF4-FFF2-40B4-BE49-F238E27FC236}">
                <a16:creationId xmlns:a16="http://schemas.microsoft.com/office/drawing/2014/main" id="{107A1508-92D1-45BB-8C80-64CAAD5B7B98}"/>
              </a:ext>
            </a:extLst>
          </p:cNvPr>
          <p:cNvPicPr>
            <a:picLocks noChangeAspect="1"/>
          </p:cNvPicPr>
          <p:nvPr/>
        </p:nvPicPr>
        <p:blipFill>
          <a:blip r:embed="rId3"/>
          <a:stretch>
            <a:fillRect/>
          </a:stretch>
        </p:blipFill>
        <p:spPr>
          <a:xfrm>
            <a:off x="0" y="5656634"/>
            <a:ext cx="4606532" cy="732857"/>
          </a:xfrm>
          <a:prstGeom prst="rect">
            <a:avLst/>
          </a:prstGeom>
        </p:spPr>
      </p:pic>
    </p:spTree>
    <p:extLst>
      <p:ext uri="{BB962C8B-B14F-4D97-AF65-F5344CB8AC3E}">
        <p14:creationId xmlns:p14="http://schemas.microsoft.com/office/powerpoint/2010/main" val="239099566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5A4910-7E82-4CF8-BF60-CAAAB71AF3CD}"/>
              </a:ext>
            </a:extLst>
          </p:cNvPr>
          <p:cNvSpPr>
            <a:spLocks noGrp="1"/>
          </p:cNvSpPr>
          <p:nvPr>
            <p:ph type="title"/>
          </p:nvPr>
        </p:nvSpPr>
        <p:spPr/>
        <p:txBody>
          <a:bodyPr/>
          <a:lstStyle/>
          <a:p>
            <a:r>
              <a:rPr lang="en-US" dirty="0"/>
              <a:t>Title IX of the Education Amendments of 1972</a:t>
            </a:r>
          </a:p>
        </p:txBody>
      </p:sp>
      <p:sp>
        <p:nvSpPr>
          <p:cNvPr id="3" name="Content Placeholder 2">
            <a:extLst>
              <a:ext uri="{FF2B5EF4-FFF2-40B4-BE49-F238E27FC236}">
                <a16:creationId xmlns:a16="http://schemas.microsoft.com/office/drawing/2014/main" id="{2D69F9D2-0321-461B-B303-A65D7CAF12B2}"/>
              </a:ext>
            </a:extLst>
          </p:cNvPr>
          <p:cNvSpPr>
            <a:spLocks noGrp="1"/>
          </p:cNvSpPr>
          <p:nvPr>
            <p:ph idx="1"/>
          </p:nvPr>
        </p:nvSpPr>
        <p:spPr>
          <a:xfrm>
            <a:off x="1097280" y="1875934"/>
            <a:ext cx="4347556" cy="3780700"/>
          </a:xfrm>
        </p:spPr>
        <p:txBody>
          <a:bodyPr>
            <a:normAutofit fontScale="70000" lnSpcReduction="20000"/>
          </a:bodyPr>
          <a:lstStyle/>
          <a:p>
            <a:pPr marL="0" indent="0" algn="ctr">
              <a:buNone/>
            </a:pPr>
            <a:r>
              <a:rPr lang="en-US" b="1" i="1" dirty="0"/>
              <a:t>Historical context </a:t>
            </a:r>
          </a:p>
          <a:p>
            <a:pPr>
              <a:buFont typeface="Wingdings" panose="05000000000000000000" pitchFamily="2" charset="2"/>
              <a:buChar char="v"/>
            </a:pPr>
            <a:r>
              <a:rPr lang="en-US" dirty="0"/>
              <a:t> 20 U.S.C. § 1681 &amp; 34 C.F.R. Part 106 (1972), “No person in the United States shall, on the basis of sex, be excluded from participation in, be denied the benefits of, or be subjected to discrimination under any educational program or activity receiving federal financial assistance.”</a:t>
            </a:r>
          </a:p>
          <a:p>
            <a:pPr>
              <a:buFont typeface="Wingdings" panose="05000000000000000000" pitchFamily="2" charset="2"/>
              <a:buChar char="v"/>
            </a:pPr>
            <a:r>
              <a:rPr lang="en-US" dirty="0"/>
              <a:t> 1972 Title IX was signed into law.</a:t>
            </a:r>
          </a:p>
          <a:p>
            <a:pPr marL="0" indent="0" algn="ctr">
              <a:buNone/>
            </a:pPr>
            <a:r>
              <a:rPr lang="en-US" b="1" i="1" dirty="0"/>
              <a:t>Current context </a:t>
            </a:r>
          </a:p>
          <a:p>
            <a:pPr>
              <a:buFont typeface="Wingdings" panose="05000000000000000000" pitchFamily="2" charset="2"/>
              <a:buChar char="v"/>
            </a:pPr>
            <a:r>
              <a:rPr lang="en-US" dirty="0"/>
              <a:t> 2020 Title IX regulations were issued.</a:t>
            </a:r>
          </a:p>
          <a:p>
            <a:pPr>
              <a:buFont typeface="Wingdings" panose="05000000000000000000" pitchFamily="2" charset="2"/>
              <a:buChar char="v"/>
            </a:pPr>
            <a:r>
              <a:rPr lang="en-US" dirty="0"/>
              <a:t>Covers: </a:t>
            </a:r>
          </a:p>
          <a:p>
            <a:pPr lvl="1">
              <a:buFont typeface="Wingdings" panose="05000000000000000000" pitchFamily="2" charset="2"/>
              <a:buChar char="v"/>
            </a:pPr>
            <a:r>
              <a:rPr lang="en-US" dirty="0"/>
              <a:t>Sex-based discrimination </a:t>
            </a:r>
          </a:p>
          <a:p>
            <a:pPr lvl="2">
              <a:buFont typeface="Wingdings" panose="05000000000000000000" pitchFamily="2" charset="2"/>
              <a:buChar char="v"/>
            </a:pPr>
            <a:r>
              <a:rPr lang="en-US" dirty="0"/>
              <a:t>Program equity, recruitment, admissions, and access, pregnancy, athletics, employment, recruitment, and hiring, extra-curricular activities, housing, access to course offerings, salaries and benefits, financial assistance, facilities, funding, sex, sexual orientation, and gender identity</a:t>
            </a:r>
          </a:p>
        </p:txBody>
      </p:sp>
      <p:pic>
        <p:nvPicPr>
          <p:cNvPr id="4" name="Picture 3" descr="Text&#10;&#10;Description automatically generated">
            <a:extLst>
              <a:ext uri="{FF2B5EF4-FFF2-40B4-BE49-F238E27FC236}">
                <a16:creationId xmlns:a16="http://schemas.microsoft.com/office/drawing/2014/main" id="{BB6FA080-95CC-440D-809B-425F39671BAE}"/>
              </a:ext>
            </a:extLst>
          </p:cNvPr>
          <p:cNvPicPr>
            <a:picLocks noChangeAspect="1"/>
          </p:cNvPicPr>
          <p:nvPr/>
        </p:nvPicPr>
        <p:blipFill>
          <a:blip r:embed="rId3"/>
          <a:stretch>
            <a:fillRect/>
          </a:stretch>
        </p:blipFill>
        <p:spPr>
          <a:xfrm>
            <a:off x="8722543" y="5656634"/>
            <a:ext cx="4606532" cy="732857"/>
          </a:xfrm>
          <a:prstGeom prst="rect">
            <a:avLst/>
          </a:prstGeom>
        </p:spPr>
      </p:pic>
      <p:pic>
        <p:nvPicPr>
          <p:cNvPr id="5" name="Picture 4" descr="Text&#10;&#10;Description automatically generated">
            <a:extLst>
              <a:ext uri="{FF2B5EF4-FFF2-40B4-BE49-F238E27FC236}">
                <a16:creationId xmlns:a16="http://schemas.microsoft.com/office/drawing/2014/main" id="{107A1508-92D1-45BB-8C80-64CAAD5B7B98}"/>
              </a:ext>
            </a:extLst>
          </p:cNvPr>
          <p:cNvPicPr>
            <a:picLocks noChangeAspect="1"/>
          </p:cNvPicPr>
          <p:nvPr/>
        </p:nvPicPr>
        <p:blipFill>
          <a:blip r:embed="rId4"/>
          <a:stretch>
            <a:fillRect/>
          </a:stretch>
        </p:blipFill>
        <p:spPr>
          <a:xfrm>
            <a:off x="0" y="5656634"/>
            <a:ext cx="4606532" cy="732857"/>
          </a:xfrm>
          <a:prstGeom prst="rect">
            <a:avLst/>
          </a:prstGeom>
        </p:spPr>
      </p:pic>
      <p:sp>
        <p:nvSpPr>
          <p:cNvPr id="6" name="Content Placeholder 2">
            <a:extLst>
              <a:ext uri="{FF2B5EF4-FFF2-40B4-BE49-F238E27FC236}">
                <a16:creationId xmlns:a16="http://schemas.microsoft.com/office/drawing/2014/main" id="{DA0E8E1C-DFDE-4A74-ADAB-68AC79116093}"/>
              </a:ext>
            </a:extLst>
          </p:cNvPr>
          <p:cNvSpPr txBox="1">
            <a:spLocks/>
          </p:cNvSpPr>
          <p:nvPr/>
        </p:nvSpPr>
        <p:spPr>
          <a:xfrm>
            <a:off x="6470073" y="2108202"/>
            <a:ext cx="4347556" cy="3548432"/>
          </a:xfrm>
          <a:prstGeom prst="rect">
            <a:avLst/>
          </a:prstGeom>
        </p:spPr>
        <p:txBody>
          <a:bodyPr vert="horz" lIns="0" tIns="45720" rIns="0" bIns="45720" rtlCol="0">
            <a:normAutofit fontScale="77500" lnSpcReduction="20000"/>
          </a:bodyPr>
          <a:lstStyle>
            <a:lvl1pPr marL="91440" indent="-91440" algn="l" defTabSz="914400" rtl="0" eaLnBrk="1" latinLnBrk="0" hangingPunct="1">
              <a:lnSpc>
                <a:spcPct val="110000"/>
              </a:lnSpc>
              <a:spcBef>
                <a:spcPts val="1200"/>
              </a:spcBef>
              <a:spcAft>
                <a:spcPts val="200"/>
              </a:spcAft>
              <a:buClr>
                <a:schemeClr val="accent1"/>
              </a:buClr>
              <a:buSzPct val="100000"/>
              <a:buFont typeface="Calibri" panose="020F0502020204030204" pitchFamily="34" charset="0"/>
              <a:buChar char=" "/>
              <a:defRPr sz="19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100000"/>
              </a:lnSpc>
              <a:spcBef>
                <a:spcPts val="200"/>
              </a:spcBef>
              <a:spcAft>
                <a:spcPts val="400"/>
              </a:spcAft>
              <a:buClrTx/>
              <a:buFont typeface="Calibri" pitchFamily="34" charset="0"/>
              <a:buChar char="◦"/>
              <a:defRPr sz="17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100000"/>
              </a:lnSpc>
              <a:spcBef>
                <a:spcPts val="200"/>
              </a:spcBef>
              <a:spcAft>
                <a:spcPts val="400"/>
              </a:spcAft>
              <a:buClrTx/>
              <a:buFont typeface="Calibri" pitchFamily="34" charset="0"/>
              <a:buChar char="◦"/>
              <a:defRPr sz="13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100000"/>
              </a:lnSpc>
              <a:spcBef>
                <a:spcPts val="200"/>
              </a:spcBef>
              <a:spcAft>
                <a:spcPts val="400"/>
              </a:spcAft>
              <a:buClrTx/>
              <a:buFont typeface="Calibri" pitchFamily="34" charset="0"/>
              <a:buChar char="◦"/>
              <a:defRPr sz="13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100000"/>
              </a:lnSpc>
              <a:spcBef>
                <a:spcPts val="200"/>
              </a:spcBef>
              <a:spcAft>
                <a:spcPts val="400"/>
              </a:spcAft>
              <a:buClrTx/>
              <a:buFont typeface="Calibri" pitchFamily="34" charset="0"/>
              <a:buChar char="◦"/>
              <a:defRPr sz="13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a:buFont typeface="Wingdings" panose="05000000000000000000" pitchFamily="2" charset="2"/>
              <a:buChar char="v"/>
            </a:pPr>
            <a:r>
              <a:rPr lang="en-US" dirty="0"/>
              <a:t>Covers:</a:t>
            </a:r>
          </a:p>
          <a:p>
            <a:pPr lvl="1">
              <a:buFont typeface="Wingdings" panose="05000000000000000000" pitchFamily="2" charset="2"/>
              <a:buChar char="v"/>
            </a:pPr>
            <a:r>
              <a:rPr lang="en-US" dirty="0"/>
              <a:t>Sexual harassment </a:t>
            </a:r>
          </a:p>
          <a:p>
            <a:pPr lvl="2">
              <a:buFont typeface="Wingdings" panose="05000000000000000000" pitchFamily="2" charset="2"/>
              <a:buChar char="v"/>
            </a:pPr>
            <a:r>
              <a:rPr lang="en-US" dirty="0"/>
              <a:t>Quid pro quo</a:t>
            </a:r>
          </a:p>
          <a:p>
            <a:pPr lvl="2">
              <a:buFont typeface="Wingdings" panose="05000000000000000000" pitchFamily="2" charset="2"/>
              <a:buChar char="v"/>
            </a:pPr>
            <a:r>
              <a:rPr lang="en-US" dirty="0"/>
              <a:t>Hostile environment </a:t>
            </a:r>
          </a:p>
          <a:p>
            <a:pPr lvl="2">
              <a:buFont typeface="Wingdings" panose="05000000000000000000" pitchFamily="2" charset="2"/>
              <a:buChar char="v"/>
            </a:pPr>
            <a:r>
              <a:rPr lang="en-US" dirty="0"/>
              <a:t>Sexual assault </a:t>
            </a:r>
          </a:p>
          <a:p>
            <a:pPr lvl="3">
              <a:buFont typeface="Wingdings" panose="05000000000000000000" pitchFamily="2" charset="2"/>
              <a:buChar char="v"/>
            </a:pPr>
            <a:r>
              <a:rPr lang="en-US" dirty="0"/>
              <a:t>Rape, Sodomy, Sexual assault with an object, Fondling, Incest, Statutory rape </a:t>
            </a:r>
          </a:p>
          <a:p>
            <a:pPr lvl="1">
              <a:buFont typeface="Wingdings" panose="05000000000000000000" pitchFamily="2" charset="2"/>
              <a:buChar char="v"/>
            </a:pPr>
            <a:r>
              <a:rPr lang="en-US" dirty="0"/>
              <a:t>Domestic violence</a:t>
            </a:r>
          </a:p>
          <a:p>
            <a:pPr lvl="1">
              <a:buFont typeface="Wingdings" panose="05000000000000000000" pitchFamily="2" charset="2"/>
              <a:buChar char="v"/>
            </a:pPr>
            <a:r>
              <a:rPr lang="en-US" dirty="0"/>
              <a:t>Dating violence </a:t>
            </a:r>
          </a:p>
          <a:p>
            <a:pPr lvl="1">
              <a:buFont typeface="Wingdings" panose="05000000000000000000" pitchFamily="2" charset="2"/>
              <a:buChar char="v"/>
            </a:pPr>
            <a:r>
              <a:rPr lang="en-US" dirty="0"/>
              <a:t>Stalking </a:t>
            </a:r>
          </a:p>
          <a:p>
            <a:pPr lvl="1">
              <a:buFont typeface="Wingdings" panose="05000000000000000000" pitchFamily="2" charset="2"/>
              <a:buChar char="v"/>
            </a:pPr>
            <a:r>
              <a:rPr lang="en-US" dirty="0"/>
              <a:t>Sexual exploitation</a:t>
            </a:r>
          </a:p>
          <a:p>
            <a:pPr lvl="1">
              <a:buFont typeface="Wingdings" panose="05000000000000000000" pitchFamily="2" charset="2"/>
              <a:buChar char="v"/>
            </a:pPr>
            <a:r>
              <a:rPr lang="en-US" dirty="0"/>
              <a:t>Retaliation</a:t>
            </a:r>
          </a:p>
          <a:p>
            <a:pPr marL="0" indent="0" algn="ctr">
              <a:buFont typeface="Calibri" panose="020F0502020204030204" pitchFamily="34" charset="0"/>
              <a:buNone/>
            </a:pPr>
            <a:r>
              <a:rPr lang="en-US" b="1" i="1" dirty="0"/>
              <a:t>Resource</a:t>
            </a:r>
          </a:p>
          <a:p>
            <a:pPr>
              <a:buFont typeface="Wingdings" panose="05000000000000000000" pitchFamily="2" charset="2"/>
              <a:buChar char="v"/>
            </a:pPr>
            <a:r>
              <a:rPr lang="en-US" b="1" i="1" dirty="0"/>
              <a:t> </a:t>
            </a:r>
            <a:r>
              <a:rPr lang="en-US" b="1" i="1" dirty="0">
                <a:hlinkClick r:id="rId5"/>
              </a:rPr>
              <a:t>Department of Justice</a:t>
            </a:r>
            <a:endParaRPr lang="en-US" b="1" i="1" dirty="0"/>
          </a:p>
        </p:txBody>
      </p:sp>
    </p:spTree>
    <p:extLst>
      <p:ext uri="{BB962C8B-B14F-4D97-AF65-F5344CB8AC3E}">
        <p14:creationId xmlns:p14="http://schemas.microsoft.com/office/powerpoint/2010/main" val="842541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5A4910-7E82-4CF8-BF60-CAAAB71AF3CD}"/>
              </a:ext>
            </a:extLst>
          </p:cNvPr>
          <p:cNvSpPr>
            <a:spLocks noGrp="1"/>
          </p:cNvSpPr>
          <p:nvPr>
            <p:ph type="title"/>
          </p:nvPr>
        </p:nvSpPr>
        <p:spPr/>
        <p:txBody>
          <a:bodyPr/>
          <a:lstStyle/>
          <a:p>
            <a:r>
              <a:rPr lang="en-US" dirty="0"/>
              <a:t>MN State Board Policies</a:t>
            </a:r>
          </a:p>
        </p:txBody>
      </p:sp>
      <p:sp>
        <p:nvSpPr>
          <p:cNvPr id="3" name="Content Placeholder 2">
            <a:extLst>
              <a:ext uri="{FF2B5EF4-FFF2-40B4-BE49-F238E27FC236}">
                <a16:creationId xmlns:a16="http://schemas.microsoft.com/office/drawing/2014/main" id="{2D69F9D2-0321-461B-B303-A65D7CAF12B2}"/>
              </a:ext>
            </a:extLst>
          </p:cNvPr>
          <p:cNvSpPr>
            <a:spLocks noGrp="1"/>
          </p:cNvSpPr>
          <p:nvPr>
            <p:ph idx="1"/>
          </p:nvPr>
        </p:nvSpPr>
        <p:spPr>
          <a:xfrm>
            <a:off x="1097280" y="2108202"/>
            <a:ext cx="10058400" cy="3548432"/>
          </a:xfrm>
        </p:spPr>
        <p:txBody>
          <a:bodyPr>
            <a:normAutofit fontScale="62500" lnSpcReduction="20000"/>
          </a:bodyPr>
          <a:lstStyle/>
          <a:p>
            <a:pPr algn="ctr"/>
            <a:r>
              <a:rPr lang="en-US" b="1" dirty="0">
                <a:hlinkClick r:id="rId2"/>
              </a:rPr>
              <a:t>1B.1: Equal Opportunity and Nondiscrimination in employment and Education </a:t>
            </a:r>
            <a:endParaRPr lang="en-US" b="1" dirty="0"/>
          </a:p>
          <a:p>
            <a:pPr>
              <a:buFont typeface="Wingdings" panose="05000000000000000000" pitchFamily="2" charset="2"/>
              <a:buChar char="v"/>
            </a:pPr>
            <a:r>
              <a:rPr lang="en-US" dirty="0"/>
              <a:t> Covers: </a:t>
            </a:r>
          </a:p>
          <a:p>
            <a:pPr lvl="1">
              <a:buFont typeface="Wingdings" panose="05000000000000000000" pitchFamily="2" charset="2"/>
              <a:buChar char="v"/>
            </a:pPr>
            <a:r>
              <a:rPr lang="en-US" sz="1800" dirty="0">
                <a:effectLst/>
                <a:latin typeface="Calibri" panose="020F0502020204030204" pitchFamily="34" charset="0"/>
                <a:ea typeface="Calibri" panose="020F0502020204030204" pitchFamily="34" charset="0"/>
                <a:cs typeface="Times New Roman" panose="02020603050405020304" pitchFamily="18" charset="0"/>
              </a:rPr>
              <a:t>Retaliation </a:t>
            </a:r>
          </a:p>
          <a:p>
            <a:pPr lvl="1">
              <a:buFont typeface="Wingdings" panose="05000000000000000000" pitchFamily="2" charset="2"/>
              <a:buChar char="v"/>
            </a:pPr>
            <a:r>
              <a:rPr lang="en-US" sz="1800" dirty="0">
                <a:effectLst/>
                <a:latin typeface="Calibri" panose="020F0502020204030204" pitchFamily="34" charset="0"/>
                <a:ea typeface="Calibri" panose="020F0502020204030204" pitchFamily="34" charset="0"/>
                <a:cs typeface="Times New Roman" panose="02020603050405020304" pitchFamily="18" charset="0"/>
              </a:rPr>
              <a:t>Discrimination </a:t>
            </a:r>
          </a:p>
          <a:p>
            <a:pPr lvl="1">
              <a:buFont typeface="Wingdings" panose="05000000000000000000" pitchFamily="2" charset="2"/>
              <a:buChar char="v"/>
            </a:pPr>
            <a:r>
              <a:rPr lang="en-US" sz="1800" dirty="0">
                <a:effectLst/>
                <a:latin typeface="Calibri" panose="020F0502020204030204" pitchFamily="34" charset="0"/>
                <a:ea typeface="Calibri" panose="020F0502020204030204" pitchFamily="34" charset="0"/>
                <a:cs typeface="Times New Roman" panose="02020603050405020304" pitchFamily="18" charset="0"/>
              </a:rPr>
              <a:t>Harassment </a:t>
            </a:r>
          </a:p>
          <a:p>
            <a:pPr lvl="1">
              <a:buFont typeface="Wingdings" panose="05000000000000000000" pitchFamily="2" charset="2"/>
              <a:buChar char="v"/>
            </a:pPr>
            <a:r>
              <a:rPr lang="en-US" sz="1800" dirty="0">
                <a:effectLst/>
                <a:latin typeface="Calibri" panose="020F0502020204030204" pitchFamily="34" charset="0"/>
                <a:ea typeface="Calibri" panose="020F0502020204030204" pitchFamily="34" charset="0"/>
                <a:cs typeface="Times New Roman" panose="02020603050405020304" pitchFamily="18" charset="0"/>
              </a:rPr>
              <a:t>Sexual Harassment </a:t>
            </a:r>
            <a:endParaRPr lang="en-US" dirty="0"/>
          </a:p>
          <a:p>
            <a:pPr algn="ctr"/>
            <a:r>
              <a:rPr lang="en-US" b="1" dirty="0">
                <a:hlinkClick r:id="rId2"/>
              </a:rPr>
              <a:t>1B.3: Sexual Violence Policy</a:t>
            </a:r>
            <a:endParaRPr lang="en-US" b="1" dirty="0"/>
          </a:p>
          <a:p>
            <a:pPr>
              <a:buFont typeface="Wingdings" panose="05000000000000000000" pitchFamily="2" charset="2"/>
              <a:buChar char="v"/>
            </a:pPr>
            <a:r>
              <a:rPr lang="en-US" dirty="0"/>
              <a:t> Covers: </a:t>
            </a:r>
          </a:p>
          <a:p>
            <a:pPr lvl="1">
              <a:buFont typeface="Wingdings" panose="05000000000000000000" pitchFamily="2" charset="2"/>
              <a:buChar char="v"/>
            </a:pPr>
            <a:r>
              <a:rPr lang="en-US" dirty="0"/>
              <a:t>Sexual Violence </a:t>
            </a:r>
          </a:p>
          <a:p>
            <a:pPr lvl="2">
              <a:buFont typeface="Wingdings" panose="05000000000000000000" pitchFamily="2" charset="2"/>
              <a:buChar char="v"/>
            </a:pPr>
            <a:r>
              <a:rPr lang="en-US" dirty="0"/>
              <a:t>Dating, intimate partner, and relationship violence </a:t>
            </a:r>
          </a:p>
          <a:p>
            <a:pPr lvl="2">
              <a:buFont typeface="Wingdings" panose="05000000000000000000" pitchFamily="2" charset="2"/>
              <a:buChar char="v"/>
            </a:pPr>
            <a:r>
              <a:rPr lang="en-US" dirty="0"/>
              <a:t>Non-forcible sex acts</a:t>
            </a:r>
          </a:p>
          <a:p>
            <a:pPr lvl="2">
              <a:buFont typeface="Wingdings" panose="05000000000000000000" pitchFamily="2" charset="2"/>
              <a:buChar char="v"/>
            </a:pPr>
            <a:r>
              <a:rPr lang="en-US" dirty="0"/>
              <a:t>Sexual assault</a:t>
            </a:r>
          </a:p>
          <a:p>
            <a:pPr lvl="2">
              <a:buFont typeface="Wingdings" panose="05000000000000000000" pitchFamily="2" charset="2"/>
              <a:buChar char="v"/>
            </a:pPr>
            <a:r>
              <a:rPr lang="en-US" dirty="0"/>
              <a:t>Stalking</a:t>
            </a:r>
          </a:p>
          <a:p>
            <a:pPr lvl="2">
              <a:buFont typeface="Wingdings" panose="05000000000000000000" pitchFamily="2" charset="2"/>
              <a:buChar char="v"/>
            </a:pPr>
            <a:r>
              <a:rPr lang="en-US" dirty="0"/>
              <a:t>Aiding acts of sexual violence </a:t>
            </a:r>
          </a:p>
          <a:p>
            <a:pPr lvl="2">
              <a:buFont typeface="Wingdings" panose="05000000000000000000" pitchFamily="2" charset="2"/>
              <a:buChar char="v"/>
            </a:pPr>
            <a:r>
              <a:rPr lang="en-US" dirty="0"/>
              <a:t>Sexual exploitation (not stated in 1B.3, but could fall under here)</a:t>
            </a:r>
          </a:p>
          <a:p>
            <a:pPr lvl="1">
              <a:buFont typeface="Wingdings" panose="05000000000000000000" pitchFamily="2" charset="2"/>
              <a:buChar char="v"/>
            </a:pPr>
            <a:endParaRPr lang="en-US" dirty="0"/>
          </a:p>
        </p:txBody>
      </p:sp>
      <p:pic>
        <p:nvPicPr>
          <p:cNvPr id="4" name="Picture 3" descr="Text&#10;&#10;Description automatically generated">
            <a:extLst>
              <a:ext uri="{FF2B5EF4-FFF2-40B4-BE49-F238E27FC236}">
                <a16:creationId xmlns:a16="http://schemas.microsoft.com/office/drawing/2014/main" id="{BB6FA080-95CC-440D-809B-425F39671BAE}"/>
              </a:ext>
            </a:extLst>
          </p:cNvPr>
          <p:cNvPicPr>
            <a:picLocks noChangeAspect="1"/>
          </p:cNvPicPr>
          <p:nvPr/>
        </p:nvPicPr>
        <p:blipFill>
          <a:blip r:embed="rId3"/>
          <a:stretch>
            <a:fillRect/>
          </a:stretch>
        </p:blipFill>
        <p:spPr>
          <a:xfrm>
            <a:off x="8722543" y="5656634"/>
            <a:ext cx="4606532" cy="732857"/>
          </a:xfrm>
          <a:prstGeom prst="rect">
            <a:avLst/>
          </a:prstGeom>
        </p:spPr>
      </p:pic>
      <p:pic>
        <p:nvPicPr>
          <p:cNvPr id="5" name="Picture 4" descr="Text&#10;&#10;Description automatically generated">
            <a:extLst>
              <a:ext uri="{FF2B5EF4-FFF2-40B4-BE49-F238E27FC236}">
                <a16:creationId xmlns:a16="http://schemas.microsoft.com/office/drawing/2014/main" id="{107A1508-92D1-45BB-8C80-64CAAD5B7B98}"/>
              </a:ext>
            </a:extLst>
          </p:cNvPr>
          <p:cNvPicPr>
            <a:picLocks noChangeAspect="1"/>
          </p:cNvPicPr>
          <p:nvPr/>
        </p:nvPicPr>
        <p:blipFill>
          <a:blip r:embed="rId4"/>
          <a:stretch>
            <a:fillRect/>
          </a:stretch>
        </p:blipFill>
        <p:spPr>
          <a:xfrm>
            <a:off x="0" y="5656634"/>
            <a:ext cx="4606532" cy="732857"/>
          </a:xfrm>
          <a:prstGeom prst="rect">
            <a:avLst/>
          </a:prstGeom>
        </p:spPr>
      </p:pic>
    </p:spTree>
    <p:extLst>
      <p:ext uri="{BB962C8B-B14F-4D97-AF65-F5344CB8AC3E}">
        <p14:creationId xmlns:p14="http://schemas.microsoft.com/office/powerpoint/2010/main" val="339966297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5A4910-7E82-4CF8-BF60-CAAAB71AF3CD}"/>
              </a:ext>
            </a:extLst>
          </p:cNvPr>
          <p:cNvSpPr>
            <a:spLocks noGrp="1"/>
          </p:cNvSpPr>
          <p:nvPr>
            <p:ph type="title"/>
          </p:nvPr>
        </p:nvSpPr>
        <p:spPr/>
        <p:txBody>
          <a:bodyPr/>
          <a:lstStyle/>
          <a:p>
            <a:r>
              <a:rPr lang="en-US" dirty="0"/>
              <a:t>MN State System Procedures</a:t>
            </a:r>
          </a:p>
        </p:txBody>
      </p:sp>
      <p:sp>
        <p:nvSpPr>
          <p:cNvPr id="3" name="Content Placeholder 2">
            <a:extLst>
              <a:ext uri="{FF2B5EF4-FFF2-40B4-BE49-F238E27FC236}">
                <a16:creationId xmlns:a16="http://schemas.microsoft.com/office/drawing/2014/main" id="{2D69F9D2-0321-461B-B303-A65D7CAF12B2}"/>
              </a:ext>
            </a:extLst>
          </p:cNvPr>
          <p:cNvSpPr>
            <a:spLocks noGrp="1"/>
          </p:cNvSpPr>
          <p:nvPr>
            <p:ph idx="1"/>
          </p:nvPr>
        </p:nvSpPr>
        <p:spPr>
          <a:xfrm>
            <a:off x="1097280" y="2108202"/>
            <a:ext cx="10058400" cy="3548432"/>
          </a:xfrm>
        </p:spPr>
        <p:txBody>
          <a:bodyPr/>
          <a:lstStyle/>
          <a:p>
            <a:pPr algn="ctr"/>
            <a:r>
              <a:rPr lang="en-US" b="1" dirty="0">
                <a:hlinkClick r:id="rId2"/>
              </a:rPr>
              <a:t>1B.3.1: Response to Sexual Violence and Title IX Sexual Harassment</a:t>
            </a:r>
            <a:endParaRPr lang="en-US" b="1" dirty="0"/>
          </a:p>
          <a:p>
            <a:pPr>
              <a:buFont typeface="Wingdings" panose="05000000000000000000" pitchFamily="2" charset="2"/>
              <a:buChar char="v"/>
            </a:pPr>
            <a:r>
              <a:rPr lang="en-US" dirty="0"/>
              <a:t> Part 7, Subpart C, 6</a:t>
            </a:r>
          </a:p>
          <a:p>
            <a:pPr>
              <a:buFont typeface="Wingdings" panose="05000000000000000000" pitchFamily="2" charset="2"/>
              <a:buChar char="v"/>
            </a:pPr>
            <a:r>
              <a:rPr lang="en-US" dirty="0"/>
              <a:t> Part 7, Subpart D, 2</a:t>
            </a:r>
          </a:p>
          <a:p>
            <a:pPr>
              <a:buFont typeface="Wingdings" panose="05000000000000000000" pitchFamily="2" charset="2"/>
              <a:buChar char="v"/>
            </a:pPr>
            <a:r>
              <a:rPr lang="en-US" dirty="0"/>
              <a:t> Sexual violence prevention and education, Subpart A</a:t>
            </a:r>
          </a:p>
        </p:txBody>
      </p:sp>
      <p:pic>
        <p:nvPicPr>
          <p:cNvPr id="4" name="Picture 3" descr="Text&#10;&#10;Description automatically generated">
            <a:extLst>
              <a:ext uri="{FF2B5EF4-FFF2-40B4-BE49-F238E27FC236}">
                <a16:creationId xmlns:a16="http://schemas.microsoft.com/office/drawing/2014/main" id="{BB6FA080-95CC-440D-809B-425F39671BAE}"/>
              </a:ext>
            </a:extLst>
          </p:cNvPr>
          <p:cNvPicPr>
            <a:picLocks noChangeAspect="1"/>
          </p:cNvPicPr>
          <p:nvPr/>
        </p:nvPicPr>
        <p:blipFill>
          <a:blip r:embed="rId3"/>
          <a:stretch>
            <a:fillRect/>
          </a:stretch>
        </p:blipFill>
        <p:spPr>
          <a:xfrm>
            <a:off x="8722543" y="5656634"/>
            <a:ext cx="4606532" cy="732857"/>
          </a:xfrm>
          <a:prstGeom prst="rect">
            <a:avLst/>
          </a:prstGeom>
        </p:spPr>
      </p:pic>
      <p:pic>
        <p:nvPicPr>
          <p:cNvPr id="5" name="Picture 4" descr="Text&#10;&#10;Description automatically generated">
            <a:extLst>
              <a:ext uri="{FF2B5EF4-FFF2-40B4-BE49-F238E27FC236}">
                <a16:creationId xmlns:a16="http://schemas.microsoft.com/office/drawing/2014/main" id="{107A1508-92D1-45BB-8C80-64CAAD5B7B98}"/>
              </a:ext>
            </a:extLst>
          </p:cNvPr>
          <p:cNvPicPr>
            <a:picLocks noChangeAspect="1"/>
          </p:cNvPicPr>
          <p:nvPr/>
        </p:nvPicPr>
        <p:blipFill>
          <a:blip r:embed="rId4"/>
          <a:stretch>
            <a:fillRect/>
          </a:stretch>
        </p:blipFill>
        <p:spPr>
          <a:xfrm>
            <a:off x="0" y="5656634"/>
            <a:ext cx="4606532" cy="732857"/>
          </a:xfrm>
          <a:prstGeom prst="rect">
            <a:avLst/>
          </a:prstGeom>
        </p:spPr>
      </p:pic>
    </p:spTree>
    <p:extLst>
      <p:ext uri="{BB962C8B-B14F-4D97-AF65-F5344CB8AC3E}">
        <p14:creationId xmlns:p14="http://schemas.microsoft.com/office/powerpoint/2010/main" val="206389260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5A4910-7E82-4CF8-BF60-CAAAB71AF3CD}"/>
              </a:ext>
            </a:extLst>
          </p:cNvPr>
          <p:cNvSpPr>
            <a:spLocks noGrp="1"/>
          </p:cNvSpPr>
          <p:nvPr>
            <p:ph type="title"/>
          </p:nvPr>
        </p:nvSpPr>
        <p:spPr/>
        <p:txBody>
          <a:bodyPr>
            <a:normAutofit/>
          </a:bodyPr>
          <a:lstStyle/>
          <a:p>
            <a:r>
              <a:rPr lang="en-US" dirty="0"/>
              <a:t>Organizational Structure </a:t>
            </a:r>
          </a:p>
        </p:txBody>
      </p:sp>
      <p:pic>
        <p:nvPicPr>
          <p:cNvPr id="6" name="Content Placeholder 5">
            <a:extLst>
              <a:ext uri="{FF2B5EF4-FFF2-40B4-BE49-F238E27FC236}">
                <a16:creationId xmlns:a16="http://schemas.microsoft.com/office/drawing/2014/main" id="{AAF38368-B62B-4ECD-87DB-C9A171BD0108}"/>
              </a:ext>
            </a:extLst>
          </p:cNvPr>
          <p:cNvPicPr>
            <a:picLocks noGrp="1" noChangeAspect="1"/>
          </p:cNvPicPr>
          <p:nvPr>
            <p:ph idx="1"/>
          </p:nvPr>
        </p:nvPicPr>
        <p:blipFill>
          <a:blip r:embed="rId2"/>
          <a:stretch>
            <a:fillRect/>
          </a:stretch>
        </p:blipFill>
        <p:spPr>
          <a:xfrm>
            <a:off x="3657150" y="2108200"/>
            <a:ext cx="4938025" cy="3548063"/>
          </a:xfrm>
          <a:prstGeom prst="rect">
            <a:avLst/>
          </a:prstGeom>
        </p:spPr>
      </p:pic>
      <p:pic>
        <p:nvPicPr>
          <p:cNvPr id="4" name="Picture 3" descr="Text&#10;&#10;Description automatically generated">
            <a:extLst>
              <a:ext uri="{FF2B5EF4-FFF2-40B4-BE49-F238E27FC236}">
                <a16:creationId xmlns:a16="http://schemas.microsoft.com/office/drawing/2014/main" id="{BB6FA080-95CC-440D-809B-425F39671BAE}"/>
              </a:ext>
            </a:extLst>
          </p:cNvPr>
          <p:cNvPicPr>
            <a:picLocks noChangeAspect="1"/>
          </p:cNvPicPr>
          <p:nvPr/>
        </p:nvPicPr>
        <p:blipFill>
          <a:blip r:embed="rId3"/>
          <a:stretch>
            <a:fillRect/>
          </a:stretch>
        </p:blipFill>
        <p:spPr>
          <a:xfrm>
            <a:off x="8722543" y="5656634"/>
            <a:ext cx="4606532" cy="732857"/>
          </a:xfrm>
          <a:prstGeom prst="rect">
            <a:avLst/>
          </a:prstGeom>
        </p:spPr>
      </p:pic>
      <p:pic>
        <p:nvPicPr>
          <p:cNvPr id="5" name="Picture 4" descr="Text&#10;&#10;Description automatically generated">
            <a:extLst>
              <a:ext uri="{FF2B5EF4-FFF2-40B4-BE49-F238E27FC236}">
                <a16:creationId xmlns:a16="http://schemas.microsoft.com/office/drawing/2014/main" id="{107A1508-92D1-45BB-8C80-64CAAD5B7B98}"/>
              </a:ext>
            </a:extLst>
          </p:cNvPr>
          <p:cNvPicPr>
            <a:picLocks noChangeAspect="1"/>
          </p:cNvPicPr>
          <p:nvPr/>
        </p:nvPicPr>
        <p:blipFill>
          <a:blip r:embed="rId4"/>
          <a:stretch>
            <a:fillRect/>
          </a:stretch>
        </p:blipFill>
        <p:spPr>
          <a:xfrm>
            <a:off x="0" y="5656634"/>
            <a:ext cx="4606532" cy="732857"/>
          </a:xfrm>
          <a:prstGeom prst="rect">
            <a:avLst/>
          </a:prstGeom>
        </p:spPr>
      </p:pic>
    </p:spTree>
    <p:extLst>
      <p:ext uri="{BB962C8B-B14F-4D97-AF65-F5344CB8AC3E}">
        <p14:creationId xmlns:p14="http://schemas.microsoft.com/office/powerpoint/2010/main" val="338947295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5A4910-7E82-4CF8-BF60-CAAAB71AF3CD}"/>
              </a:ext>
            </a:extLst>
          </p:cNvPr>
          <p:cNvSpPr>
            <a:spLocks noGrp="1"/>
          </p:cNvSpPr>
          <p:nvPr>
            <p:ph type="title"/>
          </p:nvPr>
        </p:nvSpPr>
        <p:spPr/>
        <p:txBody>
          <a:bodyPr/>
          <a:lstStyle/>
          <a:p>
            <a:r>
              <a:rPr lang="en-US" dirty="0"/>
              <a:t>Complaint Process </a:t>
            </a:r>
          </a:p>
        </p:txBody>
      </p:sp>
      <p:sp>
        <p:nvSpPr>
          <p:cNvPr id="3" name="Content Placeholder 2">
            <a:extLst>
              <a:ext uri="{FF2B5EF4-FFF2-40B4-BE49-F238E27FC236}">
                <a16:creationId xmlns:a16="http://schemas.microsoft.com/office/drawing/2014/main" id="{2D69F9D2-0321-461B-B303-A65D7CAF12B2}"/>
              </a:ext>
            </a:extLst>
          </p:cNvPr>
          <p:cNvSpPr>
            <a:spLocks noGrp="1"/>
          </p:cNvSpPr>
          <p:nvPr>
            <p:ph idx="1"/>
          </p:nvPr>
        </p:nvSpPr>
        <p:spPr>
          <a:xfrm>
            <a:off x="1097280" y="2108202"/>
            <a:ext cx="10058400" cy="3548432"/>
          </a:xfrm>
        </p:spPr>
        <p:txBody>
          <a:bodyPr/>
          <a:lstStyle/>
          <a:p>
            <a:pPr>
              <a:buFont typeface="Wingdings" panose="05000000000000000000" pitchFamily="2" charset="2"/>
              <a:buChar char="v"/>
            </a:pPr>
            <a:r>
              <a:rPr lang="en-US" dirty="0"/>
              <a:t> Formal complaint vs. Informal complaint</a:t>
            </a:r>
          </a:p>
          <a:p>
            <a:pPr lvl="1">
              <a:buFont typeface="Wingdings" panose="05000000000000000000" pitchFamily="2" charset="2"/>
              <a:buChar char="v"/>
            </a:pPr>
            <a:r>
              <a:rPr lang="en-US" dirty="0"/>
              <a:t>Everything starts with a report of some type</a:t>
            </a:r>
          </a:p>
          <a:p>
            <a:pPr lvl="1">
              <a:buFont typeface="Wingdings" panose="05000000000000000000" pitchFamily="2" charset="2"/>
              <a:buChar char="v"/>
            </a:pPr>
            <a:r>
              <a:rPr lang="en-US" dirty="0"/>
              <a:t>No matter the complaint type the following protocol will be followed: </a:t>
            </a:r>
          </a:p>
          <a:p>
            <a:pPr lvl="2">
              <a:buFont typeface="Wingdings" panose="05000000000000000000" pitchFamily="2" charset="2"/>
              <a:buChar char="v"/>
            </a:pPr>
            <a:r>
              <a:rPr lang="en-US" dirty="0"/>
              <a:t>Supportive measures presented</a:t>
            </a:r>
          </a:p>
          <a:p>
            <a:pPr lvl="2">
              <a:buFont typeface="Wingdings" panose="05000000000000000000" pitchFamily="2" charset="2"/>
              <a:buChar char="v"/>
            </a:pPr>
            <a:r>
              <a:rPr lang="en-US" dirty="0"/>
              <a:t>Intake </a:t>
            </a:r>
          </a:p>
          <a:p>
            <a:pPr lvl="3">
              <a:buFont typeface="Wingdings" panose="05000000000000000000" pitchFamily="2" charset="2"/>
              <a:buChar char="v"/>
            </a:pPr>
            <a:r>
              <a:rPr lang="en-US" dirty="0"/>
              <a:t>Investigation started or case closed</a:t>
            </a:r>
          </a:p>
          <a:p>
            <a:pPr marL="0" algn="ctr">
              <a:buNone/>
            </a:pPr>
            <a:r>
              <a:rPr lang="en-US" dirty="0">
                <a:hlinkClick r:id="rId2"/>
              </a:rPr>
              <a:t>Filing a Complaint</a:t>
            </a:r>
            <a:endParaRPr lang="en-US" dirty="0"/>
          </a:p>
          <a:p>
            <a:pPr>
              <a:buFont typeface="Wingdings" panose="05000000000000000000" pitchFamily="2" charset="2"/>
              <a:buChar char="v"/>
            </a:pPr>
            <a:endParaRPr lang="en-US" dirty="0"/>
          </a:p>
        </p:txBody>
      </p:sp>
      <p:pic>
        <p:nvPicPr>
          <p:cNvPr id="4" name="Picture 3" descr="Text&#10;&#10;Description automatically generated">
            <a:extLst>
              <a:ext uri="{FF2B5EF4-FFF2-40B4-BE49-F238E27FC236}">
                <a16:creationId xmlns:a16="http://schemas.microsoft.com/office/drawing/2014/main" id="{BB6FA080-95CC-440D-809B-425F39671BAE}"/>
              </a:ext>
            </a:extLst>
          </p:cNvPr>
          <p:cNvPicPr>
            <a:picLocks noChangeAspect="1"/>
          </p:cNvPicPr>
          <p:nvPr/>
        </p:nvPicPr>
        <p:blipFill>
          <a:blip r:embed="rId3"/>
          <a:stretch>
            <a:fillRect/>
          </a:stretch>
        </p:blipFill>
        <p:spPr>
          <a:xfrm>
            <a:off x="8722543" y="5656634"/>
            <a:ext cx="4606532" cy="732857"/>
          </a:xfrm>
          <a:prstGeom prst="rect">
            <a:avLst/>
          </a:prstGeom>
        </p:spPr>
      </p:pic>
      <p:pic>
        <p:nvPicPr>
          <p:cNvPr id="5" name="Picture 4" descr="Text&#10;&#10;Description automatically generated">
            <a:extLst>
              <a:ext uri="{FF2B5EF4-FFF2-40B4-BE49-F238E27FC236}">
                <a16:creationId xmlns:a16="http://schemas.microsoft.com/office/drawing/2014/main" id="{107A1508-92D1-45BB-8C80-64CAAD5B7B98}"/>
              </a:ext>
            </a:extLst>
          </p:cNvPr>
          <p:cNvPicPr>
            <a:picLocks noChangeAspect="1"/>
          </p:cNvPicPr>
          <p:nvPr/>
        </p:nvPicPr>
        <p:blipFill>
          <a:blip r:embed="rId4"/>
          <a:stretch>
            <a:fillRect/>
          </a:stretch>
        </p:blipFill>
        <p:spPr>
          <a:xfrm>
            <a:off x="0" y="5656634"/>
            <a:ext cx="4606532" cy="732857"/>
          </a:xfrm>
          <a:prstGeom prst="rect">
            <a:avLst/>
          </a:prstGeom>
        </p:spPr>
      </p:pic>
    </p:spTree>
    <p:extLst>
      <p:ext uri="{BB962C8B-B14F-4D97-AF65-F5344CB8AC3E}">
        <p14:creationId xmlns:p14="http://schemas.microsoft.com/office/powerpoint/2010/main" val="4050336697"/>
      </p:ext>
    </p:extLst>
  </p:cSld>
  <p:clrMapOvr>
    <a:masterClrMapping/>
  </p:clrMapOvr>
</p:sld>
</file>

<file path=ppt/theme/theme1.xml><?xml version="1.0" encoding="utf-8"?>
<a:theme xmlns:a="http://schemas.openxmlformats.org/drawingml/2006/main" name="1_RetrospectVTI">
  <a:themeElements>
    <a:clrScheme name="Custom 34">
      <a:dk1>
        <a:sysClr val="windowText" lastClr="000000"/>
      </a:dk1>
      <a:lt1>
        <a:sysClr val="window" lastClr="FFFFFF"/>
      </a:lt1>
      <a:dk2>
        <a:srgbClr val="39302A"/>
      </a:dk2>
      <a:lt2>
        <a:srgbClr val="E5DEDB"/>
      </a:lt2>
      <a:accent1>
        <a:srgbClr val="EC7016"/>
      </a:accent1>
      <a:accent2>
        <a:srgbClr val="F8931D"/>
      </a:accent2>
      <a:accent3>
        <a:srgbClr val="CE8D3E"/>
      </a:accent3>
      <a:accent4>
        <a:srgbClr val="E64823"/>
      </a:accent4>
      <a:accent5>
        <a:srgbClr val="FFCA08"/>
      </a:accent5>
      <a:accent6>
        <a:srgbClr val="9C6A6A"/>
      </a:accent6>
      <a:hlink>
        <a:srgbClr val="2998E3"/>
      </a:hlink>
      <a:folHlink>
        <a:srgbClr val="7F723D"/>
      </a:folHlink>
    </a:clrScheme>
    <a:fontScheme name="Retrospect">
      <a:majorFont>
        <a:latin typeface="Bookman Old Style"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Franklin Gothic Book"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VTI" id="{ABE3C30C-0FC0-4450-828E-52DE70F1BCCB}" vid="{A6E2497D-935A-4CFD-B9FD-6DCB15FA68BF}"/>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12" ma:contentTypeDescription="Create a new document." ma:contentTypeScope="" ma:versionID="a410dd7f93c95333ffa1b60ed6adedd1">
  <xsd:schema xmlns:xsd="http://www.w3.org/2001/XMLSchema" xmlns:xs="http://www.w3.org/2001/XMLSchema" xmlns:p="http://schemas.microsoft.com/office/2006/metadata/properties" xmlns:ns2="71af3243-3dd4-4a8d-8c0d-dd76da1f02a5" xmlns:ns3="16c05727-aa75-4e4a-9b5f-8a80a1165891" targetNamespace="http://schemas.microsoft.com/office/2006/metadata/properties" ma:root="true" ma:fieldsID="a936d9baba76aa3866493feff160faab" ns2:_="" ns3:_="">
    <xsd:import namespace="71af3243-3dd4-4a8d-8c0d-dd76da1f02a5"/>
    <xsd:import namespace="16c05727-aa75-4e4a-9b5f-8a80a1165891"/>
    <xsd:element name="properties">
      <xsd:complexType>
        <xsd:sequence>
          <xsd:element name="documentManagement">
            <xsd:complexType>
              <xsd:all>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element ref="ns2:Statu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internalName="MediaServiceOCR" ma:readOnly="true">
      <xsd:simpleType>
        <xsd:restriction base="dms:Note">
          <xsd:maxLength value="255"/>
        </xsd:restriction>
      </xsd:simpleType>
    </xsd:element>
    <xsd:element name="MediaServiceAutoTags" ma:index="11" nillable="true" ma:displayName="MediaServiceAutoTags"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fals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element name="Status" ma:index="19" nillable="true" ma:displayName="Status" ma:default="Not started" ma:format="Dropdown" ma:internalName="Status">
      <xsd:simpleType>
        <xsd:restriction base="dms:Choice">
          <xsd:enumeration value="Not started"/>
          <xsd:enumeration value="In Progress"/>
          <xsd:enumeration value="Completed"/>
        </xsd:restriction>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Status xmlns="71af3243-3dd4-4a8d-8c0d-dd76da1f02a5">Not started</Status>
    <MediaServiceKeyPoints xmlns="71af3243-3dd4-4a8d-8c0d-dd76da1f02a5" xsi:nil="true"/>
  </documentManagement>
</p:properties>
</file>

<file path=customXml/itemProps1.xml><?xml version="1.0" encoding="utf-8"?>
<ds:datastoreItem xmlns:ds="http://schemas.openxmlformats.org/officeDocument/2006/customXml" ds:itemID="{1747A963-53E0-44AF-AF13-963FE676C68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1af3243-3dd4-4a8d-8c0d-dd76da1f02a5"/>
    <ds:schemaRef ds:uri="16c05727-aa75-4e4a-9b5f-8a80a116589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638A3B04-B0F3-4C12-A722-52B5CF6D9723}">
  <ds:schemaRefs>
    <ds:schemaRef ds:uri="http://schemas.microsoft.com/sharepoint/v3/contenttype/forms"/>
  </ds:schemaRefs>
</ds:datastoreItem>
</file>

<file path=customXml/itemProps3.xml><?xml version="1.0" encoding="utf-8"?>
<ds:datastoreItem xmlns:ds="http://schemas.openxmlformats.org/officeDocument/2006/customXml" ds:itemID="{4F5B1FD9-3BB6-4DA9-A089-3B68C2323D4F}">
  <ds:schemaRefs>
    <ds:schemaRef ds:uri="http://schemas.microsoft.com/office/2006/metadata/properties"/>
    <ds:schemaRef ds:uri="http://schemas.microsoft.com/office/infopath/2007/PartnerControls"/>
    <ds:schemaRef ds:uri="71af3243-3dd4-4a8d-8c0d-dd76da1f02a5"/>
  </ds:schemaRefs>
</ds:datastoreItem>
</file>

<file path=docProps/app.xml><?xml version="1.0" encoding="utf-8"?>
<Properties xmlns="http://schemas.openxmlformats.org/officeDocument/2006/extended-properties" xmlns:vt="http://schemas.openxmlformats.org/officeDocument/2006/docPropsVTypes">
  <Template/>
  <TotalTime>527</TotalTime>
  <Words>725</Words>
  <Application>Microsoft Office PowerPoint</Application>
  <PresentationFormat>Widescreen</PresentationFormat>
  <Paragraphs>102</Paragraphs>
  <Slides>11</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11</vt:i4>
      </vt:variant>
    </vt:vector>
  </HeadingPairs>
  <TitlesOfParts>
    <vt:vector size="16" baseType="lpstr">
      <vt:lpstr>Bookman Old Style</vt:lpstr>
      <vt:lpstr>Calibri</vt:lpstr>
      <vt:lpstr>Franklin Gothic Book</vt:lpstr>
      <vt:lpstr>Wingdings</vt:lpstr>
      <vt:lpstr>1_RetrospectVTI</vt:lpstr>
      <vt:lpstr>Title IX  &amp; Minnesota State Board Policies and System Procedures   Team Training</vt:lpstr>
      <vt:lpstr>Agenda</vt:lpstr>
      <vt:lpstr>Purpose of Training </vt:lpstr>
      <vt:lpstr>Evaluating Our Knowledge</vt:lpstr>
      <vt:lpstr>Title IX of the Education Amendments of 1972</vt:lpstr>
      <vt:lpstr>MN State Board Policies</vt:lpstr>
      <vt:lpstr>MN State System Procedures</vt:lpstr>
      <vt:lpstr>Organizational Structure </vt:lpstr>
      <vt:lpstr>Complaint Process </vt:lpstr>
      <vt:lpstr>Process Advisor</vt:lpstr>
      <vt:lpstr>Role Play Exercise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 Lorem Ipsum</dc:title>
  <dc:creator>Parker, Steven D</dc:creator>
  <cp:lastModifiedBy>Parker, Steven D</cp:lastModifiedBy>
  <cp:revision>17</cp:revision>
  <dcterms:created xsi:type="dcterms:W3CDTF">2021-11-01T16:06:36Z</dcterms:created>
  <dcterms:modified xsi:type="dcterms:W3CDTF">2022-10-19T16:43:10Z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