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18"/>
  </p:notesMasterIdLst>
  <p:handoutMasterIdLst>
    <p:handoutMasterId r:id="rId19"/>
  </p:handoutMasterIdLst>
  <p:sldIdLst>
    <p:sldId id="277" r:id="rId5"/>
    <p:sldId id="330" r:id="rId6"/>
    <p:sldId id="319" r:id="rId7"/>
    <p:sldId id="325" r:id="rId8"/>
    <p:sldId id="328" r:id="rId9"/>
    <p:sldId id="329" r:id="rId10"/>
    <p:sldId id="320" r:id="rId11"/>
    <p:sldId id="321" r:id="rId12"/>
    <p:sldId id="322" r:id="rId13"/>
    <p:sldId id="323" r:id="rId14"/>
    <p:sldId id="324" r:id="rId15"/>
    <p:sldId id="32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008042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68324" autoAdjust="0"/>
  </p:normalViewPr>
  <p:slideViewPr>
    <p:cSldViewPr snapToGrid="0">
      <p:cViewPr varScale="1">
        <p:scale>
          <a:sx n="81" d="100"/>
          <a:sy n="81" d="100"/>
        </p:scale>
        <p:origin x="2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62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08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2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4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08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4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422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199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0746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088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348181-4919-E56C-85B4-9FD7580A6C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quarter" idx="10"/>
          </p:nvPr>
        </p:nvSpPr>
        <p:spPr>
          <a:xfrm>
            <a:off x="0" y="-1"/>
            <a:ext cx="12192000" cy="685800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53">
            <a:extLst>
              <a:ext uri="{FF2B5EF4-FFF2-40B4-BE49-F238E27FC236}">
                <a16:creationId xmlns:a16="http://schemas.microsoft.com/office/drawing/2014/main" id="{40328A40-B066-3033-F44D-B75F9E45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921"/>
            <a:ext cx="6477000" cy="1676400"/>
          </a:xfrm>
        </p:spPr>
        <p:txBody>
          <a:bodyPr>
            <a:normAutofit lnSpcReduction="10000"/>
          </a:bodyPr>
          <a:lstStyle>
            <a:lvl1pPr marL="457200" indent="-457200">
              <a:defRPr sz="2400"/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E27FD6F-D39D-9396-B892-90944249A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C595EF1-15B1-6912-1B50-58E1DCC97F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67F44F13-199C-5F52-795E-128B4CCD4661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460C1C-C8D7-3CAC-6DD2-52E6E668D980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3C1F3D2E-66EB-247C-8326-7573E18A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4648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F16095B8-5F8B-AF63-8CE2-BDFD711054A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06540" y="457200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27" name="Content Placeholder 17">
            <a:extLst>
              <a:ext uri="{FF2B5EF4-FFF2-40B4-BE49-F238E27FC236}">
                <a16:creationId xmlns:a16="http://schemas.microsoft.com/office/drawing/2014/main" id="{52DDFEF9-0341-E538-479D-6A632BA8850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606540" y="73934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29" name="Content Placeholder 17">
            <a:extLst>
              <a:ext uri="{FF2B5EF4-FFF2-40B4-BE49-F238E27FC236}">
                <a16:creationId xmlns:a16="http://schemas.microsoft.com/office/drawing/2014/main" id="{081E4DA0-4189-8AD8-221E-3DBF1129956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06540" y="101366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31" name="Content Placeholder 17">
            <a:extLst>
              <a:ext uri="{FF2B5EF4-FFF2-40B4-BE49-F238E27FC236}">
                <a16:creationId xmlns:a16="http://schemas.microsoft.com/office/drawing/2014/main" id="{617F665E-4951-2D1D-E972-D3CDA6D83E3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606540" y="128798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33" name="Content Placeholder 34">
            <a:extLst>
              <a:ext uri="{FF2B5EF4-FFF2-40B4-BE49-F238E27FC236}">
                <a16:creationId xmlns:a16="http://schemas.microsoft.com/office/drawing/2014/main" id="{8F429DC9-CEBC-08D5-D822-5111BC3A2ECF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1" y="6400801"/>
            <a:ext cx="12192000" cy="452438"/>
          </a:xfrm>
        </p:spPr>
        <p:txBody>
          <a:bodyPr anchor="ctr">
            <a:noAutofit/>
          </a:bodyPr>
          <a:lstStyle>
            <a:lvl1pPr marL="0" indent="0" algn="r">
              <a:buNone/>
              <a:defRPr sz="800" i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r">
              <a:buNone/>
              <a:defRPr sz="800"/>
            </a:lvl2pPr>
            <a:lvl3pPr marL="822960" indent="0" algn="r">
              <a:buNone/>
              <a:defRPr sz="700"/>
            </a:lvl3pPr>
            <a:lvl4pPr marL="1188720" indent="0" algn="r">
              <a:buNone/>
              <a:defRPr sz="600"/>
            </a:lvl4pPr>
            <a:lvl5pPr marL="1554480" indent="0" algn="r">
              <a:buNone/>
              <a:defRPr sz="600"/>
            </a:lvl5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2554077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17" r:id="rId21"/>
    <p:sldLayoutId id="2147483751" r:id="rId22"/>
    <p:sldLayoutId id="2147483725" r:id="rId23"/>
    <p:sldLayoutId id="2147483726" r:id="rId24"/>
    <p:sldLayoutId id="2147483727" r:id="rId25"/>
    <p:sldLayoutId id="2147483752" r:id="rId26"/>
    <p:sldLayoutId id="2147483724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Sexual Misconduct Hearing Administrator Training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Following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/>
              <a:t>December 16,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C4BB2-8F2A-5621-B3F3-2A4B0819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4F0AF-BAD6-D47C-AB71-11A379BD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Decision letters</a:t>
            </a:r>
          </a:p>
          <a:p>
            <a:r>
              <a:rPr lang="en-US"/>
              <a:t>Confidentiality </a:t>
            </a:r>
          </a:p>
        </p:txBody>
      </p:sp>
    </p:spTree>
    <p:extLst>
      <p:ext uri="{BB962C8B-B14F-4D97-AF65-F5344CB8AC3E}">
        <p14:creationId xmlns:p14="http://schemas.microsoft.com/office/powerpoint/2010/main" val="2710691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280A6-A97D-6B26-6EFD-C65904CE3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Hearing,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9FF32-374B-9616-93F4-A075609B5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Review of decision letter templates</a:t>
            </a:r>
          </a:p>
        </p:txBody>
      </p:sp>
    </p:spTree>
    <p:extLst>
      <p:ext uri="{BB962C8B-B14F-4D97-AF65-F5344CB8AC3E}">
        <p14:creationId xmlns:p14="http://schemas.microsoft.com/office/powerpoint/2010/main" val="169502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A5DA-4ECA-8703-DA66-356A22E52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B63ED-EA34-8AD0-E5A2-82342D115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>
                <a:ea typeface="Calibri" panose="020F0502020204030204"/>
                <a:cs typeface="Calibri" panose="020F0502020204030204"/>
              </a:rPr>
              <a:t>In-person hearing considerations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ea typeface="Calibri" panose="020F0502020204030204"/>
                <a:cs typeface="Calibri" panose="020F0502020204030204"/>
              </a:rPr>
              <a:t>Virtual hearing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43686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8FA07E-3826-EF6F-DD2E-B0174541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475377"/>
            <a:ext cx="10515600" cy="1714874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r>
              <a:rPr lang="en-US"/>
              <a:t>Welcome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23DF4B7-C97C-0077-C346-E535A6283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6154"/>
            <a:ext cx="5105487" cy="2244750"/>
          </a:xfrm>
        </p:spPr>
        <p:txBody>
          <a:bodyPr>
            <a:normAutofit/>
          </a:bodyPr>
          <a:lstStyle/>
          <a:p>
            <a:r>
              <a:rPr lang="en-US" sz="2600" dirty="0"/>
              <a:t>Andrea Rooney</a:t>
            </a:r>
          </a:p>
          <a:p>
            <a:r>
              <a:rPr lang="en-US" sz="2600" dirty="0"/>
              <a:t>Deputy Titel IX Coord. &amp; Investigation Specialist</a:t>
            </a:r>
          </a:p>
          <a:p>
            <a:r>
              <a:rPr lang="en-US" sz="2600" dirty="0"/>
              <a:t>St. Cloud State University</a:t>
            </a:r>
            <a:endParaRPr lang="en-US" sz="20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78388E4-90CF-6FA2-7316-6EFBE2A10A79}"/>
              </a:ext>
            </a:extLst>
          </p:cNvPr>
          <p:cNvSpPr txBox="1">
            <a:spLocks/>
          </p:cNvSpPr>
          <p:nvPr/>
        </p:nvSpPr>
        <p:spPr>
          <a:xfrm>
            <a:off x="6655322" y="4206154"/>
            <a:ext cx="4692128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Calibri" panose="020F0502020204030204" pitchFamily="34" charset="0"/>
              <a:buNone/>
              <a:defRPr sz="1600" i="1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Ashley Atteberry</a:t>
            </a:r>
          </a:p>
          <a:p>
            <a:r>
              <a:rPr lang="en-US" dirty="0"/>
              <a:t>Director of Equal </a:t>
            </a:r>
            <a:r>
              <a:rPr lang="en-US" dirty="0" err="1"/>
              <a:t>Oppt</a:t>
            </a:r>
            <a:r>
              <a:rPr lang="en-US" dirty="0"/>
              <a:t>. Initiatives</a:t>
            </a:r>
          </a:p>
          <a:p>
            <a:r>
              <a:rPr lang="en-US" dirty="0"/>
              <a:t>System Office</a:t>
            </a:r>
          </a:p>
        </p:txBody>
      </p:sp>
    </p:spTree>
    <p:extLst>
      <p:ext uri="{BB962C8B-B14F-4D97-AF65-F5344CB8AC3E}">
        <p14:creationId xmlns:p14="http://schemas.microsoft.com/office/powerpoint/2010/main" val="118806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53BAB-4ACF-E110-2320-D4657630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D7356-E105-FD0B-A82B-6C0B055F7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Considerations</a:t>
            </a:r>
          </a:p>
          <a:p>
            <a:pPr lvl="1"/>
            <a:r>
              <a:rPr lang="en-US"/>
              <a:t>Hearing participants and attendees</a:t>
            </a:r>
          </a:p>
          <a:p>
            <a:pPr lvl="1"/>
            <a:r>
              <a:rPr lang="en-US"/>
              <a:t>Decorum</a:t>
            </a:r>
          </a:p>
          <a:p>
            <a:pPr lvl="1"/>
            <a:r>
              <a:rPr lang="en-US"/>
              <a:t>Comfort with language</a:t>
            </a:r>
          </a:p>
          <a:p>
            <a:pPr lvl="1"/>
            <a:r>
              <a:rPr lang="en-US"/>
              <a:t>Overseeing advisors</a:t>
            </a:r>
          </a:p>
          <a:p>
            <a:pPr lvl="1"/>
            <a:r>
              <a:rPr lang="en-US"/>
              <a:t>Effective hearing tips</a:t>
            </a:r>
          </a:p>
          <a:p>
            <a:r>
              <a:rPr lang="en-US"/>
              <a:t>Evaluating evidence</a:t>
            </a:r>
          </a:p>
          <a:p>
            <a:pPr lvl="1"/>
            <a:r>
              <a:rPr lang="en-US"/>
              <a:t>Standard of proof</a:t>
            </a:r>
          </a:p>
        </p:txBody>
      </p:sp>
    </p:spTree>
    <p:extLst>
      <p:ext uri="{BB962C8B-B14F-4D97-AF65-F5344CB8AC3E}">
        <p14:creationId xmlns:p14="http://schemas.microsoft.com/office/powerpoint/2010/main" val="99837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B96A6-975C-991A-7DD8-34B385766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Hearing Preparation,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8526C-C15B-3099-B221-B425C2F71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Hearing outline</a:t>
            </a:r>
          </a:p>
          <a:p>
            <a:r>
              <a:rPr lang="en-US"/>
              <a:t>Advisor Guide</a:t>
            </a:r>
          </a:p>
        </p:txBody>
      </p:sp>
    </p:spTree>
    <p:extLst>
      <p:ext uri="{BB962C8B-B14F-4D97-AF65-F5344CB8AC3E}">
        <p14:creationId xmlns:p14="http://schemas.microsoft.com/office/powerpoint/2010/main" val="103170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B5C86-E038-4274-41A0-0021D76D9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Formal Hearing Script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E6F01-6D23-26C5-B726-7BEAEC738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Step-by-step guide to the formal Hearing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Provides sample language and prompts </a:t>
            </a:r>
          </a:p>
          <a:p>
            <a:r>
              <a:rPr lang="en-US" dirty="0">
                <a:ea typeface="Calibri"/>
                <a:cs typeface="Calibri"/>
              </a:rPr>
              <a:t>In-person vs. Zoom</a:t>
            </a:r>
          </a:p>
          <a:p>
            <a:r>
              <a:rPr lang="en-US" dirty="0">
                <a:ea typeface="Calibri"/>
                <a:cs typeface="Calibri"/>
              </a:rPr>
              <a:t>Areas that require </a:t>
            </a:r>
            <a:r>
              <a:rPr lang="en-US">
                <a:ea typeface="Calibri"/>
                <a:cs typeface="Calibri"/>
              </a:rPr>
              <a:t>preparation</a:t>
            </a:r>
            <a:r>
              <a:rPr lang="en-US" dirty="0">
                <a:ea typeface="Calibri"/>
                <a:cs typeface="Calibri"/>
              </a:rPr>
              <a:t> 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2170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2EC43-2879-CC7F-D91F-6CE732B67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700F0-031D-65E0-758A-A16AAFFE9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Advisor role is limited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Advise their party and question opposing</a:t>
            </a:r>
          </a:p>
          <a:p>
            <a:r>
              <a:rPr lang="en-US" dirty="0">
                <a:ea typeface="Calibri"/>
                <a:cs typeface="Calibri"/>
              </a:rPr>
              <a:t>Set expectations</a:t>
            </a:r>
          </a:p>
          <a:p>
            <a:r>
              <a:rPr lang="en-US" dirty="0">
                <a:ea typeface="Calibri"/>
                <a:cs typeface="Calibri"/>
              </a:rPr>
              <a:t>Provide reminders if needed, audible documentation in hearing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Be consistent, enforce expectations across all advisors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Take breaks to re-set expectations, if needed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Postpone if necessary</a:t>
            </a:r>
          </a:p>
          <a:p>
            <a:pPr lvl="1">
              <a:buFont typeface="Courier New" panose="020F0502020204030204" pitchFamily="34" charset="0"/>
              <a:buChar char="o"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028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54BE4-3B60-A6A2-382A-DE67C9A7B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Questioning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1E643-22D0-88CF-36D2-9B69939BB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Open-ended questions</a:t>
            </a:r>
          </a:p>
          <a:p>
            <a:pPr lvl="1"/>
            <a:r>
              <a:rPr lang="en-US"/>
              <a:t>General tips</a:t>
            </a:r>
          </a:p>
          <a:p>
            <a:pPr lvl="1"/>
            <a:r>
              <a:rPr lang="en-US"/>
              <a:t>Being comfortable with silence</a:t>
            </a:r>
          </a:p>
          <a:p>
            <a:r>
              <a:rPr lang="en-US"/>
              <a:t>Informed interviewing</a:t>
            </a:r>
          </a:p>
        </p:txBody>
      </p:sp>
    </p:spTree>
    <p:extLst>
      <p:ext uri="{BB962C8B-B14F-4D97-AF65-F5344CB8AC3E}">
        <p14:creationId xmlns:p14="http://schemas.microsoft.com/office/powerpoint/2010/main" val="1112336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9E798-9EC6-BCAA-8A5C-50AF11885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D0C4E-8CB5-6438-D8D3-94F7C236B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Force</a:t>
            </a:r>
          </a:p>
          <a:p>
            <a:r>
              <a:rPr lang="en-US"/>
              <a:t>Coercion</a:t>
            </a:r>
          </a:p>
          <a:p>
            <a:r>
              <a:rPr lang="en-US"/>
              <a:t>Incapacitation</a:t>
            </a:r>
          </a:p>
          <a:p>
            <a:r>
              <a:rPr lang="en-US"/>
              <a:t>Relationship status</a:t>
            </a:r>
          </a:p>
          <a:p>
            <a:r>
              <a:rPr lang="en-US"/>
              <a:t>Reasonable person standard</a:t>
            </a:r>
          </a:p>
        </p:txBody>
      </p:sp>
    </p:spTree>
    <p:extLst>
      <p:ext uri="{BB962C8B-B14F-4D97-AF65-F5344CB8AC3E}">
        <p14:creationId xmlns:p14="http://schemas.microsoft.com/office/powerpoint/2010/main" val="167061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3100-BE96-84A9-2805-FCDFAA84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Determining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407FE-E405-F2FE-7249-F9BB918FD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Other key factors</a:t>
            </a:r>
          </a:p>
          <a:p>
            <a:pPr lvl="1"/>
            <a:r>
              <a:rPr lang="en-US"/>
              <a:t>Sexual social norms</a:t>
            </a:r>
          </a:p>
          <a:p>
            <a:pPr lvl="1"/>
            <a:r>
              <a:rPr lang="en-US"/>
              <a:t>Bias and stereotypes</a:t>
            </a:r>
          </a:p>
          <a:p>
            <a:pPr lvl="1"/>
            <a:r>
              <a:rPr lang="en-US"/>
              <a:t>Jumping to conclusions</a:t>
            </a:r>
          </a:p>
          <a:p>
            <a:pPr lvl="1"/>
            <a:r>
              <a:rPr lang="en-US"/>
              <a:t>Reasonably should have known</a:t>
            </a:r>
          </a:p>
          <a:p>
            <a:r>
              <a:rPr lang="en-US"/>
              <a:t>Determining responsibility for sexual assault</a:t>
            </a:r>
          </a:p>
          <a:p>
            <a:r>
              <a:rPr lang="en-US"/>
              <a:t>Disciplinary actions</a:t>
            </a:r>
          </a:p>
        </p:txBody>
      </p:sp>
    </p:spTree>
    <p:extLst>
      <p:ext uri="{BB962C8B-B14F-4D97-AF65-F5344CB8AC3E}">
        <p14:creationId xmlns:p14="http://schemas.microsoft.com/office/powerpoint/2010/main" val="2905140328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 - with How To" id="{4FAFA35C-7D2F-4A72-A588-EBC69C3BC280}" vid="{3878D30B-4747-4AEE-A7D0-0AD8A639B1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5a1719-2628-434b-92be-b92bf2aa51f9">
      <Terms xmlns="http://schemas.microsoft.com/office/infopath/2007/PartnerControls"/>
    </lcf76f155ced4ddcb4097134ff3c332f>
    <TaxCatchAll xmlns="b8742ead-eb69-4e30-b8d3-5c6af35e7d0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70959C8B68E4C8E049C3DC8D02402" ma:contentTypeVersion="17" ma:contentTypeDescription="Create a new document." ma:contentTypeScope="" ma:versionID="fdce966eb610940623dcc0025566b084">
  <xsd:schema xmlns:xsd="http://www.w3.org/2001/XMLSchema" xmlns:xs="http://www.w3.org/2001/XMLSchema" xmlns:p="http://schemas.microsoft.com/office/2006/metadata/properties" xmlns:ns2="fa5a1719-2628-434b-92be-b92bf2aa51f9" xmlns:ns3="b8742ead-eb69-4e30-b8d3-5c6af35e7d0d" targetNamespace="http://schemas.microsoft.com/office/2006/metadata/properties" ma:root="true" ma:fieldsID="6e2bb2c0aeb9ad48b62e206501bf4709" ns2:_="" ns3:_="">
    <xsd:import namespace="fa5a1719-2628-434b-92be-b92bf2aa51f9"/>
    <xsd:import namespace="b8742ead-eb69-4e30-b8d3-5c6af35e7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a1719-2628-434b-92be-b92bf2aa5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42ead-eb69-4e30-b8d3-5c6af35e7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3853a25-665a-44b9-a319-5ccdd74cacb0}" ma:internalName="TaxCatchAll" ma:showField="CatchAllData" ma:web="b8742ead-eb69-4e30-b8d3-5c6af35e7d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EFE8F3-6D6D-458B-A2FC-D969A9954454}">
  <ds:schemaRefs>
    <ds:schemaRef ds:uri="http://schemas.microsoft.com/office/2006/metadata/properties"/>
    <ds:schemaRef ds:uri="http://schemas.microsoft.com/office/infopath/2007/PartnerControls"/>
    <ds:schemaRef ds:uri="fa5a1719-2628-434b-92be-b92bf2aa51f9"/>
    <ds:schemaRef ds:uri="b8742ead-eb69-4e30-b8d3-5c6af35e7d0d"/>
  </ds:schemaRefs>
</ds:datastoreItem>
</file>

<file path=customXml/itemProps2.xml><?xml version="1.0" encoding="utf-8"?>
<ds:datastoreItem xmlns:ds="http://schemas.openxmlformats.org/officeDocument/2006/customXml" ds:itemID="{7F1E6ACF-9ECA-45A4-8D72-0FDEFBA6B2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B37A9A-41D6-451B-AE6D-F04031C0D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5a1719-2628-434b-92be-b92bf2aa51f9"/>
    <ds:schemaRef ds:uri="b8742ead-eb69-4e30-b8d3-5c6af35e7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 - with How To</Template>
  <TotalTime>8</TotalTime>
  <Words>291</Words>
  <Application>Microsoft Macintosh PowerPoint</Application>
  <PresentationFormat>Widescreen</PresentationFormat>
  <Paragraphs>80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Courier New</vt:lpstr>
      <vt:lpstr>Wingdings</vt:lpstr>
      <vt:lpstr>Minnesota State Theme</vt:lpstr>
      <vt:lpstr>Sexual Misconduct Hearing Administrator Training</vt:lpstr>
      <vt:lpstr> Welcome</vt:lpstr>
      <vt:lpstr>Formal Hearing Preparation</vt:lpstr>
      <vt:lpstr>Formal Hearing Preparation, continued</vt:lpstr>
      <vt:lpstr>Formal Hearing Script</vt:lpstr>
      <vt:lpstr>Advisors</vt:lpstr>
      <vt:lpstr>Questioning Guidance</vt:lpstr>
      <vt:lpstr>Policy Analysis</vt:lpstr>
      <vt:lpstr>Determining Responsibility</vt:lpstr>
      <vt:lpstr>Post Hearing</vt:lpstr>
      <vt:lpstr>Post Hearing, continued</vt:lpstr>
      <vt:lpstr>Technology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hearing administrator training_2025 December</dc:title>
  <dc:creator>Atteberry, Ashley J</dc:creator>
  <cp:keywords>Minnesota State</cp:keywords>
  <cp:lastModifiedBy>Passa, Jay</cp:lastModifiedBy>
  <cp:revision>84</cp:revision>
  <dcterms:created xsi:type="dcterms:W3CDTF">2025-09-05T22:42:20Z</dcterms:created>
  <dcterms:modified xsi:type="dcterms:W3CDTF">2026-03-02T21:09:53Z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0x010100B6070959C8B68E4C8E049C3DC8D02402</vt:lpwstr>
  </property>
  <property fmtid="{D5CDD505-2E9C-101B-9397-08002B2CF9AE}" pid="3" name="MediaServiceImageTags">
    <vt:lpwstr/>
  </property>
</Properties>
</file>