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94"/>
  </p:notesMasterIdLst>
  <p:handoutMasterIdLst>
    <p:handoutMasterId r:id="rId95"/>
  </p:handoutMasterIdLst>
  <p:sldIdLst>
    <p:sldId id="277" r:id="rId5"/>
    <p:sldId id="346" r:id="rId6"/>
    <p:sldId id="2141411276" r:id="rId7"/>
    <p:sldId id="318" r:id="rId8"/>
    <p:sldId id="2141411420" r:id="rId9"/>
    <p:sldId id="2141411405" r:id="rId10"/>
    <p:sldId id="507" r:id="rId11"/>
    <p:sldId id="774" r:id="rId12"/>
    <p:sldId id="487" r:id="rId13"/>
    <p:sldId id="764" r:id="rId14"/>
    <p:sldId id="2141411410" r:id="rId15"/>
    <p:sldId id="2141411407" r:id="rId16"/>
    <p:sldId id="2141411383" r:id="rId17"/>
    <p:sldId id="2141411323" r:id="rId18"/>
    <p:sldId id="2141411341" r:id="rId19"/>
    <p:sldId id="2141411421" r:id="rId20"/>
    <p:sldId id="749" r:id="rId21"/>
    <p:sldId id="762" r:id="rId22"/>
    <p:sldId id="813" r:id="rId23"/>
    <p:sldId id="814" r:id="rId24"/>
    <p:sldId id="763" r:id="rId25"/>
    <p:sldId id="491" r:id="rId26"/>
    <p:sldId id="2141411408" r:id="rId27"/>
    <p:sldId id="496" r:id="rId28"/>
    <p:sldId id="765" r:id="rId29"/>
    <p:sldId id="767" r:id="rId30"/>
    <p:sldId id="766" r:id="rId31"/>
    <p:sldId id="768" r:id="rId32"/>
    <p:sldId id="780" r:id="rId33"/>
    <p:sldId id="492" r:id="rId34"/>
    <p:sldId id="815" r:id="rId35"/>
    <p:sldId id="476" r:id="rId36"/>
    <p:sldId id="481" r:id="rId37"/>
    <p:sldId id="434" r:id="rId38"/>
    <p:sldId id="385" r:id="rId39"/>
    <p:sldId id="2141411396" r:id="rId40"/>
    <p:sldId id="2141411402" r:id="rId41"/>
    <p:sldId id="2141411397" r:id="rId42"/>
    <p:sldId id="2141411399" r:id="rId43"/>
    <p:sldId id="769" r:id="rId44"/>
    <p:sldId id="2141411322" r:id="rId45"/>
    <p:sldId id="2141411416" r:id="rId46"/>
    <p:sldId id="777" r:id="rId47"/>
    <p:sldId id="503" r:id="rId48"/>
    <p:sldId id="2141411403" r:id="rId49"/>
    <p:sldId id="2141411344" r:id="rId50"/>
    <p:sldId id="2141411343" r:id="rId51"/>
    <p:sldId id="493" r:id="rId52"/>
    <p:sldId id="489" r:id="rId53"/>
    <p:sldId id="488" r:id="rId54"/>
    <p:sldId id="497" r:id="rId55"/>
    <p:sldId id="781" r:id="rId56"/>
    <p:sldId id="415" r:id="rId57"/>
    <p:sldId id="2141411422" r:id="rId58"/>
    <p:sldId id="2141411414" r:id="rId59"/>
    <p:sldId id="2141411423" r:id="rId60"/>
    <p:sldId id="495" r:id="rId61"/>
    <p:sldId id="494" r:id="rId62"/>
    <p:sldId id="2141411398" r:id="rId63"/>
    <p:sldId id="2141411362" r:id="rId64"/>
    <p:sldId id="504" r:id="rId65"/>
    <p:sldId id="821" r:id="rId66"/>
    <p:sldId id="719" r:id="rId67"/>
    <p:sldId id="502" r:id="rId68"/>
    <p:sldId id="501" r:id="rId69"/>
    <p:sldId id="500" r:id="rId70"/>
    <p:sldId id="499" r:id="rId71"/>
    <p:sldId id="505" r:id="rId72"/>
    <p:sldId id="783" r:id="rId73"/>
    <p:sldId id="802" r:id="rId74"/>
    <p:sldId id="786" r:id="rId75"/>
    <p:sldId id="800" r:id="rId76"/>
    <p:sldId id="801" r:id="rId77"/>
    <p:sldId id="2141411349" r:id="rId78"/>
    <p:sldId id="2141411419" r:id="rId79"/>
    <p:sldId id="803" r:id="rId80"/>
    <p:sldId id="805" r:id="rId81"/>
    <p:sldId id="824" r:id="rId82"/>
    <p:sldId id="825" r:id="rId83"/>
    <p:sldId id="806" r:id="rId84"/>
    <p:sldId id="808" r:id="rId85"/>
    <p:sldId id="2141411359" r:id="rId86"/>
    <p:sldId id="810" r:id="rId87"/>
    <p:sldId id="811" r:id="rId88"/>
    <p:sldId id="718" r:id="rId89"/>
    <p:sldId id="812" r:id="rId90"/>
    <p:sldId id="804" r:id="rId91"/>
    <p:sldId id="2141411427" r:id="rId92"/>
    <p:sldId id="273" r:id="rId9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F041FE8-B2FF-6008-DCA2-825155162E74}" name="Atteberry, Ashley J" initials="AA" userId="S::jd5846me@minnstate.edu::27b53c79-d365-4699-bd6f-fd059fefd45c" providerId="AD"/>
  <p188:author id="{A36D00F2-D055-003A-CBA0-D4E59BCE5D3F}" name="Sincleair Usher, Maegen A" initials="SA" userId="S::xn7137ve@minnstate.edu::568ef506-e085-4cac-952a-587f84d4a0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6CB7"/>
    <a:srgbClr val="FC4C02"/>
    <a:srgbClr val="990000"/>
    <a:srgbClr val="008042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44"/>
  </p:normalViewPr>
  <p:slideViewPr>
    <p:cSldViewPr snapToGrid="0">
      <p:cViewPr varScale="1">
        <p:scale>
          <a:sx n="116" d="100"/>
          <a:sy n="116" d="100"/>
        </p:scale>
        <p:origin x="9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handoutMaster" Target="handoutMasters/handoutMaster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slide" Target="slides/slide87.xml"/><Relationship Id="rId9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notesMaster" Target="notesMasters/notesMaster1.xml"/><Relationship Id="rId9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viewProps" Target="view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microsoft.com/office/2018/10/relationships/authors" Target="author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3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20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032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213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967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538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4017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414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475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506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C8933-7218-F929-0896-0DC005590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26BDA4-6B71-2F66-990C-D7EC43B081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468508-1BDE-69B7-C6DC-8FB749A7CD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ABFDD-3CF1-AADF-0226-EC14829689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08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064E7-C48E-4997-9BE7-6B31B80C8274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54EFF-5710-7CF7-6331-DE61D7E2FFC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348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058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278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952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689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685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6F895-421C-5BA1-9D33-D5E6AD7131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25655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954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268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A3947-8B55-D2BC-8ECB-644D1CDCEA2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63951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41C23-8DCD-1C0F-C49A-B0831E7DF6B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08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DCC9AA-22D6-4229-BC98-E7F8511DF4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2257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FD73C-4F87-D271-8324-A5903E117F9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85739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8DF15-111B-5F45-DED4-88C5BF786BE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5185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405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56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0960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9646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210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701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541AF-BCBC-F570-ADF8-9C0A479C1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CF6154-A18A-7C16-1D6C-834F3AA9C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276EE7-C8EA-FEB2-F7B2-05C9E0B5C8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2DE72-690C-ADDF-6C6A-1BCB2F9812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0841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69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3320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1838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9492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5947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6460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2904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0435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169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2170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838897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DB31F-283A-DD02-1B88-15B1A1334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20777C-2761-842C-1A14-3755776146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9033E2-3C63-7E11-F66C-90B57E9B38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427403-AFDC-1CAD-9967-993608BE2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C03085-113D-4031-BEE6-D9A57953EDFC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7722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9659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0537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1204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7917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6492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1937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0054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805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7433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1526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628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8299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520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251074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2609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287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3615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5678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2840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6279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03A06-C045-334D-BDEF-81ECC4050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D09D67-ABA3-F26F-2019-9FC128745C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0445C5-BA75-00B4-8F1F-12A3EAF2D4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0BEDEF-6FB3-A967-CA09-9C4D1F5629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09303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59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0488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7822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0899764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0024015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8163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0469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7E8DE-773A-BABF-763E-01B541412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DCEEE9-DD82-3A31-CC47-9274D24439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ED7FA5-F945-D092-89D6-3CE1E91543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9619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5987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3802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9509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20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55049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7380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64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249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DEPARMENT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847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62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7272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43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33611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78136"/>
            <a:ext cx="12192000" cy="108065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7213600" y="3124200"/>
            <a:ext cx="355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Date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299200" y="3468688"/>
            <a:ext cx="4470400" cy="4175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6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DEPARMENT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320800" y="3886200"/>
            <a:ext cx="7924800" cy="1143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4000" b="1" baseline="0">
                <a:solidFill>
                  <a:srgbClr val="0C2340"/>
                </a:solidFill>
              </a:defRPr>
            </a:lvl1pPr>
          </a:lstStyle>
          <a:p>
            <a:pPr lvl="0"/>
            <a:r>
              <a:rPr lang="en-US"/>
              <a:t>Click to edit POWERPOINT PRESENTATION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320800" y="5105400"/>
            <a:ext cx="3556000" cy="533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320800" y="5715000"/>
            <a:ext cx="37592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rgbClr val="ACA39A"/>
                </a:solidFill>
                <a:latin typeface="+mn-lt"/>
              </a:defRPr>
            </a:lvl1pPr>
          </a:lstStyle>
          <a:p>
            <a:pPr lvl="0"/>
            <a:r>
              <a:rPr lang="en-US"/>
              <a:t>MINNESOTA STATE</a:t>
            </a:r>
          </a:p>
        </p:txBody>
      </p:sp>
    </p:spTree>
    <p:extLst>
      <p:ext uri="{BB962C8B-B14F-4D97-AF65-F5344CB8AC3E}">
        <p14:creationId xmlns:p14="http://schemas.microsoft.com/office/powerpoint/2010/main" val="3296200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800">
                <a:solidFill>
                  <a:schemeClr val="tx2"/>
                </a:solidFill>
              </a:defRPr>
            </a:lvl1pPr>
            <a:lvl2pPr>
              <a:buClr>
                <a:srgbClr val="009F4D"/>
              </a:buClr>
              <a:defRPr sz="2400">
                <a:solidFill>
                  <a:schemeClr val="tx2"/>
                </a:solidFill>
              </a:defRPr>
            </a:lvl2pPr>
            <a:lvl3pPr>
              <a:buClr>
                <a:srgbClr val="009F4D"/>
              </a:buClr>
              <a:defRPr sz="2200">
                <a:solidFill>
                  <a:schemeClr val="tx2"/>
                </a:solidFill>
              </a:defRPr>
            </a:lvl3pPr>
            <a:lvl4pPr>
              <a:buClr>
                <a:srgbClr val="009F4D"/>
              </a:buClr>
              <a:defRPr>
                <a:solidFill>
                  <a:schemeClr val="tx2"/>
                </a:solidFill>
              </a:defRPr>
            </a:lvl4pPr>
            <a:lvl5pPr marL="2057400" indent="-22860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7" y="6096001"/>
            <a:ext cx="2622387" cy="665683"/>
          </a:xfrm>
          <a:prstGeom prst="rect">
            <a:avLst/>
          </a:prstGeom>
        </p:spPr>
      </p:pic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33110845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800">
                <a:solidFill>
                  <a:srgbClr val="0C2340"/>
                </a:solidFill>
              </a:defRPr>
            </a:lvl1pPr>
            <a:lvl2pPr>
              <a:buClr>
                <a:srgbClr val="009F4D"/>
              </a:buClr>
              <a:defRPr sz="2400">
                <a:solidFill>
                  <a:srgbClr val="0C2340"/>
                </a:solidFill>
              </a:defRPr>
            </a:lvl2pPr>
            <a:lvl3pPr>
              <a:buClr>
                <a:srgbClr val="009F4D"/>
              </a:buClr>
              <a:defRPr sz="2200">
                <a:solidFill>
                  <a:srgbClr val="0C2340"/>
                </a:solidFill>
              </a:defRPr>
            </a:lvl3pPr>
            <a:lvl4pPr>
              <a:buClr>
                <a:srgbClr val="009F4D"/>
              </a:buClr>
              <a:defRPr>
                <a:solidFill>
                  <a:srgbClr val="0C2340"/>
                </a:solidFill>
              </a:defRPr>
            </a:lvl4pPr>
            <a:lvl5pPr marL="2057400" indent="-22860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rgbClr val="0C23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9600" y="533402"/>
            <a:ext cx="4876800" cy="609599"/>
          </a:xfrm>
        </p:spPr>
        <p:txBody>
          <a:bodyPr anchor="b">
            <a:normAutofit/>
          </a:bodyPr>
          <a:lstStyle>
            <a:lvl1pPr marL="0" indent="0" algn="l">
              <a:buNone/>
              <a:defRPr sz="1400" b="1" cap="all" baseline="0">
                <a:solidFill>
                  <a:srgbClr val="0C234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SECTION TITLE </a:t>
            </a:r>
          </a:p>
          <a:p>
            <a:pPr lvl="0"/>
            <a:r>
              <a:rPr lang="en-US"/>
              <a:t>(WHICH can RUN OVER two lines)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1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34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971800"/>
            <a:ext cx="8534400" cy="1447800"/>
          </a:xfrm>
        </p:spPr>
        <p:txBody>
          <a:bodyPr anchor="t"/>
          <a:lstStyle>
            <a:lvl1pPr algn="l">
              <a:defRPr sz="4000" b="1" cap="all">
                <a:solidFill>
                  <a:srgbClr val="0C2340"/>
                </a:solidFill>
              </a:defRPr>
            </a:lvl1pPr>
          </a:lstStyle>
          <a:p>
            <a:r>
              <a:rPr lang="en-US"/>
              <a:t>Click to edit SECTION title PAGE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296" y="304800"/>
            <a:ext cx="467303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5944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100">
                <a:solidFill>
                  <a:schemeClr val="tx2"/>
                </a:solidFill>
              </a:defRPr>
            </a:lvl1pPr>
            <a:lvl2pPr>
              <a:buClr>
                <a:srgbClr val="009F4D"/>
              </a:buClr>
              <a:defRPr sz="1800">
                <a:solidFill>
                  <a:schemeClr val="tx2"/>
                </a:solidFill>
              </a:defRPr>
            </a:lvl2pPr>
            <a:lvl3pPr>
              <a:buClr>
                <a:srgbClr val="009F4D"/>
              </a:buClr>
              <a:defRPr sz="1650">
                <a:solidFill>
                  <a:schemeClr val="tx2"/>
                </a:solidFill>
              </a:defRPr>
            </a:lvl3pPr>
            <a:lvl4pPr>
              <a:buClr>
                <a:srgbClr val="009F4D"/>
              </a:buClr>
              <a:defRPr>
                <a:solidFill>
                  <a:schemeClr val="tx2"/>
                </a:solidFill>
              </a:defRPr>
            </a:lvl4pPr>
            <a:lvl5pPr marL="1543050" indent="-17145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8" y="6096003"/>
            <a:ext cx="2622387" cy="665683"/>
          </a:xfrm>
          <a:prstGeom prst="rect">
            <a:avLst/>
          </a:prstGeom>
        </p:spPr>
      </p:pic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5472040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1200" y="1752600"/>
            <a:ext cx="5283200" cy="3657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6604000" y="2133600"/>
            <a:ext cx="4470400" cy="2895600"/>
          </a:xfrm>
        </p:spPr>
        <p:txBody>
          <a:bodyPr>
            <a:normAutofit/>
          </a:bodyPr>
          <a:lstStyle>
            <a:lvl1pPr marL="0" indent="0">
              <a:buNone/>
              <a:defRPr sz="15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single column copy layout text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8" y="6096003"/>
            <a:ext cx="2622387" cy="665683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14200365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8" y="6096003"/>
            <a:ext cx="2622387" cy="665683"/>
          </a:xfrm>
          <a:prstGeom prst="rect">
            <a:avLst/>
          </a:prstGeom>
        </p:spPr>
      </p:pic>
      <p:sp>
        <p:nvSpPr>
          <p:cNvPr id="6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2212857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100">
                <a:solidFill>
                  <a:srgbClr val="0C2340"/>
                </a:solidFill>
              </a:defRPr>
            </a:lvl1pPr>
            <a:lvl2pPr>
              <a:buClr>
                <a:srgbClr val="009F4D"/>
              </a:buClr>
              <a:defRPr sz="1800">
                <a:solidFill>
                  <a:srgbClr val="0C2340"/>
                </a:solidFill>
              </a:defRPr>
            </a:lvl2pPr>
            <a:lvl3pPr>
              <a:buClr>
                <a:srgbClr val="009F4D"/>
              </a:buClr>
              <a:defRPr sz="1650">
                <a:solidFill>
                  <a:srgbClr val="0C2340"/>
                </a:solidFill>
              </a:defRPr>
            </a:lvl3pPr>
            <a:lvl4pPr>
              <a:buClr>
                <a:srgbClr val="009F4D"/>
              </a:buClr>
              <a:defRPr>
                <a:solidFill>
                  <a:srgbClr val="0C2340"/>
                </a:solidFill>
              </a:defRPr>
            </a:lvl4pPr>
            <a:lvl5pPr marL="1543050" indent="-17145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rgbClr val="0C23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9600" y="533404"/>
            <a:ext cx="4876800" cy="609599"/>
          </a:xfrm>
        </p:spPr>
        <p:txBody>
          <a:bodyPr anchor="b">
            <a:normAutofit/>
          </a:bodyPr>
          <a:lstStyle>
            <a:lvl1pPr marL="0" indent="0" algn="l">
              <a:buNone/>
              <a:defRPr sz="1050" b="1" cap="all" baseline="0">
                <a:solidFill>
                  <a:srgbClr val="0C2340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SECTION TITLE </a:t>
            </a:r>
          </a:p>
          <a:p>
            <a:pPr lvl="0"/>
            <a:r>
              <a:rPr lang="en-US"/>
              <a:t>(WHICH can RUN OVER two lines)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3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1130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8000" y="2819400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Section Title Page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3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832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54" r:id="rId21"/>
    <p:sldLayoutId id="2147483752" r:id="rId22"/>
    <p:sldLayoutId id="2147483725" r:id="rId23"/>
    <p:sldLayoutId id="2147483726" r:id="rId24"/>
    <p:sldLayoutId id="2147483727" r:id="rId25"/>
    <p:sldLayoutId id="2147483724" r:id="rId26"/>
    <p:sldLayoutId id="2147483755" r:id="rId27"/>
    <p:sldLayoutId id="2147483756" r:id="rId28"/>
    <p:sldLayoutId id="2147483758" r:id="rId29"/>
    <p:sldLayoutId id="2147483771" r:id="rId30"/>
    <p:sldLayoutId id="2147483789" r:id="rId31"/>
    <p:sldLayoutId id="2147483791" r:id="rId32"/>
    <p:sldLayoutId id="2147483792" r:id="rId33"/>
    <p:sldLayoutId id="2147483802" r:id="rId34"/>
    <p:sldLayoutId id="2147483810" r:id="rId3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9.sv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/>
              <a:t>Equal Opportunity &amp; Nondiscrimination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/>
              <a:t>Investigator Training</a:t>
            </a:r>
          </a:p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Equal Opportunity and Compliance, Human Resources Division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/>
              <a:t>February 25-26, 2026</a:t>
            </a:r>
          </a:p>
        </p:txBody>
      </p:sp>
      <p:pic>
        <p:nvPicPr>
          <p:cNvPr id="30" name="Picture Placeholder 29">
            <a:extLst>
              <a:ext uri="{FF2B5EF4-FFF2-40B4-BE49-F238E27FC236}">
                <a16:creationId xmlns:a16="http://schemas.microsoft.com/office/drawing/2014/main" id="{E4CCBBB7-BA22-C436-1AF0-C247777D3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4571395-0BFB-EA58-763B-34891309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Creating Investigation Plan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>
                <a:ea typeface="Calibri"/>
                <a:cs typeface="Calibri"/>
              </a:rPr>
              <a:t>Outline the scope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Complainant(s); Respondent(s); policies, allegations</a:t>
            </a:r>
          </a:p>
          <a:p>
            <a:r>
              <a:rPr lang="en-US">
                <a:ea typeface="Calibri"/>
                <a:cs typeface="Calibri"/>
              </a:rPr>
              <a:t>Allegations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What are the elements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Track information that goes to each element </a:t>
            </a:r>
          </a:p>
          <a:p>
            <a:r>
              <a:rPr lang="en-US">
                <a:ea typeface="Calibri"/>
                <a:cs typeface="Calibri"/>
              </a:rPr>
              <a:t>Witnesses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Large witness pool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Name, role, who identified by, information they possess, interview date, evidence submitted</a:t>
            </a:r>
          </a:p>
          <a:p>
            <a:r>
              <a:rPr lang="en-US">
                <a:ea typeface="Calibri"/>
                <a:cs typeface="Calibri"/>
              </a:rPr>
              <a:t>Investigative questions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Outline for each party </a:t>
            </a:r>
          </a:p>
          <a:p>
            <a:r>
              <a:rPr lang="en-US">
                <a:ea typeface="Calibri"/>
                <a:cs typeface="Calibri"/>
              </a:rPr>
              <a:t>Evidence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Received; Needed</a:t>
            </a: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743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491CAA9-FF7D-DBC9-19AA-D857F14F9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Investigation vs. Interview 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27869D-6093-D494-3460-283C4B313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Investigation question</a:t>
            </a:r>
          </a:p>
          <a:p>
            <a:pPr lvl="1"/>
            <a:r>
              <a:rPr lang="en-US"/>
              <a:t>Initially determined by designated officer/Title IX Coordinator</a:t>
            </a:r>
          </a:p>
          <a:p>
            <a:pPr lvl="1"/>
            <a:r>
              <a:rPr lang="en-US"/>
              <a:t>Informed by the allegation(s)</a:t>
            </a:r>
          </a:p>
          <a:p>
            <a:pPr lvl="1"/>
            <a:r>
              <a:rPr lang="en-US"/>
              <a:t>Communicates the scope of investigation</a:t>
            </a:r>
          </a:p>
          <a:p>
            <a:pPr lvl="1"/>
            <a:r>
              <a:rPr lang="en-US"/>
              <a:t>Limited to elements of policy or policies</a:t>
            </a:r>
          </a:p>
          <a:p>
            <a:pPr lvl="1"/>
            <a:r>
              <a:rPr lang="en-US"/>
              <a:t>Guides the investigation</a:t>
            </a:r>
          </a:p>
          <a:p>
            <a:pPr lvl="1"/>
            <a:r>
              <a:rPr lang="en-US"/>
              <a:t>For the decision-maker to answer</a:t>
            </a:r>
          </a:p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46378F-5C7E-E50C-9BAC-1BFEC9DBBE8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/>
              <a:t>Interview question</a:t>
            </a:r>
          </a:p>
          <a:p>
            <a:pPr lvl="1"/>
            <a:r>
              <a:rPr lang="en-US"/>
              <a:t>Informed by the investigation question</a:t>
            </a:r>
          </a:p>
          <a:p>
            <a:pPr lvl="1"/>
            <a:r>
              <a:rPr lang="en-US"/>
              <a:t>Specific to interviewees</a:t>
            </a:r>
          </a:p>
          <a:p>
            <a:pPr lvl="1"/>
            <a:r>
              <a:rPr lang="en-US"/>
              <a:t>Often board and open-ended</a:t>
            </a:r>
          </a:p>
          <a:p>
            <a:pPr lvl="1"/>
            <a:r>
              <a:rPr lang="en-US"/>
              <a:t>Sometimes fact specific</a:t>
            </a:r>
          </a:p>
          <a:p>
            <a:pPr lvl="1"/>
            <a:r>
              <a:rPr lang="en-US"/>
              <a:t>Should be prepared by the investigator</a:t>
            </a:r>
          </a:p>
          <a:p>
            <a:pPr lvl="1"/>
            <a:r>
              <a:rPr lang="en-US"/>
              <a:t>Seeks to corroborate or dispute other testimony</a:t>
            </a:r>
          </a:p>
        </p:txBody>
      </p:sp>
    </p:spTree>
    <p:extLst>
      <p:ext uri="{BB962C8B-B14F-4D97-AF65-F5344CB8AC3E}">
        <p14:creationId xmlns:p14="http://schemas.microsoft.com/office/powerpoint/2010/main" val="3528534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99CB0E6-055C-1A22-EFC0-29D8E5881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accent2"/>
                </a:solidFill>
              </a:rPr>
              <a:t>Investigation Table Setting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6D28BA-0D86-38B7-D84D-DE16D9CB8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257800" cy="48061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/>
              <a:t>Investigation Scope</a:t>
            </a:r>
            <a:r>
              <a:rPr lang="en-US" sz="2400"/>
              <a:t>: </a:t>
            </a:r>
          </a:p>
          <a:p>
            <a:pPr lvl="1">
              <a:lnSpc>
                <a:spcPct val="90000"/>
              </a:lnSpc>
            </a:pPr>
            <a:r>
              <a:rPr lang="en-US"/>
              <a:t>Allegation(s)</a:t>
            </a:r>
          </a:p>
          <a:p>
            <a:pPr lvl="1">
              <a:lnSpc>
                <a:spcPct val="90000"/>
              </a:lnSpc>
            </a:pPr>
            <a:r>
              <a:rPr lang="en-US"/>
              <a:t>Complainant intake: questions</a:t>
            </a:r>
          </a:p>
          <a:p>
            <a:pPr lvl="1">
              <a:lnSpc>
                <a:spcPct val="90000"/>
              </a:lnSpc>
            </a:pPr>
            <a:r>
              <a:rPr lang="en-US"/>
              <a:t>Respondent(s): response to allegations</a:t>
            </a:r>
          </a:p>
          <a:p>
            <a:pPr>
              <a:lnSpc>
                <a:spcPct val="90000"/>
              </a:lnSpc>
            </a:pPr>
            <a:r>
              <a:rPr lang="en-US" sz="2400" b="1"/>
              <a:t>Table of Elements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/>
              <a:t>Prohibited conduct</a:t>
            </a:r>
          </a:p>
          <a:p>
            <a:pPr lvl="1">
              <a:lnSpc>
                <a:spcPct val="90000"/>
              </a:lnSpc>
            </a:pPr>
            <a:r>
              <a:rPr lang="en-US"/>
              <a:t>Elements</a:t>
            </a:r>
          </a:p>
          <a:p>
            <a:pPr>
              <a:lnSpc>
                <a:spcPct val="90000"/>
              </a:lnSpc>
            </a:pPr>
            <a:r>
              <a:rPr lang="en-US" sz="2400" b="1"/>
              <a:t>Evidence</a:t>
            </a:r>
            <a:endParaRPr lang="en-US" sz="2400"/>
          </a:p>
          <a:p>
            <a:pPr lvl="1">
              <a:lnSpc>
                <a:spcPct val="90000"/>
              </a:lnSpc>
            </a:pPr>
            <a:r>
              <a:rPr lang="en-US"/>
              <a:t>Testimony/witnesses</a:t>
            </a:r>
          </a:p>
          <a:p>
            <a:pPr lvl="1">
              <a:lnSpc>
                <a:spcPct val="90000"/>
              </a:lnSpc>
            </a:pPr>
            <a:r>
              <a:rPr lang="en-US"/>
              <a:t>Material evidence</a:t>
            </a:r>
          </a:p>
        </p:txBody>
      </p:sp>
      <p:pic>
        <p:nvPicPr>
          <p:cNvPr id="8" name="Content Placeholder 7" descr="Table and chairs outline">
            <a:extLst>
              <a:ext uri="{FF2B5EF4-FFF2-40B4-BE49-F238E27FC236}">
                <a16:creationId xmlns:a16="http://schemas.microsoft.com/office/drawing/2014/main" id="{AAEE836F-5CA5-610C-FA20-01D94556565E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66589" y="1825624"/>
            <a:ext cx="4806181" cy="4806181"/>
          </a:xfrm>
        </p:spPr>
      </p:pic>
    </p:spTree>
    <p:extLst>
      <p:ext uri="{BB962C8B-B14F-4D97-AF65-F5344CB8AC3E}">
        <p14:creationId xmlns:p14="http://schemas.microsoft.com/office/powerpoint/2010/main" val="4013333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56970-6C4E-036E-AE84-2D3065069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CC63F7-D19C-9D30-A7C0-2FA07A7A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 anchor="ctr">
            <a:normAutofit/>
          </a:bodyPr>
          <a:lstStyle/>
          <a:p>
            <a:r>
              <a:rPr lang="en-US"/>
              <a:t>What Evidence to Gather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E681F4C-F109-457B-6090-5B97DC3C8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257800" cy="4806181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/>
              <a:t>Evidence is used to answer investigation questions</a:t>
            </a:r>
          </a:p>
          <a:p>
            <a:pPr>
              <a:lnSpc>
                <a:spcPct val="90000"/>
              </a:lnSpc>
            </a:pPr>
            <a:r>
              <a:rPr lang="en-US" sz="2400"/>
              <a:t>Evidence is primarily testimony</a:t>
            </a:r>
          </a:p>
          <a:p>
            <a:pPr lvl="1">
              <a:lnSpc>
                <a:spcPct val="90000"/>
              </a:lnSpc>
            </a:pPr>
            <a:r>
              <a:rPr lang="en-US"/>
              <a:t>Intake and interview with the Complainant</a:t>
            </a:r>
          </a:p>
          <a:p>
            <a:pPr lvl="1">
              <a:lnSpc>
                <a:spcPct val="90000"/>
              </a:lnSpc>
            </a:pPr>
            <a:r>
              <a:rPr lang="en-US"/>
              <a:t>Interviews with witnesses</a:t>
            </a:r>
          </a:p>
          <a:p>
            <a:pPr lvl="1">
              <a:lnSpc>
                <a:spcPct val="90000"/>
              </a:lnSpc>
            </a:pPr>
            <a:r>
              <a:rPr lang="en-US"/>
              <a:t>Interviews with content experts</a:t>
            </a:r>
          </a:p>
          <a:p>
            <a:pPr lvl="1">
              <a:lnSpc>
                <a:spcPct val="90000"/>
              </a:lnSpc>
            </a:pPr>
            <a:r>
              <a:rPr lang="en-US"/>
              <a:t>Response from the Respondent</a:t>
            </a:r>
          </a:p>
          <a:p>
            <a:pPr>
              <a:lnSpc>
                <a:spcPct val="90000"/>
              </a:lnSpc>
            </a:pPr>
            <a:r>
              <a:rPr lang="en-US" sz="2400"/>
              <a:t>Other evidence: emails, images, videos, schedules, surveillance footage</a:t>
            </a:r>
          </a:p>
        </p:txBody>
      </p:sp>
      <p:pic>
        <p:nvPicPr>
          <p:cNvPr id="3" name="Content Placeholder 2" descr="Teacher outline">
            <a:extLst>
              <a:ext uri="{FF2B5EF4-FFF2-40B4-BE49-F238E27FC236}">
                <a16:creationId xmlns:a16="http://schemas.microsoft.com/office/drawing/2014/main" id="{2A1B6D4B-638E-1304-4BD0-46EA018F72B6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66589" y="1825624"/>
            <a:ext cx="4806181" cy="4806181"/>
          </a:xfrm>
        </p:spPr>
      </p:pic>
    </p:spTree>
    <p:extLst>
      <p:ext uri="{BB962C8B-B14F-4D97-AF65-F5344CB8AC3E}">
        <p14:creationId xmlns:p14="http://schemas.microsoft.com/office/powerpoint/2010/main" val="1976239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10A6F0-5A20-38A3-9B4A-495AB70F2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Relevant Evidence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30C04D-F5FC-6D65-6399-A246518F8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008042"/>
                </a:solidFill>
              </a:rPr>
              <a:t>For 1B.3.1/Title IX</a:t>
            </a:r>
          </a:p>
          <a:p>
            <a:r>
              <a:rPr lang="en-US"/>
              <a:t>Evidence is generally considered </a:t>
            </a:r>
            <a:r>
              <a:rPr lang="en-US" b="1"/>
              <a:t>relevant</a:t>
            </a:r>
            <a:r>
              <a:rPr lang="en-US"/>
              <a:t> when it helps determine:</a:t>
            </a:r>
          </a:p>
          <a:p>
            <a:pPr lvl="1"/>
            <a:r>
              <a:rPr lang="en-US"/>
              <a:t>Whether the Respondent violated policy, and/or</a:t>
            </a:r>
          </a:p>
          <a:p>
            <a:pPr lvl="1"/>
            <a:r>
              <a:rPr lang="en-US"/>
              <a:t>The credibility of any evidence, including a party or witness statement</a:t>
            </a:r>
          </a:p>
          <a:p>
            <a:pPr marL="457200"/>
            <a:r>
              <a:rPr lang="en-US"/>
              <a:t>The Investigator initially evaluated relevance, but the DM ultimately decides</a:t>
            </a:r>
          </a:p>
          <a:p>
            <a:r>
              <a:rPr lang="en-US"/>
              <a:t>All relevant evidence must be objectively evaluated and considered</a:t>
            </a:r>
          </a:p>
          <a:p>
            <a:pPr lvl="1"/>
            <a:r>
              <a:rPr lang="en-US" b="1"/>
              <a:t>Inculpatory</a:t>
            </a:r>
            <a:r>
              <a:rPr lang="en-US"/>
              <a:t>: tending to suggest a finding of responsibility</a:t>
            </a:r>
          </a:p>
          <a:p>
            <a:pPr lvl="1"/>
            <a:r>
              <a:rPr lang="en-US" b="1"/>
              <a:t>Exculpatory</a:t>
            </a:r>
            <a:r>
              <a:rPr lang="en-US"/>
              <a:t>: tending to suggest a finding of not responsible</a:t>
            </a:r>
          </a:p>
          <a:p>
            <a:pPr marL="457200"/>
            <a:r>
              <a:rPr lang="en-US"/>
              <a:t>In the decision-making phase, parties may dispute the Investigator’s initial relevance determinations</a:t>
            </a:r>
          </a:p>
        </p:txBody>
      </p:sp>
    </p:spTree>
    <p:extLst>
      <p:ext uri="{BB962C8B-B14F-4D97-AF65-F5344CB8AC3E}">
        <p14:creationId xmlns:p14="http://schemas.microsoft.com/office/powerpoint/2010/main" val="729055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E4158-DA7B-D27D-940D-A61B6D9C9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C569D1-FAA6-91D4-D33E-87CF046C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Relevant Evidence Exclusions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71A0C3-CD45-3143-7C55-BF19134E0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008042"/>
                </a:solidFill>
              </a:rPr>
              <a:t>For 1B.3.1/Title IX</a:t>
            </a:r>
          </a:p>
          <a:p>
            <a:r>
              <a:rPr lang="en-US"/>
              <a:t>Evidence of the </a:t>
            </a:r>
            <a:r>
              <a:rPr lang="en-US" b="1"/>
              <a:t>Complainant’s sexual predisposition </a:t>
            </a:r>
            <a:r>
              <a:rPr lang="en-US"/>
              <a:t>is never relevant</a:t>
            </a:r>
          </a:p>
          <a:p>
            <a:pPr marL="457200"/>
            <a:r>
              <a:rPr lang="en-US"/>
              <a:t>Evidence of the </a:t>
            </a:r>
            <a:r>
              <a:rPr lang="en-US" b="1"/>
              <a:t>Complainant’s prior sexual behavior </a:t>
            </a:r>
            <a:r>
              <a:rPr lang="en-US"/>
              <a:t>is not relevant except:</a:t>
            </a:r>
          </a:p>
          <a:p>
            <a:pPr lvl="1"/>
            <a:r>
              <a:rPr lang="en-US"/>
              <a:t>If offered to prove that someone other than the Respondent committed the alleged conduct; or</a:t>
            </a:r>
          </a:p>
          <a:p>
            <a:pPr lvl="1"/>
            <a:r>
              <a:rPr lang="en-US"/>
              <a:t>Specific incidents of the Complainant’s prior sexual behavior with respect to the Respondent offered to prove consent</a:t>
            </a:r>
          </a:p>
          <a:p>
            <a:r>
              <a:rPr lang="en-US"/>
              <a:t>Exclusions apply even if admitted or introduced by the Complainant</a:t>
            </a:r>
          </a:p>
          <a:p>
            <a:pPr marL="457200"/>
            <a:r>
              <a:rPr lang="en-US"/>
              <a:t>Exclusions do </a:t>
            </a:r>
            <a:r>
              <a:rPr lang="en-US" b="1"/>
              <a:t>not</a:t>
            </a:r>
            <a:r>
              <a:rPr lang="en-US"/>
              <a:t> apply to the Respondent’s prior sexual behavior or predisposition, which are admissible if relevant</a:t>
            </a:r>
          </a:p>
        </p:txBody>
      </p:sp>
    </p:spTree>
    <p:extLst>
      <p:ext uri="{BB962C8B-B14F-4D97-AF65-F5344CB8AC3E}">
        <p14:creationId xmlns:p14="http://schemas.microsoft.com/office/powerpoint/2010/main" val="3753086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97939-3D70-88E2-7E17-998B5C2CA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Create a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BA1A0-4BA9-8473-D5D2-BED04A1ED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Timeline is a great tool to help find gaps in information</a:t>
            </a:r>
          </a:p>
          <a:p>
            <a:r>
              <a:rPr lang="en-US"/>
              <a:t>May present areas for questions of witnesses</a:t>
            </a:r>
          </a:p>
          <a:p>
            <a:r>
              <a:rPr lang="en-US"/>
              <a:t>May be for investigator only; may be included in report</a:t>
            </a:r>
          </a:p>
          <a:p>
            <a:r>
              <a:rPr lang="en-US"/>
              <a:t>Table</a:t>
            </a:r>
          </a:p>
          <a:p>
            <a:pPr lvl="1"/>
            <a:r>
              <a:rPr lang="en-US"/>
              <a:t>Date</a:t>
            </a:r>
          </a:p>
          <a:p>
            <a:pPr lvl="1"/>
            <a:r>
              <a:rPr lang="en-US"/>
              <a:t>What happened</a:t>
            </a:r>
          </a:p>
          <a:p>
            <a:pPr lvl="1"/>
            <a:r>
              <a:rPr lang="en-US"/>
              <a:t>Who was involved or present</a:t>
            </a:r>
          </a:p>
          <a:p>
            <a:pPr lvl="1"/>
            <a:r>
              <a:rPr lang="en-US"/>
              <a:t>Any evidence</a:t>
            </a:r>
          </a:p>
        </p:txBody>
      </p:sp>
    </p:spTree>
    <p:extLst>
      <p:ext uri="{BB962C8B-B14F-4D97-AF65-F5344CB8AC3E}">
        <p14:creationId xmlns:p14="http://schemas.microsoft.com/office/powerpoint/2010/main" val="1216727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C03CF3E-47B6-9451-B06A-99553D86F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Collecting Evidence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Initial evidence to collect and review </a:t>
            </a:r>
            <a:endParaRPr lang="en-US"/>
          </a:p>
          <a:p>
            <a:pPr lvl="1"/>
            <a:r>
              <a:rPr lang="en-US">
                <a:cs typeface="Calibri"/>
              </a:rPr>
              <a:t>Time sensitive evidence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Security footage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Keycard access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University owned devices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Calibri"/>
                <a:cs typeface="Calibri"/>
              </a:rPr>
              <a:t>Initial records to review </a:t>
            </a:r>
          </a:p>
          <a:p>
            <a:pPr lvl="2"/>
            <a:r>
              <a:rPr lang="en-US">
                <a:cs typeface="Calibri"/>
              </a:rPr>
              <a:t>Internal past 1B.1/1B.3 records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Personnel files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Conduct records 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Reports: security, residential life, etc. 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Org. Charts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Create a timeline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 sz="2400">
                <a:ea typeface="Calibri"/>
                <a:cs typeface="Calibri"/>
              </a:rPr>
              <a:t>Continue to grow as more information is gathered</a:t>
            </a:r>
          </a:p>
          <a:p>
            <a:pPr lvl="1"/>
            <a:r>
              <a:rPr lang="en-US">
                <a:ea typeface="Calibri"/>
                <a:cs typeface="Calibri"/>
              </a:rPr>
              <a:t>Tracking</a:t>
            </a:r>
          </a:p>
          <a:p>
            <a:pPr lvl="2"/>
            <a:r>
              <a:rPr lang="en-US">
                <a:ea typeface="Calibri"/>
                <a:cs typeface="Calibri"/>
              </a:rPr>
              <a:t>Who provided what and/or where it was found</a:t>
            </a: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02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09F552B-4EE7-8F55-A546-E4E400511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Evidence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/>
              <a:t>Direct Evidence</a:t>
            </a:r>
          </a:p>
          <a:p>
            <a:pPr lvl="1"/>
            <a:r>
              <a:rPr lang="en-US"/>
              <a:t>Evidence based on personal knowledge or observation of a fact (can include documentary evidence)</a:t>
            </a:r>
          </a:p>
          <a:p>
            <a:r>
              <a:rPr lang="en-US"/>
              <a:t>Documentary Evidence </a:t>
            </a:r>
          </a:p>
          <a:p>
            <a:pPr lvl="1"/>
            <a:r>
              <a:rPr lang="en-US"/>
              <a:t>Written or recorded material used to prove its contents</a:t>
            </a:r>
          </a:p>
          <a:p>
            <a:r>
              <a:rPr lang="en-US"/>
              <a:t>Circumstantial Evidence</a:t>
            </a:r>
          </a:p>
          <a:p>
            <a:pPr lvl="1"/>
            <a:r>
              <a:rPr lang="en-US"/>
              <a:t>Direct evidence of a fact from which a person may reasonably infer the existence of another fact </a:t>
            </a:r>
          </a:p>
          <a:p>
            <a:pPr lvl="1"/>
            <a:r>
              <a:rPr lang="en-US"/>
              <a:t>Statements or behavior in other situations that support or refute alleged conduct </a:t>
            </a:r>
          </a:p>
          <a:p>
            <a:r>
              <a:rPr lang="en-US"/>
              <a:t>Character Evidence </a:t>
            </a:r>
          </a:p>
          <a:p>
            <a:r>
              <a:rPr lang="en-US"/>
              <a:t>Corroborating evidence</a:t>
            </a:r>
          </a:p>
          <a:p>
            <a:pPr lvl="1"/>
            <a:r>
              <a:rPr lang="en-US"/>
              <a:t>any admission or rationalizing of conduct; specific denial; witnesses with the opportunity to observe, recognize, or understand the situation</a:t>
            </a:r>
          </a:p>
          <a:p>
            <a:r>
              <a:rPr lang="en-US"/>
              <a:t>Hearsay Evidence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75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EC5AA60-8264-CC34-8778-535D7A936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Evidence, cont.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Hearsay Evidence</a:t>
            </a:r>
          </a:p>
          <a:p>
            <a:pPr lvl="1"/>
            <a:r>
              <a:rPr lang="en-US"/>
              <a:t>Information received from someone other than the interviewee 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/>
              <a:t>Offered to prove the truth of matter asserted </a:t>
            </a:r>
            <a:endParaRPr lang="en-US">
              <a:cs typeface="Calibri"/>
            </a:endParaRPr>
          </a:p>
          <a:p>
            <a:r>
              <a:rPr lang="en-US"/>
              <a:t>Exceptions to hearsay</a:t>
            </a:r>
            <a:endParaRPr lang="en-US">
              <a:cs typeface="Calibri"/>
            </a:endParaRPr>
          </a:p>
          <a:p>
            <a:pPr lvl="1"/>
            <a:r>
              <a:rPr lang="en-US"/>
              <a:t>Excited utterance </a:t>
            </a:r>
            <a:endParaRPr lang="en-US">
              <a:cs typeface="Calibri"/>
            </a:endParaRPr>
          </a:p>
          <a:p>
            <a:pPr lvl="1"/>
            <a:r>
              <a:rPr lang="en-US"/>
              <a:t>Present sense impressions</a:t>
            </a:r>
            <a:endParaRPr lang="en-US">
              <a:cs typeface="Calibri"/>
            </a:endParaRPr>
          </a:p>
          <a:p>
            <a:pPr lvl="1"/>
            <a:r>
              <a:rPr lang="en-US"/>
              <a:t>Recorded recollection</a:t>
            </a:r>
            <a:endParaRPr lang="en-US">
              <a:cs typeface="Calibri"/>
            </a:endParaRPr>
          </a:p>
          <a:p>
            <a:pPr lvl="1"/>
            <a:r>
              <a:rPr lang="en-US"/>
              <a:t>Records of regularly conducted business activity </a:t>
            </a:r>
            <a:endParaRPr lang="en-US">
              <a:cs typeface="Calibri"/>
            </a:endParaRPr>
          </a:p>
          <a:p>
            <a:pPr lvl="1"/>
            <a:r>
              <a:rPr lang="en-US"/>
              <a:t>Public records and reports </a:t>
            </a:r>
            <a:endParaRPr lang="en-US">
              <a:cs typeface="Calibri"/>
            </a:endParaRPr>
          </a:p>
          <a:p>
            <a:pPr lvl="1"/>
            <a:r>
              <a:rPr lang="en-US"/>
              <a:t>Records of vital statistics 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Then existing Mental, emotional, physical condition</a:t>
            </a:r>
            <a:endParaRPr lang="en-US">
              <a:ea typeface="Calibri"/>
              <a:cs typeface="Calibri"/>
            </a:endParaRP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>
              <a:cs typeface="Calibri" panose="020F0502020204030204"/>
            </a:endParaRPr>
          </a:p>
          <a:p>
            <a:pPr lvl="2"/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7791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defTabSz="685800">
              <a:spcBef>
                <a:spcPct val="20000"/>
              </a:spcBef>
              <a:buClr>
                <a:srgbClr val="009F4D"/>
              </a:buClr>
              <a:defRPr/>
            </a:pPr>
            <a:r>
              <a:rPr lang="en-US">
                <a:solidFill>
                  <a:srgbClr val="002060"/>
                </a:solidFill>
                <a:latin typeface="+mn-lt"/>
                <a:ea typeface="+mn-ea"/>
                <a:cs typeface="+mn-cs"/>
              </a:rPr>
              <a:t>Training Overview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pPr fontAlgn="base"/>
            <a:r>
              <a:rPr lang="en-US" dirty="0">
                <a:solidFill>
                  <a:srgbClr val="002060"/>
                </a:solidFill>
              </a:rPr>
              <a:t>Brief review</a:t>
            </a:r>
          </a:p>
          <a:p>
            <a:pPr fontAlgn="base"/>
            <a:r>
              <a:rPr lang="en-US" dirty="0">
                <a:solidFill>
                  <a:srgbClr val="002060"/>
                </a:solidFill>
              </a:rPr>
              <a:t>Investigator Techniques​</a:t>
            </a:r>
          </a:p>
        </p:txBody>
      </p:sp>
    </p:spTree>
    <p:extLst>
      <p:ext uri="{BB962C8B-B14F-4D97-AF65-F5344CB8AC3E}">
        <p14:creationId xmlns:p14="http://schemas.microsoft.com/office/powerpoint/2010/main" val="810753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A58D6F-52DE-475B-33DD-DEF464CFB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Evidence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Personnel files/conduct records</a:t>
            </a:r>
          </a:p>
          <a:p>
            <a:r>
              <a:rPr lang="en-US">
                <a:ea typeface="Calibri"/>
                <a:cs typeface="Calibri"/>
              </a:rPr>
              <a:t>Meeting minutes</a:t>
            </a:r>
          </a:p>
          <a:p>
            <a:r>
              <a:rPr lang="en-US">
                <a:ea typeface="Calibri"/>
                <a:cs typeface="Calibri"/>
              </a:rPr>
              <a:t>Emails, voicemails, text messages. Etc. </a:t>
            </a:r>
          </a:p>
          <a:p>
            <a:r>
              <a:rPr lang="en-US">
                <a:ea typeface="Calibri"/>
                <a:cs typeface="Calibri"/>
              </a:rPr>
              <a:t>Security or Residential life report</a:t>
            </a:r>
          </a:p>
          <a:p>
            <a:r>
              <a:rPr lang="en-US">
                <a:ea typeface="Calibri"/>
                <a:cs typeface="Calibri"/>
              </a:rPr>
              <a:t>Social media records</a:t>
            </a:r>
          </a:p>
          <a:p>
            <a:r>
              <a:rPr lang="en-US">
                <a:ea typeface="Calibri"/>
                <a:cs typeface="Calibri"/>
              </a:rPr>
              <a:t>Supervisory notes</a:t>
            </a:r>
          </a:p>
          <a:p>
            <a:r>
              <a:rPr lang="en-US">
                <a:ea typeface="Calibri"/>
                <a:cs typeface="Calibri"/>
              </a:rPr>
              <a:t>Grading data </a:t>
            </a:r>
          </a:p>
          <a:p>
            <a:r>
              <a:rPr lang="en-US">
                <a:ea typeface="Calibri"/>
                <a:cs typeface="Calibri"/>
              </a:rPr>
              <a:t>D2L records </a:t>
            </a:r>
          </a:p>
          <a:p>
            <a:endParaRPr lang="en-US">
              <a:ea typeface="Calibri"/>
              <a:cs typeface="Calibri"/>
            </a:endParaRPr>
          </a:p>
          <a:p>
            <a:pPr lvl="1"/>
            <a:endParaRPr lang="en-US" sz="2200">
              <a:ea typeface="Calibri"/>
              <a:cs typeface="Calibri"/>
            </a:endParaRP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567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6A6E3A9-6E19-8AD7-BA46-2D4E0ADB2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Partnerships to Obtain Evidence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ea typeface="Calibri"/>
                <a:cs typeface="Calibri"/>
              </a:rPr>
              <a:t>Security</a:t>
            </a:r>
          </a:p>
          <a:p>
            <a:r>
              <a:rPr lang="en-US">
                <a:ea typeface="Calibri"/>
                <a:cs typeface="Calibri"/>
              </a:rPr>
              <a:t>Student Conduct/Student Affairs</a:t>
            </a:r>
          </a:p>
          <a:p>
            <a:r>
              <a:rPr lang="en-US">
                <a:ea typeface="Calibri"/>
                <a:cs typeface="Calibri"/>
              </a:rPr>
              <a:t>Human Resources </a:t>
            </a:r>
          </a:p>
          <a:p>
            <a:r>
              <a:rPr lang="en-US">
                <a:ea typeface="Calibri"/>
                <a:cs typeface="Calibri"/>
              </a:rPr>
              <a:t>Residential Life</a:t>
            </a:r>
          </a:p>
          <a:p>
            <a:r>
              <a:rPr lang="en-US">
                <a:ea typeface="Calibri"/>
                <a:cs typeface="Calibri"/>
              </a:rPr>
              <a:t>Athletics</a:t>
            </a:r>
          </a:p>
          <a:p>
            <a:r>
              <a:rPr lang="en-US">
                <a:ea typeface="Calibri"/>
                <a:cs typeface="Calibri"/>
              </a:rPr>
              <a:t>Other campus processes</a:t>
            </a:r>
          </a:p>
          <a:p>
            <a:r>
              <a:rPr lang="en-US">
                <a:ea typeface="Calibri"/>
                <a:cs typeface="Calibri"/>
              </a:rPr>
              <a:t>Ombudsperson</a:t>
            </a:r>
          </a:p>
          <a:p>
            <a:r>
              <a:rPr lang="en-US">
                <a:ea typeface="Calibri"/>
                <a:cs typeface="Calibri"/>
              </a:rPr>
              <a:t>Campus advocate </a:t>
            </a:r>
          </a:p>
          <a:p>
            <a:r>
              <a:rPr lang="en-US">
                <a:ea typeface="Calibri"/>
                <a:cs typeface="Calibri"/>
              </a:rPr>
              <a:t>Law enforcement</a:t>
            </a: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8636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4340DE-9C3D-7D0A-CEE7-51958491B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Who to Interview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Complainant &amp; Respondent</a:t>
            </a:r>
          </a:p>
          <a:p>
            <a:r>
              <a:rPr lang="en-US">
                <a:cs typeface="Calibri"/>
              </a:rPr>
              <a:t>Witnesses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Those present in incident(s)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Outcry witnesses – administrators, friends, family complainant/respondent shared with about incident(s)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Those involved in documenting incident or process/response - security, other administrators, etc.</a:t>
            </a:r>
          </a:p>
          <a:p>
            <a:pPr lvl="1"/>
            <a:r>
              <a:rPr lang="en-US">
                <a:cs typeface="Calibri"/>
              </a:rPr>
              <a:t>Focus on witnesses that have knowledge of the incident rather than the character of the individual</a:t>
            </a:r>
          </a:p>
          <a:p>
            <a:r>
              <a:rPr lang="en-US">
                <a:cs typeface="Calibri"/>
              </a:rPr>
              <a:t>Document interview decisions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Calibri"/>
                <a:cs typeface="Calibri"/>
              </a:rPr>
              <a:t>Who is doing the interview and why</a:t>
            </a:r>
          </a:p>
          <a:p>
            <a:pPr lvl="1"/>
            <a:r>
              <a:rPr lang="en-US">
                <a:ea typeface="Calibri"/>
                <a:cs typeface="Calibri"/>
              </a:rPr>
              <a:t>Why was someone not interviewed</a:t>
            </a:r>
          </a:p>
        </p:txBody>
      </p:sp>
    </p:spTree>
    <p:extLst>
      <p:ext uri="{BB962C8B-B14F-4D97-AF65-F5344CB8AC3E}">
        <p14:creationId xmlns:p14="http://schemas.microsoft.com/office/powerpoint/2010/main" val="855321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075C9-4B03-F15A-900D-1C851363B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8E5AB4-0FE1-741C-DA61-E412CDFA3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accent2"/>
                </a:solidFill>
              </a:rPr>
              <a:t>Investigation Table Setting, updated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A71248-9F1B-5DCA-D257-EC6E118E8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257800" cy="4806181"/>
          </a:xfrm>
        </p:spPr>
        <p:txBody>
          <a:bodyPr>
            <a:normAutofit/>
          </a:bodyPr>
          <a:lstStyle/>
          <a:p>
            <a:r>
              <a:rPr lang="en-US"/>
              <a:t>Investigation Scope: allegation(s)</a:t>
            </a:r>
          </a:p>
          <a:p>
            <a:r>
              <a:rPr lang="en-US"/>
              <a:t>Table of Elements: Prohibited conduct, Elements</a:t>
            </a:r>
          </a:p>
          <a:p>
            <a:r>
              <a:rPr lang="en-US"/>
              <a:t>Evidence: </a:t>
            </a:r>
          </a:p>
          <a:p>
            <a:pPr lvl="1"/>
            <a:r>
              <a:rPr lang="en-US" sz="2800"/>
              <a:t>Testimony/witnesses</a:t>
            </a:r>
          </a:p>
          <a:p>
            <a:pPr lvl="1"/>
            <a:r>
              <a:rPr lang="en-US" sz="2800"/>
              <a:t>Material evidence</a:t>
            </a:r>
          </a:p>
        </p:txBody>
      </p:sp>
      <p:pic>
        <p:nvPicPr>
          <p:cNvPr id="6" name="Content Placeholder 5" descr="Table setting outline">
            <a:extLst>
              <a:ext uri="{FF2B5EF4-FFF2-40B4-BE49-F238E27FC236}">
                <a16:creationId xmlns:a16="http://schemas.microsoft.com/office/drawing/2014/main" id="{BE4DD267-5CE9-E576-096A-A807181DC516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66589" y="1825624"/>
            <a:ext cx="4806181" cy="4806181"/>
          </a:xfrm>
        </p:spPr>
      </p:pic>
    </p:spTree>
    <p:extLst>
      <p:ext uri="{BB962C8B-B14F-4D97-AF65-F5344CB8AC3E}">
        <p14:creationId xmlns:p14="http://schemas.microsoft.com/office/powerpoint/2010/main" val="25196706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1F888C-8A33-F7E1-632E-79307E069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Scheduling Interviews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>
                <a:ea typeface="+mn-lt"/>
                <a:cs typeface="+mn-lt"/>
              </a:rPr>
              <a:t>Order of interviews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Strategy – different order for different situations</a:t>
            </a:r>
            <a:endParaRPr lang="en-US" sz="2000"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800">
                <a:ea typeface="+mn-lt"/>
                <a:cs typeface="+mn-lt"/>
              </a:rPr>
              <a:t>Witnesses – may be helpful to start w/ "neutral persons"</a:t>
            </a:r>
          </a:p>
          <a:p>
            <a:r>
              <a:rPr lang="en-US" sz="2200">
                <a:ea typeface="+mn-lt"/>
                <a:cs typeface="+mn-lt"/>
              </a:rPr>
              <a:t>Timing 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Set aside enough time: prep, interview, notes/reflection time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Consider past interactions with party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Consult interview outline </a:t>
            </a:r>
            <a:endParaRPr lang="en-US" sz="2000">
              <a:cs typeface="Calibri"/>
            </a:endParaRPr>
          </a:p>
          <a:p>
            <a:r>
              <a:rPr lang="en-US" sz="2200">
                <a:ea typeface="+mn-lt"/>
                <a:cs typeface="+mn-lt"/>
              </a:rPr>
              <a:t>Flexibility – timing and location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Provide location options but be sensitive to different needs.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i.e., - Zoom requires technology, internet, etc.</a:t>
            </a:r>
            <a:endParaRPr lang="en-US" sz="2000">
              <a:cs typeface="Calibri"/>
            </a:endParaRPr>
          </a:p>
          <a:p>
            <a:r>
              <a:rPr lang="en-US" sz="2200">
                <a:ea typeface="+mn-lt"/>
                <a:cs typeface="+mn-lt"/>
              </a:rPr>
              <a:t>Accommodations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Know who/what departments to partner</a:t>
            </a: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02780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193E50-1530-52C8-AFB4-A4AEED124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Meetings and Interviews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3200">
                <a:ea typeface="+mn-lt"/>
                <a:cs typeface="+mn-lt"/>
              </a:rPr>
              <a:t>Complainant </a:t>
            </a:r>
          </a:p>
          <a:p>
            <a:pPr lvl="1"/>
            <a:r>
              <a:rPr lang="en-US">
                <a:ea typeface="Calibri"/>
                <a:cs typeface="Calibri"/>
              </a:rPr>
              <a:t>Intake</a:t>
            </a:r>
          </a:p>
          <a:p>
            <a:pPr lvl="1"/>
            <a:r>
              <a:rPr lang="en-US">
                <a:ea typeface="Calibri"/>
                <a:cs typeface="Calibri"/>
              </a:rPr>
              <a:t>Investigatory interview </a:t>
            </a:r>
          </a:p>
          <a:p>
            <a:pPr lvl="1"/>
            <a:r>
              <a:rPr lang="en-US">
                <a:ea typeface="Calibri"/>
                <a:cs typeface="Calibri"/>
              </a:rPr>
              <a:t>Follow-up interview </a:t>
            </a:r>
          </a:p>
          <a:p>
            <a:r>
              <a:rPr lang="en-US" sz="3200">
                <a:ea typeface="Calibri"/>
                <a:cs typeface="Calibri"/>
              </a:rPr>
              <a:t>Witness </a:t>
            </a:r>
          </a:p>
          <a:p>
            <a:pPr lvl="1"/>
            <a:r>
              <a:rPr lang="en-US">
                <a:ea typeface="Calibri"/>
                <a:cs typeface="Calibri"/>
              </a:rPr>
              <a:t>Investigatory interview </a:t>
            </a:r>
          </a:p>
          <a:p>
            <a:pPr lvl="1"/>
            <a:r>
              <a:rPr lang="en-US">
                <a:ea typeface="Calibri"/>
                <a:cs typeface="Calibri"/>
              </a:rPr>
              <a:t>Follow-up interview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40301E-D16A-D04F-D79D-492D241A8DE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sz="3200">
                <a:ea typeface="Calibri"/>
                <a:cs typeface="Calibri"/>
              </a:rPr>
              <a:t>Respondent</a:t>
            </a:r>
          </a:p>
          <a:p>
            <a:pPr lvl="1"/>
            <a:r>
              <a:rPr lang="en-US">
                <a:ea typeface="Calibri"/>
                <a:cs typeface="Calibri"/>
              </a:rPr>
              <a:t>Initial meeting</a:t>
            </a:r>
          </a:p>
          <a:p>
            <a:pPr lvl="1"/>
            <a:r>
              <a:rPr lang="en-US">
                <a:ea typeface="Calibri"/>
                <a:cs typeface="Calibri"/>
              </a:rPr>
              <a:t>Investigatory interview</a:t>
            </a:r>
          </a:p>
          <a:p>
            <a:pPr lvl="1"/>
            <a:r>
              <a:rPr lang="en-US">
                <a:ea typeface="Calibri"/>
                <a:cs typeface="Calibri"/>
              </a:rPr>
              <a:t>Follow-up interview </a:t>
            </a:r>
          </a:p>
          <a:p>
            <a:r>
              <a:rPr lang="en-US" sz="3200">
                <a:ea typeface="Calibri"/>
                <a:cs typeface="Calibri"/>
              </a:rPr>
              <a:t>Witness </a:t>
            </a:r>
          </a:p>
          <a:p>
            <a:pPr lvl="1"/>
            <a:r>
              <a:rPr lang="en-US">
                <a:ea typeface="Calibri"/>
                <a:cs typeface="Calibri"/>
              </a:rPr>
              <a:t>Investigatory interview </a:t>
            </a:r>
          </a:p>
          <a:p>
            <a:pPr lvl="1"/>
            <a:r>
              <a:rPr lang="en-US">
                <a:ea typeface="Calibri"/>
                <a:cs typeface="Calibri"/>
              </a:rPr>
              <a:t>Follow-up interview </a:t>
            </a:r>
          </a:p>
        </p:txBody>
      </p:sp>
    </p:spTree>
    <p:extLst>
      <p:ext uri="{BB962C8B-B14F-4D97-AF65-F5344CB8AC3E}">
        <p14:creationId xmlns:p14="http://schemas.microsoft.com/office/powerpoint/2010/main" val="258891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5C6CBE0-6AC1-5A8F-9797-6FD258935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Notice of Meetings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>
                <a:ea typeface="+mn-lt"/>
                <a:cs typeface="+mn-lt"/>
              </a:rPr>
              <a:t>Complainant </a:t>
            </a:r>
          </a:p>
          <a:p>
            <a:pPr lvl="1"/>
            <a:r>
              <a:rPr lang="en-US" sz="2000">
                <a:ea typeface="Calibri"/>
                <a:cs typeface="Calibri"/>
              </a:rPr>
              <a:t>Outreach letter</a:t>
            </a:r>
          </a:p>
          <a:p>
            <a:pPr lvl="1"/>
            <a:r>
              <a:rPr lang="en-US" sz="2000">
                <a:ea typeface="Calibri"/>
                <a:cs typeface="Calibri"/>
              </a:rPr>
              <a:t>Notice of formal investigation – Notice of Informal Resolution </a:t>
            </a:r>
          </a:p>
          <a:p>
            <a:pPr lvl="1"/>
            <a:r>
              <a:rPr lang="en-US" sz="2000">
                <a:ea typeface="Calibri"/>
                <a:cs typeface="Calibri"/>
              </a:rPr>
              <a:t>Notice of investigation and decline to file letter</a:t>
            </a:r>
          </a:p>
          <a:p>
            <a:pPr lvl="1"/>
            <a:r>
              <a:rPr lang="en-US" sz="2000">
                <a:ea typeface="Calibri"/>
                <a:cs typeface="Calibri"/>
              </a:rPr>
              <a:t>Notice of reassignment</a:t>
            </a:r>
          </a:p>
          <a:p>
            <a:r>
              <a:rPr lang="en-US" sz="2400">
                <a:ea typeface="Calibri"/>
                <a:cs typeface="Calibri"/>
              </a:rPr>
              <a:t>Respondent</a:t>
            </a:r>
          </a:p>
          <a:p>
            <a:pPr lvl="1"/>
            <a:r>
              <a:rPr lang="en-US" sz="2000">
                <a:ea typeface="Calibri"/>
                <a:cs typeface="Calibri"/>
              </a:rPr>
              <a:t>Notice of review </a:t>
            </a:r>
          </a:p>
          <a:p>
            <a:pPr lvl="1"/>
            <a:r>
              <a:rPr lang="en-US" sz="2000">
                <a:ea typeface="Calibri"/>
                <a:cs typeface="Calibri"/>
              </a:rPr>
              <a:t>Notice of investigation (formal or informal) and allegations</a:t>
            </a:r>
            <a:endParaRPr lang="en-US" sz="2800"/>
          </a:p>
          <a:p>
            <a:pPr lvl="1"/>
            <a:r>
              <a:rPr lang="en-US" sz="2000">
                <a:ea typeface="Calibri"/>
                <a:cs typeface="Calibri"/>
              </a:rPr>
              <a:t>Notice of reassignment</a:t>
            </a:r>
          </a:p>
          <a:p>
            <a:r>
              <a:rPr lang="en-US" sz="2400">
                <a:ea typeface="Calibri"/>
                <a:cs typeface="Calibri"/>
              </a:rPr>
              <a:t>Witness </a:t>
            </a:r>
          </a:p>
          <a:p>
            <a:pPr lvl="1"/>
            <a:r>
              <a:rPr lang="en-US" sz="2000">
                <a:ea typeface="Calibri"/>
                <a:cs typeface="Calibri"/>
              </a:rPr>
              <a:t>Witness Pre-interview letter</a:t>
            </a:r>
          </a:p>
          <a:p>
            <a:pPr lvl="1"/>
            <a:endParaRPr lang="en-US" sz="18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36115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24F9C2-7F70-0E2F-537F-35BAF05FD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Meeting Structure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>
                <a:ea typeface="+mn-lt"/>
                <a:cs typeface="+mn-lt"/>
              </a:rPr>
              <a:t>Interview structure consistent for all parties</a:t>
            </a:r>
            <a:endParaRPr lang="en-US" sz="26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"speeches" - overview of meeting, about role/office, policy, procedure, flowchart; advisory notice, waiver of union, privacy of interview' recording/note taking timing of interview</a:t>
            </a:r>
            <a:endParaRPr lang="en-US" sz="22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Review allegations – respondent meetings</a:t>
            </a:r>
          </a:p>
          <a:p>
            <a:pPr lvl="1"/>
            <a:r>
              <a:rPr lang="en-US" sz="2200">
                <a:ea typeface="Calibri"/>
                <a:cs typeface="Calibri"/>
              </a:rPr>
              <a:t>Background – name, title/year, start date, major, involvement in extracurriculars/committees, explanation of role, where they live on campus</a:t>
            </a:r>
            <a:endParaRPr lang="en-US" sz="22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Interim actions and supportive measures </a:t>
            </a:r>
            <a:endParaRPr lang="en-US" sz="22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Resources</a:t>
            </a:r>
            <a:endParaRPr lang="en-US" sz="22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Next steps</a:t>
            </a:r>
            <a:endParaRPr lang="en-US" sz="220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>
                <a:ea typeface="Calibri"/>
                <a:cs typeface="Calibri"/>
              </a:rPr>
              <a:t>Reminder about retaliation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732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749287"/>
          </a:xfrm>
        </p:spPr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2: Strategies for managing investigation-based challenges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2DC0C5-B65B-D6AA-DA86-04311C2CC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687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9BCFA-4435-BC46-F1E3-7A11698BE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Cultural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Communication styles</a:t>
            </a:r>
          </a:p>
          <a:p>
            <a:r>
              <a:rPr lang="en-US"/>
              <a:t>Attitudes toward conflict</a:t>
            </a:r>
          </a:p>
          <a:p>
            <a:r>
              <a:rPr lang="en-US"/>
              <a:t>Approaches toward completing tasks</a:t>
            </a:r>
          </a:p>
          <a:p>
            <a:r>
              <a:rPr lang="en-US"/>
              <a:t>Decision-making styles</a:t>
            </a:r>
          </a:p>
          <a:p>
            <a:r>
              <a:rPr lang="en-US"/>
              <a:t>Approaches to knowing</a:t>
            </a:r>
          </a:p>
          <a:p>
            <a:r>
              <a:rPr lang="en-US"/>
              <a:t>Attitudes toward disclosure</a:t>
            </a:r>
          </a:p>
          <a:p>
            <a:pPr lvl="1"/>
            <a:r>
              <a:rPr lang="en-US"/>
              <a:t>Appropriate to share emotions, reasons for conflict</a:t>
            </a:r>
          </a:p>
          <a:p>
            <a:pPr marL="2743200" lvl="8" indent="0">
              <a:buNone/>
            </a:pPr>
            <a:r>
              <a:rPr lang="en-US" sz="975"/>
              <a:t>	--Sue Ann Van Dermyden, 2017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4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901F2-DD0C-B12B-0E2B-6DBC1705C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Inquiry vs. Investigation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CE8EFB-5C98-EA00-3BFF-FB55E99E2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/>
            <a:r>
              <a:rPr lang="en-US"/>
              <a:t>Inquiry</a:t>
            </a:r>
          </a:p>
          <a:p>
            <a:pPr marL="914400" lvl="1"/>
            <a:r>
              <a:rPr lang="en-US"/>
              <a:t>Limited information disclosed</a:t>
            </a:r>
          </a:p>
          <a:p>
            <a:pPr marL="914400" lvl="1"/>
            <a:r>
              <a:rPr lang="en-US"/>
              <a:t>An anonymous report</a:t>
            </a:r>
          </a:p>
          <a:p>
            <a:pPr marL="914400" lvl="1"/>
            <a:r>
              <a:rPr lang="en-US"/>
              <a:t>May ask questions, seek information, gather some insight specific to the allegation(s)</a:t>
            </a:r>
          </a:p>
          <a:p>
            <a:pPr marL="914400" lvl="1"/>
            <a:r>
              <a:rPr lang="en-US"/>
              <a:t>Evaluate allegations within the scope of the Policies &amp; Procedures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450B521-1E2C-505A-56BE-A66AAEB5CEB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457200"/>
            <a:r>
              <a:rPr lang="en-US"/>
              <a:t>Investigation </a:t>
            </a:r>
          </a:p>
          <a:p>
            <a:pPr marL="914400" lvl="1"/>
            <a:r>
              <a:rPr lang="en-US"/>
              <a:t>Complaint within scope of policy or policies</a:t>
            </a:r>
          </a:p>
          <a:p>
            <a:pPr marL="914400" lvl="1"/>
            <a:r>
              <a:rPr lang="en-US"/>
              <a:t>Notice of investigation</a:t>
            </a:r>
          </a:p>
          <a:p>
            <a:pPr marL="914400" lvl="1"/>
            <a:r>
              <a:rPr lang="en-US"/>
              <a:t>Methodical process for gathering information, facts, and evidence; conducting interviews</a:t>
            </a:r>
          </a:p>
          <a:p>
            <a:pPr marL="914400" lvl="1"/>
            <a:r>
              <a:rPr lang="en-US"/>
              <a:t>Allowing the Respondent to respond to allegations</a:t>
            </a:r>
          </a:p>
          <a:p>
            <a:pPr marL="914400" lvl="1"/>
            <a:r>
              <a:rPr lang="en-US"/>
              <a:t>Composing an Investigation Report for a Decision-maker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460872-887F-A7C3-B002-3206C99C7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0"/>
            <a:ext cx="0" cy="0"/>
          </a:xfrm>
        </p:spPr>
        <p:txBody>
          <a:bodyPr/>
          <a:lstStyle/>
          <a:p>
            <a:fld id="{7E3DB3BD-626B-47E2-86DD-3ABF2674C5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742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3B7A61-246F-BBE9-2385-8615AA38C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Bias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A disproportionate prominence in favor of or against an idea or thing, usually in a way that is closeminded, prejudicial, or unfair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Can be innate or learned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Bias can be for or against an individual, group, or belief</a:t>
            </a:r>
          </a:p>
          <a:p>
            <a:r>
              <a:rPr lang="en-US">
                <a:ea typeface="Calibri"/>
                <a:cs typeface="Calibri"/>
              </a:rPr>
              <a:t>Title IX requires a college or university to conduct a “prompt, thorough and impartial inquiry.” ​</a:t>
            </a:r>
            <a:endParaRPr lang="en-US"/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02813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64EE9B1-961B-96F7-0A02-213A36387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Types of Bias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Calibri"/>
                <a:cs typeface="Calibri"/>
              </a:rPr>
              <a:t>First Impression Bias</a:t>
            </a:r>
          </a:p>
          <a:p>
            <a:r>
              <a:rPr lang="en-US">
                <a:ea typeface="Calibri"/>
                <a:cs typeface="Calibri"/>
              </a:rPr>
              <a:t>Affinity Bias</a:t>
            </a:r>
          </a:p>
          <a:p>
            <a:r>
              <a:rPr lang="en-US">
                <a:ea typeface="Calibri"/>
                <a:cs typeface="Calibri"/>
              </a:rPr>
              <a:t>Confirmation Bias</a:t>
            </a:r>
          </a:p>
          <a:p>
            <a:r>
              <a:rPr lang="en-US">
                <a:ea typeface="Calibri"/>
                <a:cs typeface="Calibri"/>
              </a:rPr>
              <a:t>Attribution Bias</a:t>
            </a:r>
          </a:p>
          <a:p>
            <a:r>
              <a:rPr lang="en-US">
                <a:ea typeface="Calibri"/>
                <a:cs typeface="Calibri"/>
              </a:rPr>
              <a:t>Characteristic based bias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Race, ethnicity, gender, religion, sexual orientation, socioeconomic, educational, etc. </a:t>
            </a:r>
          </a:p>
          <a:p>
            <a:r>
              <a:rPr lang="en-US">
                <a:ea typeface="Calibri"/>
                <a:cs typeface="Calibri"/>
              </a:rPr>
              <a:t>Anchoring bias </a:t>
            </a:r>
          </a:p>
          <a:p>
            <a:r>
              <a:rPr lang="en-US">
                <a:ea typeface="Calibri"/>
                <a:cs typeface="Calibri"/>
              </a:rPr>
              <a:t>Beauty Bias </a:t>
            </a: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75645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EEF1DE-488F-DE40-CE35-364EA12BF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Investigator-Specific Biases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Complainant/Respondent is likeable/sympathetic</a:t>
            </a:r>
          </a:p>
          <a:p>
            <a:r>
              <a:rPr lang="en-US"/>
              <a:t>Complainant/Respondent is not likeable/sympathetic</a:t>
            </a:r>
          </a:p>
          <a:p>
            <a:r>
              <a:rPr lang="en-US"/>
              <a:t>Repeat Complainant/Respondent</a:t>
            </a:r>
          </a:p>
          <a:p>
            <a:r>
              <a:rPr lang="en-US"/>
              <a:t>Fact pattern similar to a prior, unrelated investigation</a:t>
            </a:r>
          </a:p>
          <a:p>
            <a:r>
              <a:rPr lang="en-US"/>
              <a:t>Complainant/Respondent behavior patterns</a:t>
            </a:r>
          </a:p>
        </p:txBody>
      </p:sp>
    </p:spTree>
    <p:extLst>
      <p:ext uri="{BB962C8B-B14F-4D97-AF65-F5344CB8AC3E}">
        <p14:creationId xmlns:p14="http://schemas.microsoft.com/office/powerpoint/2010/main" val="16325891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0EF6B-BD6D-A1AD-9D7B-0973D9A0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Bias Impact on Investigation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/>
            <a:r>
              <a:rPr lang="en-US"/>
              <a:t>Priming – Your pre-investigation or mid-investigation thoughts about the case</a:t>
            </a:r>
          </a:p>
          <a:p>
            <a:pPr lvl="1"/>
            <a:r>
              <a:rPr lang="en-US"/>
              <a:t>“This is a really bad case.”</a:t>
            </a:r>
          </a:p>
          <a:p>
            <a:pPr lvl="1"/>
            <a:r>
              <a:rPr lang="en-US"/>
              <a:t>“This person has complained three times before.”</a:t>
            </a:r>
          </a:p>
          <a:p>
            <a:pPr lvl="1"/>
            <a:r>
              <a:rPr lang="en-US"/>
              <a:t>“This is low level.”</a:t>
            </a:r>
          </a:p>
          <a:p>
            <a:pPr marL="457200"/>
            <a:r>
              <a:rPr lang="en-US"/>
              <a:t>Phrasing – The way you ask a question can influence the answer – The misinformation effect</a:t>
            </a:r>
          </a:p>
          <a:p>
            <a:pPr lvl="1"/>
            <a:r>
              <a:rPr lang="en-US"/>
              <a:t>Do you get headaches frequently, and if so, how often? 2.2/week</a:t>
            </a:r>
          </a:p>
          <a:p>
            <a:pPr lvl="1"/>
            <a:r>
              <a:rPr lang="en-US"/>
              <a:t>Do you get headaches occasionally, and if so, how often? 0.7/week</a:t>
            </a:r>
          </a:p>
          <a:p>
            <a:pPr lvl="1"/>
            <a:r>
              <a:rPr lang="en-US"/>
              <a:t>How long was the movie? 130 minutes</a:t>
            </a:r>
          </a:p>
          <a:p>
            <a:pPr lvl="1"/>
            <a:r>
              <a:rPr lang="en-US"/>
              <a:t>How short was the movie? 100 minutes</a:t>
            </a:r>
          </a:p>
          <a:p>
            <a:pPr marL="1371600" lvl="4" indent="0">
              <a:buNone/>
            </a:pPr>
            <a:r>
              <a:rPr lang="en-US"/>
              <a:t>	</a:t>
            </a:r>
          </a:p>
          <a:p>
            <a:pPr marL="1371600" lvl="4" indent="0">
              <a:buNone/>
            </a:pPr>
            <a:r>
              <a:rPr lang="en-US"/>
              <a:t>	Headaches: Elizabeth Loftus (1975); Movie: Richard Harris (1973)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560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2E8A99-9232-B95E-50D2-067700147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ea typeface="ＭＳ Ｐゴシック"/>
              </a:rPr>
              <a:t>Significant Time Between Incident &amp; Report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The norm when the person causing the harm was not a stranger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victim/survivors are able to report only after they receive the necessary support to do so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Why do they wait? For many of the same reasons they later recant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fear repercussions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pressured by others not to report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feel shame, embarrassment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afraid of the person who caused the harm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afraid of not being believed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Fear that nothing will be done about it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868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AED54F6-D444-709F-33FE-028D9C161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solidFill>
                  <a:srgbClr val="002060"/>
                </a:solidFill>
                <a:cs typeface="Arial"/>
              </a:rPr>
              <a:t>Rape Myth vs </a:t>
            </a:r>
            <a:r>
              <a:rPr lang="en-US">
                <a:ea typeface="Calibri"/>
                <a:cs typeface="Calibri"/>
              </a:rPr>
              <a:t>Common Behaviors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700" b="1">
                <a:ea typeface="Calibri"/>
                <a:cs typeface="Calibri"/>
              </a:rPr>
              <a:t>Common Behaviors for Victims of Rape</a:t>
            </a:r>
          </a:p>
          <a:p>
            <a:pPr marL="342900" indent="-34290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Delay in reporting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342900" indent="-34290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Change in account of what happened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342900" indent="-34290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Unexpected demeanor/disposition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342900" indent="-34290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Unexpected behavior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Contact with person who caused the harm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Desire to resume “normal” routine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/>
            <a:r>
              <a:rPr lang="en-US">
                <a:solidFill>
                  <a:srgbClr val="0D0D0D"/>
                </a:solidFill>
                <a:ea typeface="Calibri"/>
                <a:cs typeface="Calibri"/>
              </a:rPr>
              <a:t>Subsequent sexual activity (sometimes with the person who caused the harm)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5848056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B52C4-A603-E79D-60E0-0EAFF304C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Neurobiology of Trauma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97DA9-1CA7-C1A2-E717-CC104DF4D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>
                <a:solidFill>
                  <a:srgbClr val="008042"/>
                </a:solidFill>
                <a:sym typeface="Wingdings" panose="05000000000000000000" pitchFamily="2" charset="2"/>
              </a:rPr>
              <a:t></a:t>
            </a:r>
            <a:r>
              <a:rPr lang="en-US" b="1">
                <a:solidFill>
                  <a:srgbClr val="008042"/>
                </a:solidFill>
              </a:rPr>
              <a:t>Stress – Fear/Trauma – Terror </a:t>
            </a:r>
            <a:r>
              <a:rPr lang="en-US" b="1">
                <a:solidFill>
                  <a:srgbClr val="008042"/>
                </a:solidFill>
                <a:sym typeface="Wingdings" panose="05000000000000000000" pitchFamily="2" charset="2"/>
              </a:rPr>
              <a:t></a:t>
            </a:r>
            <a:endParaRPr lang="en-US" b="1">
              <a:solidFill>
                <a:srgbClr val="008042"/>
              </a:solidFill>
            </a:endParaRPr>
          </a:p>
          <a:p>
            <a:pPr marL="457200"/>
            <a:r>
              <a:rPr lang="en-US"/>
              <a:t>Responses vary</a:t>
            </a:r>
          </a:p>
          <a:p>
            <a:pPr marL="457200"/>
            <a:r>
              <a:rPr lang="en-US"/>
              <a:t>Hormonal soup (brain)</a:t>
            </a:r>
          </a:p>
          <a:p>
            <a:pPr marL="914400" lvl="1"/>
            <a:r>
              <a:rPr lang="en-US"/>
              <a:t>Hypothalamus secretes hormones in response to trauma</a:t>
            </a:r>
          </a:p>
          <a:p>
            <a:pPr marL="914400" lvl="1"/>
            <a:r>
              <a:rPr lang="en-US"/>
              <a:t>Amygdala ignited</a:t>
            </a:r>
          </a:p>
          <a:p>
            <a:pPr marL="1280160" lvl="2"/>
            <a:r>
              <a:rPr lang="en-US"/>
              <a:t>Degrades capacity to reason and process circumstances</a:t>
            </a:r>
          </a:p>
          <a:p>
            <a:pPr marL="1280160" lvl="2"/>
            <a:r>
              <a:rPr lang="en-US"/>
              <a:t>Affects memories: coding, sequencing, and context storing</a:t>
            </a:r>
          </a:p>
          <a:p>
            <a:pPr marL="457200"/>
            <a:r>
              <a:rPr lang="en-US"/>
              <a:t>Autonomic responses (brain and body)</a:t>
            </a:r>
          </a:p>
          <a:p>
            <a:pPr marL="914400" lvl="1"/>
            <a:r>
              <a:rPr lang="en-US"/>
              <a:t>Tonic immobility: frozen; increased breathing, eye closure, and paralysis</a:t>
            </a:r>
          </a:p>
          <a:p>
            <a:pPr marL="914400" lvl="1"/>
            <a:r>
              <a:rPr lang="en-US"/>
              <a:t>Dissociation: mind disconnects from body; spaced out or eyes glazed over</a:t>
            </a:r>
          </a:p>
        </p:txBody>
      </p:sp>
    </p:spTree>
    <p:extLst>
      <p:ext uri="{BB962C8B-B14F-4D97-AF65-F5344CB8AC3E}">
        <p14:creationId xmlns:p14="http://schemas.microsoft.com/office/powerpoint/2010/main" val="18519418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3A1EC-FA33-D000-29B7-E0C7C02C5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Investigating Sexual Misconduct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9557D-1D0C-3DD4-D00D-8C06003AF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Understand the signs of trauma (memory loss or mistakes can indicate trauma)</a:t>
            </a:r>
          </a:p>
          <a:p>
            <a:r>
              <a:rPr lang="en-US"/>
              <a:t>Do not assume the interviewee is evading the truth or telling the truth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787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07737-2F9B-3431-DF1D-8D47B79E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Evidence-Informed Interviewing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7903F-CF49-5F80-F2EB-4FDB0CE34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Impact of critical situation: physical and emotional responses</a:t>
            </a:r>
          </a:p>
          <a:p>
            <a:r>
              <a:rPr lang="en-US"/>
              <a:t>Forensic child interviewing principles and techniques</a:t>
            </a:r>
          </a:p>
          <a:p>
            <a:pPr lvl="1"/>
            <a:r>
              <a:rPr lang="en-US"/>
              <a:t>Open-ended questions</a:t>
            </a:r>
          </a:p>
          <a:p>
            <a:pPr lvl="1"/>
            <a:r>
              <a:rPr lang="en-US"/>
              <a:t>Non-leading questions</a:t>
            </a:r>
          </a:p>
          <a:p>
            <a:pPr lvl="1"/>
            <a:r>
              <a:rPr lang="en-US"/>
              <a:t>Soft interview room</a:t>
            </a:r>
          </a:p>
          <a:p>
            <a:pPr lvl="1"/>
            <a:r>
              <a:rPr lang="en-US"/>
              <a:t>Empathy</a:t>
            </a:r>
          </a:p>
          <a:p>
            <a:r>
              <a:rPr lang="en-US"/>
              <a:t>Tap into primitive areas of the brain with FETI principles</a:t>
            </a:r>
          </a:p>
        </p:txBody>
      </p:sp>
    </p:spTree>
    <p:extLst>
      <p:ext uri="{BB962C8B-B14F-4D97-AF65-F5344CB8AC3E}">
        <p14:creationId xmlns:p14="http://schemas.microsoft.com/office/powerpoint/2010/main" val="26551021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5C120-3914-4111-56AE-5CDD4E2AB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FETI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B54E-731C-F053-AFBE-A3A17D1C7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Minimize potential trauma to the interviewee</a:t>
            </a:r>
          </a:p>
          <a:p>
            <a:r>
              <a:rPr lang="en-US"/>
              <a:t>Maximize information obtained</a:t>
            </a:r>
          </a:p>
          <a:p>
            <a:r>
              <a:rPr lang="en-US"/>
              <a:t>Reduce contamination of the interviewee’s memory</a:t>
            </a:r>
          </a:p>
          <a:p>
            <a:r>
              <a:rPr lang="en-US"/>
              <a:t>Maintain the integrity of the investigation process</a:t>
            </a:r>
          </a:p>
        </p:txBody>
      </p:sp>
    </p:spTree>
    <p:extLst>
      <p:ext uri="{BB962C8B-B14F-4D97-AF65-F5344CB8AC3E}">
        <p14:creationId xmlns:p14="http://schemas.microsoft.com/office/powerpoint/2010/main" val="1280632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5DC69-96A1-AD2A-C99D-BD64963E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en-US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</a:rPr>
              <a:t>Investigator Decisions</a:t>
            </a:r>
            <a:endParaRPr kumimoji="0" lang="en-US" b="0" i="0" u="none" strike="noStrike" kern="1200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84922-9E1F-D20A-9831-58319C5CC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Interviewing parties and witnesses</a:t>
            </a:r>
          </a:p>
          <a:p>
            <a:pPr lvl="0"/>
            <a:r>
              <a:rPr lang="en-US" dirty="0"/>
              <a:t>Include evidence and present credibility factors</a:t>
            </a:r>
          </a:p>
          <a:p>
            <a:pPr lvl="0"/>
            <a:r>
              <a:rPr lang="en-US" dirty="0"/>
              <a:t>Create context by presenting the totality of circumstances</a:t>
            </a:r>
          </a:p>
          <a:p>
            <a:pPr lvl="0"/>
            <a:r>
              <a:rPr lang="en-US" dirty="0"/>
              <a:t>Focus on gathering evidence, as a neutral fact finder</a:t>
            </a:r>
          </a:p>
        </p:txBody>
      </p:sp>
    </p:spTree>
    <p:extLst>
      <p:ext uri="{BB962C8B-B14F-4D97-AF65-F5344CB8AC3E}">
        <p14:creationId xmlns:p14="http://schemas.microsoft.com/office/powerpoint/2010/main" val="26230886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4926BF1-1987-B935-6236-9088FDABE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Parallel Proceedings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/>
            <a:r>
              <a:rPr lang="en-US">
                <a:ea typeface="Calibri"/>
                <a:cs typeface="Calibri"/>
              </a:rPr>
              <a:t>Independent from any civil or criminal proceeding</a:t>
            </a:r>
          </a:p>
          <a:p>
            <a:pPr marL="457200"/>
            <a:r>
              <a:rPr lang="en-US">
                <a:ea typeface="Calibri"/>
                <a:cs typeface="Calibri"/>
              </a:rPr>
              <a:t>Not required to delay, and in most cases should not delay due to other proceedings</a:t>
            </a:r>
          </a:p>
          <a:p>
            <a:pPr marL="457200"/>
            <a:r>
              <a:rPr lang="en-US">
                <a:ea typeface="Calibri"/>
                <a:cs typeface="Calibri"/>
              </a:rPr>
              <a:t>May contact prosecutor/law enforcement to coordinator when feasible </a:t>
            </a:r>
          </a:p>
          <a:p>
            <a:pPr marL="457200"/>
            <a:r>
              <a:rPr lang="en-US">
                <a:ea typeface="Calibri"/>
                <a:cs typeface="Calibri"/>
              </a:rPr>
              <a:t>Gather available information: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Police Report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Court records </a:t>
            </a:r>
          </a:p>
        </p:txBody>
      </p:sp>
    </p:spTree>
    <p:extLst>
      <p:ext uri="{BB962C8B-B14F-4D97-AF65-F5344CB8AC3E}">
        <p14:creationId xmlns:p14="http://schemas.microsoft.com/office/powerpoint/2010/main" val="32879262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435A20-1C7B-D7B5-2173-6FDF2DDB7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Best Practices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C1B563-2828-2B3B-5149-B1ADDD496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/>
            <a:r>
              <a:rPr lang="en-US"/>
              <a:t>Rely on the policy and procedure</a:t>
            </a:r>
          </a:p>
          <a:p>
            <a:pPr marL="457200"/>
            <a:r>
              <a:rPr lang="en-US"/>
              <a:t>Adhere to the policy and procedure</a:t>
            </a:r>
          </a:p>
          <a:p>
            <a:pPr marL="457200"/>
            <a:r>
              <a:rPr lang="en-US"/>
              <a:t>Let the evidence lead you</a:t>
            </a:r>
          </a:p>
        </p:txBody>
      </p:sp>
      <p:pic>
        <p:nvPicPr>
          <p:cNvPr id="1026" name="Picture 2" descr="Keys PNG Transparent Images Free Download | Vector Files | Pngtree">
            <a:extLst>
              <a:ext uri="{FF2B5EF4-FFF2-40B4-BE49-F238E27FC236}">
                <a16:creationId xmlns:a16="http://schemas.microsoft.com/office/drawing/2014/main" id="{0E5BC5D8-A8A2-3218-FBF8-2D5AFDB38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335" y="1825625"/>
            <a:ext cx="4248933" cy="424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9266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C762E-B84E-CCE7-6D41-AD5A25888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922D99-92B3-1A4C-1088-822F0C5EB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accent2"/>
                </a:solidFill>
              </a:rPr>
              <a:t>Investigation Table Setting, revisited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30508B-C7D4-CAA7-4C66-BA29E0826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257800" cy="4806181"/>
          </a:xfrm>
        </p:spPr>
        <p:txBody>
          <a:bodyPr>
            <a:normAutofit/>
          </a:bodyPr>
          <a:lstStyle/>
          <a:p>
            <a:r>
              <a:rPr lang="en-US"/>
              <a:t>Investigation Scope</a:t>
            </a:r>
          </a:p>
          <a:p>
            <a:r>
              <a:rPr lang="en-US"/>
              <a:t>Scope of Elements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What follow-up questions do you have for Complainant and witnesses?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What questions do you want to ask Respondents?</a:t>
            </a:r>
          </a:p>
          <a:p>
            <a:r>
              <a:rPr lang="en-US"/>
              <a:t>Evidence: </a:t>
            </a:r>
          </a:p>
          <a:p>
            <a:pPr lvl="1"/>
            <a:r>
              <a:rPr lang="en-US" sz="2800"/>
              <a:t>Testimony/witnesses</a:t>
            </a:r>
          </a:p>
          <a:p>
            <a:pPr lvl="1"/>
            <a:r>
              <a:rPr lang="en-US" sz="2800"/>
              <a:t>Material evidence</a:t>
            </a:r>
          </a:p>
        </p:txBody>
      </p:sp>
    </p:spTree>
    <p:extLst>
      <p:ext uri="{BB962C8B-B14F-4D97-AF65-F5344CB8AC3E}">
        <p14:creationId xmlns:p14="http://schemas.microsoft.com/office/powerpoint/2010/main" val="39744891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3: Interviewing Approaches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87B3F6-3403-9E1C-42D8-C1BAA2A4C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147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A57477-17DE-03AC-090F-3266EDF7A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Investigator Preparation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/>
            <a:r>
              <a:rPr lang="en-US">
                <a:ea typeface="+mn-lt"/>
                <a:cs typeface="+mn-lt"/>
              </a:rPr>
              <a:t>Developing questions in a way that does not assign responsibility, blame, or guilt</a:t>
            </a:r>
          </a:p>
          <a:p>
            <a:r>
              <a:rPr lang="en-US">
                <a:ea typeface="+mn-lt"/>
                <a:cs typeface="+mn-lt"/>
              </a:rPr>
              <a:t>Creating comfortable interview environment/setting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Check your bias especially when reflecting credibility</a:t>
            </a:r>
          </a:p>
          <a:p>
            <a:r>
              <a:rPr lang="en-US"/>
              <a:t>Framing and phrasing meeting invitations, email communications</a:t>
            </a:r>
          </a:p>
          <a:p>
            <a:r>
              <a:rPr lang="en-US" sz="2800"/>
              <a:t>Understand and attend to your own reactions or triggers</a:t>
            </a:r>
            <a:endParaRPr lang="en-US" sz="2800">
              <a:ea typeface="Calibri"/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39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6F080-4CBB-35E6-2674-9478C05F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Interacting with victims of sexual misconduct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47A5D-9F86-DCC7-D0D9-366129C66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Understand</a:t>
            </a:r>
          </a:p>
          <a:p>
            <a:pPr lvl="1"/>
            <a:r>
              <a:rPr lang="en-US"/>
              <a:t>Memory may lack sequential order</a:t>
            </a:r>
          </a:p>
          <a:p>
            <a:pPr lvl="1"/>
            <a:r>
              <a:rPr lang="en-US"/>
              <a:t>Memory stored may include sounds, scents, or feelings</a:t>
            </a:r>
          </a:p>
          <a:p>
            <a:pPr lvl="1"/>
            <a:r>
              <a:rPr lang="en-US"/>
              <a:t>Memory may have gaps</a:t>
            </a:r>
          </a:p>
          <a:p>
            <a:r>
              <a:rPr lang="en-US"/>
              <a:t>Build rapport</a:t>
            </a:r>
          </a:p>
          <a:p>
            <a:pPr lvl="1"/>
            <a:r>
              <a:rPr lang="en-US"/>
              <a:t>Without being biased, acknowledge the process may be difficult</a:t>
            </a:r>
          </a:p>
          <a:p>
            <a:pPr lvl="1"/>
            <a:r>
              <a:rPr lang="en-US"/>
              <a:t>Be transparent</a:t>
            </a:r>
          </a:p>
          <a:p>
            <a:pPr lvl="1"/>
            <a:r>
              <a:rPr lang="en-US"/>
              <a:t>Create physically and emotionally safe/brave environment</a:t>
            </a:r>
          </a:p>
        </p:txBody>
      </p:sp>
    </p:spTree>
    <p:extLst>
      <p:ext uri="{BB962C8B-B14F-4D97-AF65-F5344CB8AC3E}">
        <p14:creationId xmlns:p14="http://schemas.microsoft.com/office/powerpoint/2010/main" val="20615092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C0A2B0-3BE8-F236-4696-48E89A24A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Human Centered Approach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583E7C-F0C6-7A8F-F270-C951533ED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Empathy and validation</a:t>
            </a:r>
          </a:p>
          <a:p>
            <a:r>
              <a:rPr lang="en-US"/>
              <a:t>Reinforce agency and choice to the interviewee</a:t>
            </a:r>
          </a:p>
          <a:p>
            <a:r>
              <a:rPr lang="en-US"/>
              <a:t>Set clear boundaries</a:t>
            </a:r>
          </a:p>
          <a:p>
            <a:r>
              <a:rPr lang="en-US"/>
              <a:t>Consider the centrality of identity</a:t>
            </a:r>
          </a:p>
          <a:p>
            <a:r>
              <a:rPr lang="en-US"/>
              <a:t>Be mindful of cultural differences</a:t>
            </a:r>
          </a:p>
          <a:p>
            <a:pPr lvl="1"/>
            <a:r>
              <a:rPr lang="en-US"/>
              <a:t>Continuum of honesty and face-saving</a:t>
            </a:r>
          </a:p>
          <a:p>
            <a:pPr lvl="1"/>
            <a:r>
              <a:rPr lang="en-US"/>
              <a:t>In-group vs. out-group</a:t>
            </a:r>
          </a:p>
          <a:p>
            <a:pPr lvl="1"/>
            <a:r>
              <a:rPr lang="en-US"/>
              <a:t>Linear vs. non-linear narrative</a:t>
            </a:r>
          </a:p>
        </p:txBody>
      </p:sp>
    </p:spTree>
    <p:extLst>
      <p:ext uri="{BB962C8B-B14F-4D97-AF65-F5344CB8AC3E}">
        <p14:creationId xmlns:p14="http://schemas.microsoft.com/office/powerpoint/2010/main" val="14932322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74224E-2C44-30E6-3C76-C077D28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Investigation Clarification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1AFCEE-C3D9-5B6C-77E9-EE44C1A0F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/>
            <a:r>
              <a:rPr lang="en-US"/>
              <a:t>Policy elements</a:t>
            </a:r>
          </a:p>
          <a:p>
            <a:pPr marL="914400" lvl="1"/>
            <a:r>
              <a:rPr lang="en-US"/>
              <a:t>Components defined</a:t>
            </a:r>
          </a:p>
          <a:p>
            <a:pPr marL="914400" lvl="1"/>
            <a:r>
              <a:rPr lang="en-US"/>
              <a:t>Evaluation considerations</a:t>
            </a:r>
          </a:p>
          <a:p>
            <a:pPr marL="457200"/>
            <a:r>
              <a:rPr lang="en-US"/>
              <a:t>Evidence and credibility</a:t>
            </a:r>
          </a:p>
          <a:p>
            <a:pPr marL="457200"/>
            <a:r>
              <a:rPr lang="en-US"/>
              <a:t>For 1B.3.1 (Title IX) Consent construct </a:t>
            </a:r>
          </a:p>
          <a:p>
            <a:pPr marL="914400" lvl="1"/>
            <a:r>
              <a:rPr lang="en-US"/>
              <a:t>Force</a:t>
            </a:r>
          </a:p>
          <a:p>
            <a:pPr marL="914400" lvl="1"/>
            <a:r>
              <a:rPr lang="en-US"/>
              <a:t>Incapacity</a:t>
            </a:r>
          </a:p>
          <a:p>
            <a:pPr marL="914400" lvl="1"/>
            <a:r>
              <a:rPr lang="en-US"/>
              <a:t>Consent</a:t>
            </a:r>
          </a:p>
        </p:txBody>
      </p:sp>
    </p:spTree>
    <p:extLst>
      <p:ext uri="{BB962C8B-B14F-4D97-AF65-F5344CB8AC3E}">
        <p14:creationId xmlns:p14="http://schemas.microsoft.com/office/powerpoint/2010/main" val="36369850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BF6683-EBEA-3411-5591-4EC916F7B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Determine Goals of Questions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Who, what, where, when, why, how</a:t>
            </a:r>
          </a:p>
          <a:p>
            <a:r>
              <a:rPr lang="en-US">
                <a:cs typeface="Calibri"/>
              </a:rPr>
              <a:t>Intake meeting vs. Investigatory interview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Refine scope</a:t>
            </a:r>
          </a:p>
          <a:p>
            <a:r>
              <a:rPr lang="en-US">
                <a:cs typeface="Calibri"/>
              </a:rPr>
              <a:t>What information are you missing or have questions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Read through reports/complaints and note any questions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Policy elements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Policy element handout</a:t>
            </a:r>
          </a:p>
        </p:txBody>
      </p:sp>
    </p:spTree>
    <p:extLst>
      <p:ext uri="{BB962C8B-B14F-4D97-AF65-F5344CB8AC3E}">
        <p14:creationId xmlns:p14="http://schemas.microsoft.com/office/powerpoint/2010/main" val="24530434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92A449-416D-CFB7-5080-88DF02C28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How to Structure Questions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>
                <a:cs typeface="Calibri"/>
              </a:rPr>
              <a:t>Start with broad/open ended questions</a:t>
            </a:r>
          </a:p>
          <a:p>
            <a:r>
              <a:rPr lang="en-US">
                <a:cs typeface="Calibri"/>
              </a:rPr>
              <a:t>Allow to tell their story/experience however they choose</a:t>
            </a:r>
          </a:p>
          <a:p>
            <a:pPr lvl="1"/>
            <a:r>
              <a:rPr lang="en-US">
                <a:cs typeface="Calibri"/>
              </a:rPr>
              <a:t>Note where they start/end their story and what they emphasize</a:t>
            </a:r>
          </a:p>
          <a:p>
            <a:pPr lvl="1"/>
            <a:r>
              <a:rPr lang="en-US">
                <a:cs typeface="Calibri"/>
              </a:rPr>
              <a:t>Take notes; do not interrupt</a:t>
            </a:r>
          </a:p>
          <a:p>
            <a:r>
              <a:rPr lang="en-US">
                <a:cs typeface="Calibri"/>
              </a:rPr>
              <a:t>Clarifying questions</a:t>
            </a:r>
          </a:p>
          <a:p>
            <a:pPr lvl="1"/>
            <a:r>
              <a:rPr lang="en-US">
                <a:cs typeface="Calibri"/>
              </a:rPr>
              <a:t>Funnel approach</a:t>
            </a:r>
          </a:p>
          <a:p>
            <a:pPr lvl="1"/>
            <a:r>
              <a:rPr lang="en-US">
                <a:cs typeface="Calibri"/>
              </a:rPr>
              <a:t>Ask to clarify meaning of words/descriptors </a:t>
            </a:r>
          </a:p>
          <a:p>
            <a:r>
              <a:rPr lang="en-US">
                <a:cs typeface="Calibri"/>
              </a:rPr>
              <a:t>Allow for Silence </a:t>
            </a:r>
          </a:p>
          <a:p>
            <a:r>
              <a:rPr lang="en-US">
                <a:cs typeface="Calibri"/>
              </a:rPr>
              <a:t>Additional questions/things left unanswered</a:t>
            </a:r>
            <a:endParaRPr lang="en-US"/>
          </a:p>
          <a:p>
            <a:r>
              <a:rPr lang="en-US">
                <a:cs typeface="Calibri"/>
              </a:rPr>
              <a:t>Closing questions</a:t>
            </a:r>
          </a:p>
          <a:p>
            <a:pPr lvl="1"/>
            <a:r>
              <a:rPr lang="en-US">
                <a:cs typeface="Calibri"/>
              </a:rPr>
              <a:t>Is there anything else you think I should know?</a:t>
            </a:r>
          </a:p>
          <a:p>
            <a:pPr lvl="1"/>
            <a:r>
              <a:rPr lang="en-US">
                <a:cs typeface="Calibri"/>
              </a:rPr>
              <a:t>Anything I didn't ask that you thought I would ask about?</a:t>
            </a:r>
          </a:p>
          <a:p>
            <a:pPr lvl="1"/>
            <a:r>
              <a:rPr lang="en-US">
                <a:cs typeface="Calibri"/>
              </a:rPr>
              <a:t>Is there anyone that you think I should talk to? Why?</a:t>
            </a:r>
          </a:p>
        </p:txBody>
      </p:sp>
    </p:spTree>
    <p:extLst>
      <p:ext uri="{BB962C8B-B14F-4D97-AF65-F5344CB8AC3E}">
        <p14:creationId xmlns:p14="http://schemas.microsoft.com/office/powerpoint/2010/main" val="346208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C46D67-D93A-CC5A-044A-E156AA20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b="0"/>
              <a:t>Investigation: Revisited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84278C-9126-DC6C-F8A5-9AE45AD70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Allegations, if true, would be a policy violation</a:t>
            </a:r>
          </a:p>
          <a:p>
            <a:pPr lvl="1"/>
            <a:r>
              <a:rPr lang="en-US" dirty="0"/>
              <a:t>Scope and elements of policy</a:t>
            </a:r>
          </a:p>
          <a:p>
            <a:pPr lvl="1"/>
            <a:r>
              <a:rPr lang="en-US" dirty="0"/>
              <a:t>Guide: Policy</a:t>
            </a:r>
          </a:p>
          <a:p>
            <a:pPr lvl="0"/>
            <a:r>
              <a:rPr lang="en-US" dirty="0"/>
              <a:t>Investigation to gather available, relevant evidence</a:t>
            </a:r>
          </a:p>
          <a:p>
            <a:pPr lvl="1"/>
            <a:r>
              <a:rPr lang="en-US" dirty="0"/>
              <a:t>Complaint</a:t>
            </a:r>
          </a:p>
          <a:p>
            <a:pPr lvl="1"/>
            <a:r>
              <a:rPr lang="en-US" dirty="0"/>
              <a:t>Response from Respondent</a:t>
            </a:r>
          </a:p>
          <a:p>
            <a:pPr lvl="1"/>
            <a:r>
              <a:rPr lang="en-US" dirty="0"/>
              <a:t>Witnesses</a:t>
            </a:r>
          </a:p>
          <a:p>
            <a:pPr lvl="1"/>
            <a:r>
              <a:rPr lang="en-US" dirty="0"/>
              <a:t>Guide: Procedure</a:t>
            </a:r>
          </a:p>
          <a:p>
            <a:pPr lvl="0"/>
            <a:r>
              <a:rPr lang="en-US" dirty="0"/>
              <a:t>Investigation Report that fairly summarizes gathered information</a:t>
            </a:r>
          </a:p>
          <a:p>
            <a:pPr lvl="1"/>
            <a:r>
              <a:rPr lang="en-US" dirty="0"/>
              <a:t>Exhibits or attachments included</a:t>
            </a:r>
          </a:p>
        </p:txBody>
      </p:sp>
    </p:spTree>
    <p:extLst>
      <p:ext uri="{BB962C8B-B14F-4D97-AF65-F5344CB8AC3E}">
        <p14:creationId xmlns:p14="http://schemas.microsoft.com/office/powerpoint/2010/main" val="19798073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EABD013-9459-6342-80EA-9CE5AE743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Interview Questions for All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Interview questions for all parties</a:t>
            </a:r>
          </a:p>
          <a:p>
            <a:pPr lvl="1"/>
            <a:r>
              <a:rPr lang="en-US">
                <a:ea typeface="+mn-lt"/>
                <a:cs typeface="+mn-lt"/>
              </a:rPr>
              <a:t>Allow them chance to share their story/experience</a:t>
            </a:r>
          </a:p>
          <a:p>
            <a:pPr lvl="2"/>
            <a:r>
              <a:rPr lang="en-US">
                <a:ea typeface="+mn-lt"/>
                <a:cs typeface="+mn-lt"/>
              </a:rPr>
              <a:t>"Tell me about your experience" - "do you know why I asked to meet with you"</a:t>
            </a:r>
            <a:endParaRPr lang="en-US">
              <a:cs typeface="Calibri"/>
            </a:endParaRPr>
          </a:p>
          <a:p>
            <a:pPr lvl="2"/>
            <a:r>
              <a:rPr lang="en-US">
                <a:ea typeface="+mn-lt"/>
                <a:cs typeface="+mn-lt"/>
              </a:rPr>
              <a:t>Prepare what information willing/able to share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Ask the who/what/where/when/how questions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Summarize information back</a:t>
            </a:r>
          </a:p>
          <a:p>
            <a:pPr lvl="1"/>
            <a:r>
              <a:rPr lang="en-US">
                <a:ea typeface="+mn-lt"/>
                <a:cs typeface="+mn-lt"/>
              </a:rPr>
              <a:t>Focus on policy elements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Make note of effect/impact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241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853703-2F92-9CCF-CAB7-726369A54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Interview Questions, cont.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Interviewee specific questions</a:t>
            </a:r>
          </a:p>
          <a:p>
            <a:pPr lvl="1"/>
            <a:r>
              <a:rPr lang="en-US">
                <a:ea typeface="+mn-lt"/>
                <a:cs typeface="+mn-lt"/>
              </a:rPr>
              <a:t>Complainant – clarify protected class and identity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Respondent – make sure to review allegations before questions</a:t>
            </a:r>
            <a:endParaRPr lang="en-US">
              <a:ea typeface="Calibri"/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>
                <a:ea typeface="+mn-lt"/>
                <a:cs typeface="+mn-lt"/>
              </a:rPr>
              <a:t>“This is your opportunity to respond to the allegations" 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>
                <a:ea typeface="+mn-lt"/>
                <a:cs typeface="+mn-lt"/>
              </a:rPr>
              <a:t>Make sure the respondent has an opportunity to speak to each individual allegation</a:t>
            </a:r>
          </a:p>
          <a:p>
            <a:pPr lvl="1"/>
            <a:r>
              <a:rPr lang="en-US">
                <a:ea typeface="+mn-lt"/>
                <a:cs typeface="+mn-lt"/>
              </a:rPr>
              <a:t>What they observed/their perspective of incident(s)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Ask about evidence: what they have, might have seen/been part of, etc.</a:t>
            </a:r>
          </a:p>
          <a:p>
            <a:pPr lvl="1"/>
            <a:r>
              <a:rPr lang="en-US">
                <a:ea typeface="+mn-lt"/>
                <a:cs typeface="+mn-lt"/>
              </a:rPr>
              <a:t>Ask about witnesses they believe you should interview and why</a:t>
            </a:r>
          </a:p>
          <a:p>
            <a:pPr lvl="1"/>
            <a:r>
              <a:rPr lang="en-US">
                <a:cs typeface="Calibri"/>
              </a:rPr>
              <a:t>Complainant: desired outcome/resolution</a:t>
            </a:r>
          </a:p>
        </p:txBody>
      </p:sp>
    </p:spTree>
    <p:extLst>
      <p:ext uri="{BB962C8B-B14F-4D97-AF65-F5344CB8AC3E}">
        <p14:creationId xmlns:p14="http://schemas.microsoft.com/office/powerpoint/2010/main" val="291216073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665355-1352-9C5D-19AD-06E5206AB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all">
                <a:solidFill>
                  <a:srgbClr val="0C2340"/>
                </a:solidFill>
              </a:rPr>
              <a:t>Assessing Credibility</a:t>
            </a: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E4E7AA5-E6D4-0674-AD3A-1EE5AF692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6142303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AC4D5-6632-9D8E-D77F-69CF7865B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DBDAC9D-EE37-D84C-A7A8-6CDC3BADB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Analyzing Qualities &amp; Factors</a:t>
            </a: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73F4F0A-130F-A576-3F9F-652939E75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defRPr/>
            </a:pPr>
            <a:r>
              <a:rPr lang="en-US" altLang="en-US" sz="2400"/>
              <a:t>Demeanor: noted reactions to allegations or information shared; behaviors or feelings shared with others</a:t>
            </a:r>
          </a:p>
          <a:p>
            <a:pPr marL="342900" indent="-342900">
              <a:defRPr/>
            </a:pPr>
            <a:r>
              <a:rPr lang="en-US" altLang="en-US" sz="2400"/>
              <a:t>Logic and consistency: consistency with what others shared (including possible witnesses); plausible explanations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Corroborating evidence: any admission or rationalizing of conduct; specific denial; witnesses with the opportunity to observe, recognize, or understand the situation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Circumstantial evidence: statements or behavior in other situations that support or refute alleged conduct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Trauma-informed approach: note that trauma itself is not evidence to support or not support</a:t>
            </a:r>
          </a:p>
        </p:txBody>
      </p:sp>
    </p:spTree>
    <p:extLst>
      <p:ext uri="{BB962C8B-B14F-4D97-AF65-F5344CB8AC3E}">
        <p14:creationId xmlns:p14="http://schemas.microsoft.com/office/powerpoint/2010/main" val="1038921106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F656D-8D58-1692-BC30-487D9B0DB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Challenging a Witness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6A7C1-0F10-E1C8-EFA5-082CA2C24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+mn-lt"/>
                <a:cs typeface="+mn-lt"/>
              </a:rPr>
              <a:t>Indicate when information seems implausible</a:t>
            </a:r>
          </a:p>
          <a:p>
            <a:r>
              <a:rPr lang="en-US" dirty="0">
                <a:ea typeface="+mn-lt"/>
                <a:cs typeface="+mn-lt"/>
              </a:rPr>
              <a:t>Indicate inconsistencies with other parties/witnesses</a:t>
            </a:r>
          </a:p>
          <a:p>
            <a:r>
              <a:rPr lang="en-US" dirty="0">
                <a:ea typeface="+mn-lt"/>
                <a:cs typeface="+mn-lt"/>
              </a:rPr>
              <a:t>Ask witness to explain</a:t>
            </a:r>
          </a:p>
        </p:txBody>
      </p:sp>
    </p:spTree>
    <p:extLst>
      <p:ext uri="{BB962C8B-B14F-4D97-AF65-F5344CB8AC3E}">
        <p14:creationId xmlns:p14="http://schemas.microsoft.com/office/powerpoint/2010/main" val="146266697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C21BA-8EBC-C655-51DE-CFA3014C0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Credibility per Investigation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98B8C-FA3E-45FF-80B0-992F31CFF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Not required but helpful for 1B.1.1</a:t>
            </a:r>
          </a:p>
          <a:p>
            <a:r>
              <a:rPr lang="en-US"/>
              <a:t>Required for 1B.3.1</a:t>
            </a:r>
          </a:p>
          <a:p>
            <a:pPr lvl="1"/>
            <a:r>
              <a:rPr lang="en-US"/>
              <a:t>Initial assessment by investigator</a:t>
            </a:r>
          </a:p>
          <a:p>
            <a:pPr lvl="1"/>
            <a:r>
              <a:rPr lang="en-US"/>
              <a:t>Final assessment by decision-maker</a:t>
            </a:r>
          </a:p>
          <a:p>
            <a:r>
              <a:rPr lang="en-US"/>
              <a:t>If done poorly:</a:t>
            </a:r>
          </a:p>
          <a:p>
            <a:pPr lvl="1"/>
            <a:r>
              <a:rPr lang="en-US"/>
              <a:t>It is not helpful</a:t>
            </a:r>
          </a:p>
          <a:p>
            <a:pPr lvl="1"/>
            <a:r>
              <a:rPr lang="en-US"/>
              <a:t>Does not add value to the report</a:t>
            </a:r>
          </a:p>
          <a:p>
            <a:pPr lvl="1"/>
            <a:r>
              <a:rPr lang="en-US"/>
              <a:t>May need to be re-written</a:t>
            </a:r>
          </a:p>
          <a:p>
            <a:pPr lvl="1"/>
            <a:r>
              <a:rPr lang="en-US"/>
              <a:t>Impacts the decision-maker’s role</a:t>
            </a:r>
          </a:p>
        </p:txBody>
      </p:sp>
    </p:spTree>
    <p:extLst>
      <p:ext uri="{BB962C8B-B14F-4D97-AF65-F5344CB8AC3E}">
        <p14:creationId xmlns:p14="http://schemas.microsoft.com/office/powerpoint/2010/main" val="10624378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A0759-3445-D393-C180-A8235FE7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Credibility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DA727-B85F-39B6-3662-A10FA9A26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Clearly articulate the reasons for your assessment</a:t>
            </a:r>
          </a:p>
          <a:p>
            <a:r>
              <a:rPr lang="en-US" dirty="0"/>
              <a:t>Investigator: expert with first-person knowledge of witness and facts of the case</a:t>
            </a:r>
          </a:p>
          <a:p>
            <a:r>
              <a:rPr lang="en-US" dirty="0"/>
              <a:t>Well-articulated statement will be trusted by decision-maker</a:t>
            </a:r>
          </a:p>
        </p:txBody>
      </p:sp>
    </p:spTree>
    <p:extLst>
      <p:ext uri="{BB962C8B-B14F-4D97-AF65-F5344CB8AC3E}">
        <p14:creationId xmlns:p14="http://schemas.microsoft.com/office/powerpoint/2010/main" val="117812901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73E160-E1B6-F978-1B06-B63C064BF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CONDUCTING INTERVIEWS</a:t>
            </a:r>
          </a:p>
        </p:txBody>
      </p:sp>
      <p:sp>
        <p:nvSpPr>
          <p:cNvPr id="2" name="Content Placeholder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95517783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3B941AD-627B-A842-D908-D2FC6C1E9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Interview Variations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Emotion – crying, anger, indifference, being conflicted, shock, trauma,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Timing – short answers, decisions to make, communication styles,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How you ask questions: tone, phrasing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Credibility concerns 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Effort needed to structure interview – redirect, diffuse conversation, bring back to the topic, etc.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05598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22CFB-073A-9B01-F053-3B7D8B5B9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Forensic Experiential Trauma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3A924-A40B-1D4E-009D-A63CC94E7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Acknowledge trauma, pain, difficult situation</a:t>
            </a:r>
          </a:p>
          <a:p>
            <a:r>
              <a:rPr lang="en-US"/>
              <a:t>Ask about thought process during situation</a:t>
            </a:r>
          </a:p>
          <a:p>
            <a:r>
              <a:rPr lang="en-US"/>
              <a:t>Ask about memories connected to the five senses</a:t>
            </a:r>
          </a:p>
          <a:p>
            <a:r>
              <a:rPr lang="en-US"/>
              <a:t>Ask about reaction to the situation or experience</a:t>
            </a:r>
          </a:p>
          <a:p>
            <a:r>
              <a:rPr lang="en-US"/>
              <a:t>Ask about what was most difficult</a:t>
            </a:r>
          </a:p>
          <a:p>
            <a:r>
              <a:rPr lang="en-US"/>
              <a:t>Ask what, if anything, the person cannot forget about</a:t>
            </a:r>
          </a:p>
        </p:txBody>
      </p:sp>
    </p:spTree>
    <p:extLst>
      <p:ext uri="{BB962C8B-B14F-4D97-AF65-F5344CB8AC3E}">
        <p14:creationId xmlns:p14="http://schemas.microsoft.com/office/powerpoint/2010/main" val="360442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7889F-9FAF-925C-0C8C-4C7F21AFA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Investigation Table Setting &amp; Roadmap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7B9F6-1193-16DB-FEB7-93C1FB278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privacy </a:t>
            </a:r>
          </a:p>
          <a:p>
            <a:r>
              <a:rPr lang="en-US" dirty="0"/>
              <a:t>Notetaking/recordkeeping</a:t>
            </a:r>
          </a:p>
          <a:p>
            <a:r>
              <a:rPr lang="en-US" dirty="0"/>
              <a:t>Investigation strategy</a:t>
            </a:r>
          </a:p>
          <a:p>
            <a:pPr lvl="1"/>
            <a:r>
              <a:rPr lang="en-US" dirty="0"/>
              <a:t>Allegations</a:t>
            </a:r>
          </a:p>
          <a:p>
            <a:pPr lvl="1"/>
            <a:r>
              <a:rPr lang="en-US" dirty="0"/>
              <a:t>Application of policy</a:t>
            </a:r>
          </a:p>
          <a:p>
            <a:pPr lvl="1"/>
            <a:r>
              <a:rPr lang="en-US" dirty="0"/>
              <a:t>Parties</a:t>
            </a:r>
          </a:p>
          <a:p>
            <a:pPr lvl="1"/>
            <a:r>
              <a:rPr lang="en-US" dirty="0"/>
              <a:t>Witnesses</a:t>
            </a:r>
          </a:p>
        </p:txBody>
      </p:sp>
      <p:pic>
        <p:nvPicPr>
          <p:cNvPr id="6" name="Content Placeholder 5" descr="Folder Search outline">
            <a:extLst>
              <a:ext uri="{FF2B5EF4-FFF2-40B4-BE49-F238E27FC236}">
                <a16:creationId xmlns:a16="http://schemas.microsoft.com/office/drawing/2014/main" id="{ED91A592-B55C-B89A-CB23-ECFBE3557F90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5411" y="1443713"/>
            <a:ext cx="2426970" cy="2426970"/>
          </a:xfrm>
        </p:spPr>
      </p:pic>
      <p:pic>
        <p:nvPicPr>
          <p:cNvPr id="10" name="Graphic 9" descr="Treasure Map outline">
            <a:extLst>
              <a:ext uri="{FF2B5EF4-FFF2-40B4-BE49-F238E27FC236}">
                <a16:creationId xmlns:a16="http://schemas.microsoft.com/office/drawing/2014/main" id="{352EF1DE-7E05-24DC-371B-FA3E4407BD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018922" y="2346087"/>
            <a:ext cx="2165825" cy="2165825"/>
          </a:xfrm>
          <a:prstGeom prst="rect">
            <a:avLst/>
          </a:prstGeom>
        </p:spPr>
      </p:pic>
      <p:pic>
        <p:nvPicPr>
          <p:cNvPr id="16" name="Graphic 15" descr="Table with solid fill">
            <a:extLst>
              <a:ext uri="{FF2B5EF4-FFF2-40B4-BE49-F238E27FC236}">
                <a16:creationId xmlns:a16="http://schemas.microsoft.com/office/drawing/2014/main" id="{0624D8E9-2DAB-969B-AE85-E5ED7A060A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050731" y="3806674"/>
            <a:ext cx="1972334" cy="197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380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E2032B-BD50-3E22-3CEC-F42D75077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Rapport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144797-401E-39A3-3E1F-7361A2D9A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Rapport is meant to create a level of transparency and trust</a:t>
            </a:r>
          </a:p>
          <a:p>
            <a:pPr lvl="1"/>
            <a:r>
              <a:rPr lang="en-US"/>
              <a:t>Reinforce neutrality and impartiality with authenticity</a:t>
            </a:r>
          </a:p>
          <a:p>
            <a:pPr lvl="1"/>
            <a:r>
              <a:rPr lang="en-US"/>
              <a:t>Set the tone for the interview</a:t>
            </a:r>
          </a:p>
          <a:p>
            <a:pPr lvl="1"/>
            <a:r>
              <a:rPr lang="en-US"/>
              <a:t>Establish expectations</a:t>
            </a:r>
          </a:p>
          <a:p>
            <a:pPr lvl="1"/>
            <a:r>
              <a:rPr lang="en-US"/>
              <a:t>Can reduce resistance and establish a supportive environment</a:t>
            </a:r>
          </a:p>
          <a:p>
            <a:r>
              <a:rPr lang="en-US"/>
              <a:t>Rapport building occurs throughout the interview, not just in the first five minutes</a:t>
            </a:r>
          </a:p>
          <a:p>
            <a:pPr lvl="1"/>
            <a:r>
              <a:rPr lang="en-US"/>
              <a:t>Ongoing effort to build and maintain rapport</a:t>
            </a:r>
          </a:p>
          <a:p>
            <a:r>
              <a:rPr lang="en-US"/>
              <a:t>Do not sacrifice professionalism or neutrality to build rapport</a:t>
            </a:r>
          </a:p>
        </p:txBody>
      </p:sp>
    </p:spTree>
    <p:extLst>
      <p:ext uri="{BB962C8B-B14F-4D97-AF65-F5344CB8AC3E}">
        <p14:creationId xmlns:p14="http://schemas.microsoft.com/office/powerpoint/2010/main" val="156943942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C9078B3-3942-C602-B50E-7D570EAAC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Maintaining Control of Interview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ea typeface="+mn-lt"/>
                <a:cs typeface="+mn-lt"/>
              </a:rPr>
              <a:t>Provide outline for interview </a:t>
            </a:r>
          </a:p>
          <a:p>
            <a:r>
              <a:rPr lang="en-US">
                <a:ea typeface="+mn-lt"/>
                <a:cs typeface="+mn-lt"/>
              </a:rPr>
              <a:t>Safety – Think about how you have arranged the room, security, etc.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Union reps/ support persons/ parents/ lawyers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Be clear about what their role is [ I.e., don't ask interview questions and don't answer questions) from the very beginning (include in letters; share in speech)</a:t>
            </a:r>
            <a:endParaRPr lang="en-US">
              <a:cs typeface="Calibri"/>
            </a:endParaRPr>
          </a:p>
          <a:p>
            <a:pPr lvl="2"/>
            <a:r>
              <a:rPr lang="en-US">
                <a:ea typeface="+mn-lt"/>
                <a:cs typeface="+mn-lt"/>
              </a:rPr>
              <a:t>Communicate to party and support person (if appropriate)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Allow for time and space for them to meet away from investigator (separate room; breakout room, etc.)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Give reminders/warnings if necessary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Don’t be afraid to end a meeting</a:t>
            </a:r>
            <a:endParaRPr lang="en-US"/>
          </a:p>
          <a:p>
            <a:r>
              <a:rPr lang="en-US">
                <a:ea typeface="+mn-lt"/>
                <a:cs typeface="+mn-lt"/>
              </a:rPr>
              <a:t>Difference between control and parties not cooperating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6869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AA42090-B350-8899-4FB4-F2D3D12F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/>
                </a:solidFill>
                <a:cs typeface="Calibri"/>
              </a:rPr>
              <a:t>Challenging Interviewee Tropes 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The Clueless one</a:t>
            </a:r>
          </a:p>
          <a:p>
            <a:r>
              <a:rPr lang="en-US">
                <a:cs typeface="Calibri"/>
              </a:rPr>
              <a:t>The Denier </a:t>
            </a:r>
          </a:p>
          <a:p>
            <a:r>
              <a:rPr lang="en-US">
                <a:cs typeface="Calibri"/>
              </a:rPr>
              <a:t>The Distractor </a:t>
            </a:r>
          </a:p>
          <a:p>
            <a:r>
              <a:rPr lang="en-US">
                <a:cs typeface="Calibri"/>
              </a:rPr>
              <a:t>The Confessor </a:t>
            </a:r>
          </a:p>
          <a:p>
            <a:r>
              <a:rPr lang="en-US">
                <a:cs typeface="Calibri"/>
              </a:rPr>
              <a:t>The Explainer</a:t>
            </a:r>
          </a:p>
          <a:p>
            <a:r>
              <a:rPr lang="en-US">
                <a:cs typeface="Calibri"/>
              </a:rPr>
              <a:t>The Apologetic one</a:t>
            </a:r>
          </a:p>
          <a:p>
            <a:r>
              <a:rPr lang="en-US">
                <a:cs typeface="Calibri"/>
              </a:rPr>
              <a:t>The TV lawyer</a:t>
            </a:r>
          </a:p>
          <a:p>
            <a:r>
              <a:rPr lang="en-US">
                <a:cs typeface="Calibri"/>
              </a:rPr>
              <a:t>The Avoidant one</a:t>
            </a:r>
          </a:p>
          <a:p>
            <a:r>
              <a:rPr lang="en-US">
                <a:cs typeface="Calibri"/>
              </a:rPr>
              <a:t>The Questioning one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953863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75C38A-61D7-82EA-9E99-142B9D740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RECORDING &amp; NOTE TAKING</a:t>
            </a:r>
          </a:p>
        </p:txBody>
      </p:sp>
      <p:sp>
        <p:nvSpPr>
          <p:cNvPr id="2" name="Content Placeholder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endParaRPr lang="en-US" sz="36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274326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863D69-CA21-35FD-9833-E80E94031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Note Taking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Handwritten, typed</a:t>
            </a:r>
          </a:p>
          <a:p>
            <a:r>
              <a:rPr lang="en-US">
                <a:ea typeface="+mn-lt"/>
                <a:cs typeface="+mn-lt"/>
              </a:rPr>
              <a:t>Some of this is a personal preference – be consistent </a:t>
            </a:r>
            <a:endParaRPr lang="en-US"/>
          </a:p>
          <a:p>
            <a:r>
              <a:rPr lang="en-US">
                <a:ea typeface="+mn-lt"/>
                <a:cs typeface="+mn-lt"/>
              </a:rPr>
              <a:t>Have outline of meeting/interview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Consider a notetaker for support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Model notes after investigation report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Make notations where you still have questions for follow up or for other parties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1022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6681ADF-9D36-F9AC-B77E-9C25FFEB9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Common Challenges and Tips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Common challenges </a:t>
            </a:r>
          </a:p>
          <a:p>
            <a:pPr lvl="1"/>
            <a:r>
              <a:rPr lang="en-US">
                <a:ea typeface="+mn-lt"/>
                <a:cs typeface="+mn-lt"/>
              </a:rPr>
              <a:t>parties talk fast or talk in circles/share repetitive information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interviews are long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prioritizing typing notes after interview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Self-care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Tips 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type notes/update as soon as possible after interview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document thoughts for follow up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have a notetaker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encourage all to submit a written statement 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0358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9DD0160-48BB-1A01-340D-6B47E1F88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Recording Interviews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>
                <a:ea typeface="+mn-lt"/>
                <a:cs typeface="+mn-lt"/>
              </a:rPr>
              <a:t>Allows the investigator to focus on content/information and being present during the interview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Recordings can ensure that all data and information is accurate.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Provides for use of direct quotes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Allows for investigator to review/reflect to determine what gaps still exist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Provides investigator an opportunity to refine investigation skills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Recordings can be taken in multiple ways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Zoom (to computer), Teams (consider security), handheld,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 ALL the interview - including opening information, data privacy review (ask for verbal acceptance), all "housekeeping" information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6915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B4B2ED-97A6-6283-C1C2-90DF9FB3E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Recording Interviews, cont.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+mn-lt"/>
                <a:cs typeface="+mn-lt"/>
              </a:rPr>
              <a:t>There are additional nuances of recording that are different from standard interviewing.</a:t>
            </a:r>
          </a:p>
          <a:p>
            <a:pPr lvl="1"/>
            <a:r>
              <a:rPr lang="en-US">
                <a:ea typeface="+mn-lt"/>
                <a:cs typeface="+mn-lt"/>
              </a:rPr>
              <a:t>Open recording stating date, time, and introduction of parties (including spelling of names). End recording with time.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Audio recordings do not pick up on non-verbal (head nods, etc.) – prepare parties at beginning of interview and clarify during interview if needed.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Develop a plan for your recording - send for transcription, etc.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This provides a typed/hard copy of the interview.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Transcription review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Determine if you want to add this as a part of your process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Who can attend to complete the review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783939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6EADD5-2A46-94BC-6F8C-C15A2C843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cs typeface="Calibri"/>
              </a:rPr>
              <a:t>Recording Considerations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Contracts for transcription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REV.com, other transcription services. </a:t>
            </a:r>
          </a:p>
          <a:p>
            <a:r>
              <a:rPr lang="en-US">
                <a:ea typeface="+mn-lt"/>
                <a:cs typeface="+mn-lt"/>
              </a:rPr>
              <a:t>Access to transcripts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Who, when, why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Storage of recordings and transcripts</a:t>
            </a:r>
            <a:endParaRPr lang="en-US"/>
          </a:p>
          <a:p>
            <a:r>
              <a:rPr lang="en-US">
                <a:ea typeface="+mn-lt"/>
                <a:cs typeface="+mn-lt"/>
              </a:rPr>
              <a:t>Data retention policies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938515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4: Components of Investigation Reports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C9E447-CE2B-0A99-D76F-D56D616BC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31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ct val="20000"/>
              </a:spcBef>
              <a:buClr>
                <a:srgbClr val="009F4D"/>
              </a:buClr>
              <a:defRPr/>
            </a:pPr>
            <a:r>
              <a:rPr lang="en-US" sz="4000">
                <a:latin typeface="+mn-lt"/>
                <a:ea typeface="+mn-ea"/>
                <a:cs typeface="Calibri"/>
              </a:rPr>
              <a:t>Investigation Skill-building</a:t>
            </a:r>
            <a:endParaRPr lang="en-US" sz="4000">
              <a:solidFill>
                <a:srgbClr val="0C2340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D824BD1-7EBF-28C6-F4B5-95316A336C7A}"/>
              </a:ext>
            </a:extLst>
          </p:cNvPr>
          <p:cNvSpPr txBox="1">
            <a:spLocks/>
          </p:cNvSpPr>
          <p:nvPr/>
        </p:nvSpPr>
        <p:spPr>
          <a:xfrm>
            <a:off x="1212575" y="4552123"/>
            <a:ext cx="4124738" cy="133068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None/>
              <a:defRPr sz="2000" b="1" kern="1200">
                <a:solidFill>
                  <a:srgbClr val="009F4D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–"/>
              <a:defRPr sz="28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•"/>
              <a:defRPr sz="24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–"/>
              <a:defRPr sz="20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cs typeface="Calibri"/>
              </a:rPr>
              <a:t>Content collaborator credit:</a:t>
            </a:r>
          </a:p>
          <a:p>
            <a:r>
              <a:rPr lang="en-US" sz="1800" b="0">
                <a:cs typeface="Calibri"/>
              </a:rPr>
              <a:t>Maegen Sincleair Usher, JD (she/her)</a:t>
            </a:r>
          </a:p>
          <a:p>
            <a:r>
              <a:rPr lang="en-US" sz="1400" b="0">
                <a:cs typeface="Calibri"/>
              </a:rPr>
              <a:t>Investigation Specialist &amp; Lead Deputy Title IX Coordinator</a:t>
            </a:r>
            <a:endParaRPr lang="en-US" sz="1400" b="0">
              <a:ea typeface="Calibri"/>
              <a:cs typeface="Calibri"/>
            </a:endParaRPr>
          </a:p>
          <a:p>
            <a:r>
              <a:rPr lang="en-US" sz="1400" b="0">
                <a:cs typeface="Calibri"/>
              </a:rPr>
              <a:t>Metro State University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1607490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A817C15-E0D5-A82A-06DD-1CD33646E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Goals of Investigation Report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Present findings in a well-written and well-organized format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Document the steps taken during the investigation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Document the evidence collected and reviewed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Provide a clear, objective picture of investigation to the DM</a:t>
            </a:r>
          </a:p>
          <a:p>
            <a:r>
              <a:rPr lang="en-US">
                <a:ea typeface="Calibri"/>
                <a:cs typeface="Calibri"/>
              </a:rPr>
              <a:t>Should contain all information a DM needs to make their decision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949245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43CAE3A-D08A-1E43-0340-9D4DB7AA6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ea typeface="Calibri"/>
                <a:cs typeface="Calibri"/>
              </a:rPr>
              <a:t>Technical Writing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explaining complex concepts clearly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Instructional, procedural, and often involves guidelines/manuals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Primary goal is to make technical information easy to understand and use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Written for a specific audience</a:t>
            </a:r>
          </a:p>
        </p:txBody>
      </p:sp>
    </p:spTree>
    <p:extLst>
      <p:ext uri="{BB962C8B-B14F-4D97-AF65-F5344CB8AC3E}">
        <p14:creationId xmlns:p14="http://schemas.microsoft.com/office/powerpoint/2010/main" val="15560163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70819EA-EC75-D872-C833-44EA1404B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ea typeface="Calibri"/>
                <a:cs typeface="Calibri"/>
              </a:rPr>
              <a:t>Objective Writing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Impersonal and factual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being neutral and informative, ensuring the reader can make their own judgments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credibility but avoids overt persuasions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Presenting facts without bias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Written for a general audience</a:t>
            </a:r>
          </a:p>
        </p:txBody>
      </p:sp>
    </p:spTree>
    <p:extLst>
      <p:ext uri="{BB962C8B-B14F-4D97-AF65-F5344CB8AC3E}">
        <p14:creationId xmlns:p14="http://schemas.microsoft.com/office/powerpoint/2010/main" val="109580766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5753593-8B2E-5FE7-5A36-8305CD4EA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ea typeface="Calibri"/>
                <a:cs typeface="Calibri"/>
              </a:rPr>
              <a:t>Technical vs Objective Writing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>
                <a:ea typeface="Calibri"/>
                <a:cs typeface="Calibri"/>
              </a:rPr>
              <a:t>Comparing technical and objective writing: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Both require clarity, structure, and accuracy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Both are focused on fact-based and credible information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Share a purpose to explain or instruct without bias</a:t>
            </a:r>
          </a:p>
          <a:p>
            <a:pPr marL="0" indent="0">
              <a:buNone/>
            </a:pPr>
            <a:r>
              <a:rPr lang="en-US">
                <a:ea typeface="Calibri"/>
                <a:cs typeface="Calibri"/>
              </a:rPr>
              <a:t>Best practices: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Be concise and avoid unnecessary complexity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Stick to facts and connect to relevant exhibits attached to investigatory report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Avoid language that can be misinterpreted </a:t>
            </a: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>
              <a:buFontTx/>
              <a:buChar char="-"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912679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AC4F3D-8E3B-BE15-240C-922308E8E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Do’s and Don’ts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9DFA01-F9A8-9AFC-61B8-26D904053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Do</a:t>
            </a:r>
          </a:p>
          <a:p>
            <a:r>
              <a:rPr lang="en-US"/>
              <a:t>Use consistent verb tense</a:t>
            </a:r>
          </a:p>
          <a:p>
            <a:r>
              <a:rPr lang="en-US"/>
              <a:t>Use concise unbiased language “said” or “stated”</a:t>
            </a:r>
          </a:p>
          <a:p>
            <a:r>
              <a:rPr lang="en-US"/>
              <a:t>Use repeated names or labels instead of pronouns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23CAB3E-64F2-A766-002C-AAE97AAEA3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665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050C9-C8F9-2147-9C0F-7986E2BBE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839013-606B-C140-8286-001AEB7A3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Do’s and Don’ts, cont.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E4418D-5808-A29C-6F55-23FDF5FE3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/>
              <a:t>Do NOT/avoid</a:t>
            </a:r>
          </a:p>
          <a:p>
            <a:pPr marL="457200"/>
            <a:r>
              <a:rPr lang="en-US"/>
              <a:t>Biased language</a:t>
            </a:r>
          </a:p>
          <a:p>
            <a:pPr marL="457200"/>
            <a:r>
              <a:rPr lang="en-US"/>
              <a:t>Creative in writing (you do not need a thesaurus)</a:t>
            </a:r>
          </a:p>
          <a:p>
            <a:pPr marL="457200"/>
            <a:r>
              <a:rPr lang="en-US"/>
              <a:t>Present duplicated information</a:t>
            </a:r>
          </a:p>
          <a:p>
            <a:pPr marL="457200"/>
            <a:r>
              <a:rPr lang="en-US"/>
              <a:t>Overly complicate the context building</a:t>
            </a:r>
          </a:p>
          <a:p>
            <a:pPr marL="457200"/>
            <a:r>
              <a:rPr lang="en-US"/>
              <a:t>Use AI- recent testing has indicated false creation of information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6D9DBDA-DF60-1506-F537-21714E5D36C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92858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1050E0-491C-F185-012E-0835F6D08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Investigation Report Components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Transmittal letter &amp; Cover Sheet/Disclosure Notice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Investigation report cover page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Table of contents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Introduction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Scope &amp; Methodology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Policies &amp; Definitions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Statements &amp; Evidence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Synthesis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Exhibit Index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125894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AE33833-9FF0-B8A8-4641-AA2A09F7D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Transmittal Letter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Introduction of the investigation to DM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Investigators contact information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Indicates the completion of investigation and next steps for DM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Include Data Practices Disclosure Warning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156728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CEF7DC8-0C36-4459-E94C-0F241634F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Investigation Report Cover Page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Report Date </a:t>
            </a:r>
            <a:endParaRPr lang="en-US"/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Report prepared for: Decision-maker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Report prepared by: Investigator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Nature of investigation: Allegation of 1B.1 Nondiscrimination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Complainant(s): Name and status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Respondent(s): Name and status</a:t>
            </a:r>
          </a:p>
          <a:p>
            <a:pPr>
              <a:spcBef>
                <a:spcPts val="20"/>
              </a:spcBef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420747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01DAB6D-D8E8-6241-88B4-29E6E31CD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Table of Contents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Organize by sections and subsections 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Use a numbering/lettering system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Letters, numbers, roman numerals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Avoid bullet points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Include page number for each section</a:t>
            </a:r>
          </a:p>
          <a:p>
            <a:pPr>
              <a:spcBef>
                <a:spcPts val="20"/>
              </a:spcBef>
            </a:pPr>
            <a:r>
              <a:rPr lang="en-US">
                <a:cs typeface="Calibri"/>
              </a:rPr>
              <a:t>This is the last page you will update on your report 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1286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1: Investigation Strategy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FB50A0-D240-EE6E-92FB-FF34435E4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1080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3E1648-F71E-AE64-70CE-276602DC8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Report Introduction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Report synopsis: 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Rationale or basis of the investigation 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Summary of allegations:</a:t>
            </a:r>
            <a:endParaRPr lang="en-US"/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Identify complainant and respondent 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Summarize the allegations, including specific details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Investigation context: relevant procedure followed</a:t>
            </a:r>
            <a:endParaRPr lang="en-US">
              <a:cs typeface="Calibri"/>
            </a:endParaRP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563135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F6BEDEF-AEC9-85B8-1CE8-D5A2EF186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Scope and Methodology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Details of the report/complaint</a:t>
            </a:r>
          </a:p>
          <a:p>
            <a:pPr lvl="1"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Initial report</a:t>
            </a:r>
          </a:p>
          <a:p>
            <a:pPr lvl="1"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Formal complaint</a:t>
            </a:r>
          </a:p>
          <a:p>
            <a:pPr lvl="1"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Investigation initiated</a:t>
            </a:r>
          </a:p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Jurisdiction</a:t>
            </a:r>
          </a:p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Scope of investigation</a:t>
            </a:r>
          </a:p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Involved parties, interviews, procedural steps</a:t>
            </a:r>
            <a:endParaRPr lang="en-US">
              <a:solidFill>
                <a:srgbClr val="000000"/>
              </a:solidFill>
              <a:cs typeface="Calibri"/>
            </a:endParaRPr>
          </a:p>
          <a:p>
            <a:pPr lvl="1">
              <a:lnSpc>
                <a:spcPct val="90000"/>
              </a:lnSpc>
              <a:spcBef>
                <a:spcPts val="20"/>
              </a:spcBef>
              <a:buFont typeface="Courier New,monospace" panose="020B0604020202020204" pitchFamily="34" charset="0"/>
              <a:buChar char="o"/>
            </a:pPr>
            <a:r>
              <a:rPr lang="en-US">
                <a:cs typeface="Calibri"/>
              </a:rPr>
              <a:t>Includes dates of notices, meetings and submissions</a:t>
            </a:r>
          </a:p>
          <a:p>
            <a:pPr lvl="1">
              <a:lnSpc>
                <a:spcPct val="90000"/>
              </a:lnSpc>
              <a:spcBef>
                <a:spcPts val="20"/>
              </a:spcBef>
              <a:buFont typeface="Courier New,monospace" panose="020B0604020202020204" pitchFamily="34" charset="0"/>
              <a:buChar char="o"/>
            </a:pPr>
            <a:r>
              <a:rPr lang="en-US">
                <a:cs typeface="Calibri"/>
              </a:rPr>
              <a:t>Relationship between Complainant(s), Respondent(s), and Witnesses</a:t>
            </a:r>
            <a:endParaRPr lang="en-US">
              <a:solidFill>
                <a:srgbClr val="000000"/>
              </a:solidFill>
              <a:cs typeface="Calibri"/>
            </a:endParaRPr>
          </a:p>
          <a:p>
            <a:pPr lvl="2">
              <a:lnSpc>
                <a:spcPct val="9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cs typeface="Calibri"/>
              </a:rPr>
              <a:t>Inform by journal of action</a:t>
            </a:r>
          </a:p>
          <a:p>
            <a:pPr lvl="1">
              <a:lnSpc>
                <a:spcPct val="90000"/>
              </a:lnSpc>
              <a:spcBef>
                <a:spcPts val="20"/>
              </a:spcBef>
              <a:buFont typeface="Courier New,monospace" panose="020B0604020202020204" pitchFamily="34" charset="0"/>
              <a:buChar char="o"/>
            </a:pPr>
            <a:r>
              <a:rPr lang="en-US">
                <a:cs typeface="Calibri"/>
              </a:rPr>
              <a:t>Investigation timeline</a:t>
            </a:r>
          </a:p>
        </p:txBody>
      </p:sp>
    </p:spTree>
    <p:extLst>
      <p:ext uri="{BB962C8B-B14F-4D97-AF65-F5344CB8AC3E}">
        <p14:creationId xmlns:p14="http://schemas.microsoft.com/office/powerpoint/2010/main" val="338873505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0263E-9C97-3F3E-9D09-07305C190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865400-C344-0B67-D23E-FE98F4E6D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Applicable Polices and Definitions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04811A-F786-F2B1-211B-C009F7989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Policies and procedures </a:t>
            </a:r>
            <a:endParaRPr lang="en-US"/>
          </a:p>
          <a:p>
            <a:pPr lvl="1">
              <a:lnSpc>
                <a:spcPct val="9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Copy and paste relevant parts of policy and procedure</a:t>
            </a:r>
          </a:p>
          <a:p>
            <a:pPr>
              <a:lnSpc>
                <a:spcPct val="9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Standard of Evidence</a:t>
            </a:r>
          </a:p>
          <a:p>
            <a:pPr lvl="1">
              <a:lnSpc>
                <a:spcPct val="9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Preponderance of evidence - "more likely than not"</a:t>
            </a:r>
          </a:p>
          <a:p>
            <a:pPr>
              <a:lnSpc>
                <a:spcPct val="90000"/>
              </a:lnSpc>
              <a:spcBef>
                <a:spcPts val="20"/>
              </a:spcBef>
            </a:pPr>
            <a:endParaRPr lang="en-US">
              <a:cs typeface="Calibri"/>
            </a:endParaRPr>
          </a:p>
          <a:p>
            <a:pPr>
              <a:lnSpc>
                <a:spcPct val="90000"/>
              </a:lnSpc>
              <a:spcBef>
                <a:spcPts val="20"/>
              </a:spcBef>
            </a:pPr>
            <a:endParaRPr lang="en-US">
              <a:cs typeface="Calibri"/>
            </a:endParaRPr>
          </a:p>
          <a:p>
            <a:pPr>
              <a:lnSpc>
                <a:spcPct val="90000"/>
              </a:lnSpc>
              <a:spcBef>
                <a:spcPts val="20"/>
              </a:spcBef>
            </a:pPr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435209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08DEAE-C6CC-CAD6-4AA8-30FC30E0B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Evidence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Interview summaries 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Use quotes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If</a:t>
            </a:r>
            <a:r>
              <a:rPr lang="en-US">
                <a:cs typeface="Calibri"/>
              </a:rPr>
              <a:t> pronouns are used in a quote, use brackets to indicate who is in reference</a:t>
            </a:r>
            <a:endParaRPr lang="en-US">
              <a:solidFill>
                <a:srgbClr val="000000"/>
              </a:solidFill>
              <a:cs typeface="Calibri"/>
            </a:endParaRP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cs typeface="Calibri"/>
              </a:rPr>
              <a:t>Ex: “I told him [Witness 2] about the next day”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Can also be a space to document witness and interview decisions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May need to reorganize interview statements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Chronological; by allegation 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Summary vs. Recitation 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Investigator's note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Can note meeting information (format, individuals present, etc.)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Can be a way to embed credibility information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Cite to exhibits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If supported by exhibit, cite to it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Evidence gathered</a:t>
            </a:r>
            <a:endParaRPr lang="en-US"/>
          </a:p>
          <a:p>
            <a:pPr>
              <a:lnSpc>
                <a:spcPct val="80000"/>
              </a:lnSpc>
              <a:spcBef>
                <a:spcPts val="20"/>
              </a:spcBef>
            </a:pPr>
            <a:endParaRPr lang="en-US"/>
          </a:p>
          <a:p>
            <a:pPr>
              <a:lnSpc>
                <a:spcPct val="80000"/>
              </a:lnSpc>
              <a:spcBef>
                <a:spcPts val="20"/>
              </a:spcBef>
            </a:pPr>
            <a:endParaRPr lang="en-US">
              <a:ea typeface="Calibri"/>
              <a:cs typeface="Calibri"/>
            </a:endParaRPr>
          </a:p>
          <a:p>
            <a:pPr marL="457200" lvl="1" indent="0">
              <a:lnSpc>
                <a:spcPct val="80000"/>
              </a:lnSpc>
              <a:spcBef>
                <a:spcPts val="20"/>
              </a:spcBef>
              <a:buNone/>
            </a:pP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278669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1DCA3E-A7DB-884D-A7F9-140803EF3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Synthesis</a:t>
            </a:r>
            <a:r>
              <a:rPr lang="en-US" cap="all">
                <a:ea typeface="Calibri"/>
                <a:cs typeface="Calibri"/>
              </a:rPr>
              <a:t> 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Policy scope questions being presented for DM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Investigative synthesis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Written as a narrative, often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Puts all the interview summaries and evidence together – synthesizes the information 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Support with citations to statements and exhibits when relevant 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Embed credibility information (1B.1.1)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Address gaps, missing information, etc.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"IRAC" format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Different ways to organize this section: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Issue by issue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Chronologically</a:t>
            </a:r>
          </a:p>
          <a:p>
            <a:pPr lvl="2">
              <a:lnSpc>
                <a:spcPct val="80000"/>
              </a:lnSpc>
              <a:spcBef>
                <a:spcPts val="20"/>
              </a:spcBef>
              <a:buFont typeface="Wingdings" panose="020B0604020202020204" pitchFamily="34" charset="0"/>
              <a:buChar char="§"/>
            </a:pPr>
            <a:r>
              <a:rPr lang="en-US">
                <a:ea typeface="Calibri"/>
                <a:cs typeface="Calibri"/>
              </a:rPr>
              <a:t>By individual 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Disputed and undisputed facts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endParaRPr lang="en-US">
              <a:ea typeface="Calibri"/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139266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BE1161-B9FA-303E-CF08-802E19133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  <a:ea typeface="Calibri"/>
                <a:cs typeface="Calibri"/>
              </a:rPr>
              <a:t>Credibility</a:t>
            </a:r>
            <a:r>
              <a:rPr lang="en-US" cap="all">
                <a:solidFill>
                  <a:srgbClr val="0C2340"/>
                </a:solidFill>
                <a:ea typeface="Calibri"/>
                <a:cs typeface="Calibri"/>
              </a:rPr>
              <a:t> </a:t>
            </a:r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7200"/>
            <a:r>
              <a:rPr lang="en-US" dirty="0"/>
              <a:t>Credibility is a matter of reliability</a:t>
            </a:r>
          </a:p>
          <a:p>
            <a:pPr marL="457200"/>
            <a:r>
              <a:rPr lang="en-US" dirty="0"/>
              <a:t>Certain factors, such as corroboration, may support reliability </a:t>
            </a:r>
          </a:p>
          <a:p>
            <a:pPr marL="457200"/>
            <a:r>
              <a:rPr lang="en-US" dirty="0"/>
              <a:t>Consistency and plausibility may also support or even lessen </a:t>
            </a:r>
          </a:p>
          <a:p>
            <a:pPr marL="457200"/>
            <a:r>
              <a:rPr lang="en-US" dirty="0"/>
              <a:t>Decision-maker should evaluate both the credibility of the evidence presented as well as the credibility of the Complainant, Respondent, and witnesses. </a:t>
            </a:r>
          </a:p>
          <a:p>
            <a:pPr marL="457200"/>
            <a:r>
              <a:rPr lang="en-US" dirty="0"/>
              <a:t>Present for decision-maker:</a:t>
            </a:r>
          </a:p>
          <a:p>
            <a:pPr marL="914400" lvl="1"/>
            <a:r>
              <a:rPr lang="en-US" dirty="0"/>
              <a:t>There is no dispute between the accounts of the Complainant and Respondent regarding XXX.</a:t>
            </a:r>
          </a:p>
          <a:p>
            <a:pPr marL="914400" lvl="1"/>
            <a:r>
              <a:rPr lang="en-US" dirty="0"/>
              <a:t>There is dispute whether XXX. </a:t>
            </a:r>
          </a:p>
          <a:p>
            <a:pPr marL="457200"/>
            <a:r>
              <a:rPr lang="en-US" dirty="0"/>
              <a:t>“Some possible factors to consider are included here, but all determinations related to credibility rest with the decision-maker.”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634283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03FE3CB-BADD-5DBE-606E-03468B69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Conclusion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Case disposition – to whom/where the report goes to next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Location of case files, original evidence, notes, etc., should they be needed</a:t>
            </a:r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Informing the DM of option to request additional information or investigatory steps should they deem them needed</a:t>
            </a:r>
            <a:endParaRPr lang="en-US"/>
          </a:p>
          <a:p>
            <a:pPr>
              <a:lnSpc>
                <a:spcPct val="80000"/>
              </a:lnSpc>
              <a:spcBef>
                <a:spcPts val="20"/>
              </a:spcBef>
            </a:pPr>
            <a:r>
              <a:rPr lang="en-US">
                <a:cs typeface="Calibri"/>
              </a:rPr>
              <a:t>Conclusion </a:t>
            </a:r>
            <a:r>
              <a:rPr lang="en-US" b="1" u="sng">
                <a:cs typeface="Calibri"/>
              </a:rPr>
              <a:t>should not</a:t>
            </a:r>
            <a:r>
              <a:rPr lang="en-US">
                <a:cs typeface="Calibri"/>
              </a:rPr>
              <a:t> include: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Policy violation findings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References to laws or illegal behavior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Recommendations</a:t>
            </a:r>
          </a:p>
          <a:p>
            <a:pPr lvl="1">
              <a:lnSpc>
                <a:spcPct val="80000"/>
              </a:lnSpc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cs typeface="Calibri"/>
              </a:rPr>
              <a:t>Decisions or outcomes</a:t>
            </a:r>
          </a:p>
          <a:p>
            <a:endParaRPr lang="en-US" sz="21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857975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04F08D-D26E-B81C-901A-5CA257205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Assignment to Decision-maker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DM Assignment Memo - Introduction of the investigation to DM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Investigators contact information</a:t>
            </a: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Parties' contact information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DM Checklist </a:t>
            </a:r>
          </a:p>
          <a:p>
            <a:pPr>
              <a:spcBef>
                <a:spcPts val="20"/>
              </a:spcBef>
            </a:pPr>
            <a:r>
              <a:rPr lang="en-US" err="1">
                <a:ea typeface="Calibri"/>
                <a:cs typeface="Calibri"/>
              </a:rPr>
              <a:t>MoveIT</a:t>
            </a:r>
            <a:r>
              <a:rPr lang="en-US">
                <a:ea typeface="Calibri"/>
                <a:cs typeface="Calibri"/>
              </a:rPr>
              <a:t> Securely Instructions 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Investigation report and exhibits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Notice of DM Assignment sent to Complainant(s) and Respondent(s)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Update internal tracking</a:t>
            </a:r>
            <a:endParaRPr lang="en-US"/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Copies to Office of General Council</a:t>
            </a: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471367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7F4F9-67DF-F9D8-7DCC-899BD71A9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Investigation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DDA57-9EF9-F10A-F7D5-6E5B15FF8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No stated timeframe in policy or procedure</a:t>
            </a:r>
          </a:p>
          <a:p>
            <a:r>
              <a:rPr lang="en-US"/>
              <a:t>Common for target; delays should be documented</a:t>
            </a:r>
          </a:p>
          <a:p>
            <a:r>
              <a:rPr lang="en-US"/>
              <a:t>Important to provide brief updates to parties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8380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/>
              <a:t>30 </a:t>
            </a:r>
            <a:r>
              <a:rPr lang="en-US" noProof="0"/>
              <a:t>East 7th Street, Suite 350</a:t>
            </a:r>
          </a:p>
          <a:p>
            <a:pPr lvl="0"/>
            <a:r>
              <a:rPr lang="en-US" noProof="0"/>
              <a:t>St. Paul, MN  55101-7804</a:t>
            </a:r>
          </a:p>
          <a:p>
            <a:pPr lvl="0"/>
            <a:endParaRPr lang="en-US" noProof="0"/>
          </a:p>
          <a:p>
            <a:pPr lvl="0"/>
            <a:r>
              <a:rPr lang="en-US" noProof="0"/>
              <a:t>651-201-1800</a:t>
            </a:r>
          </a:p>
          <a:p>
            <a:pPr lvl="0"/>
            <a:r>
              <a:rPr lang="en-US" noProof="0"/>
              <a:t>888-667-2848</a:t>
            </a:r>
            <a:endParaRPr lang="en-US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/>
              <a:t>Individuals with hearing or speech disabilities may contact us via their preferred Telecommunications Relay Service.</a:t>
            </a:r>
          </a:p>
          <a:p>
            <a:r>
              <a:rPr lang="en-US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A5F44F-318D-3EA1-F1E5-3127F0D9A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C2340"/>
                </a:solidFill>
              </a:rPr>
              <a:t>Investigation S</a:t>
            </a:r>
            <a:r>
              <a:rPr lang="en-US"/>
              <a:t>cope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Scope of Investigation</a:t>
            </a:r>
          </a:p>
          <a:p>
            <a:pPr lvl="1"/>
            <a:r>
              <a:rPr lang="en-US"/>
              <a:t>What are the allegations?</a:t>
            </a:r>
          </a:p>
          <a:p>
            <a:pPr lvl="2"/>
            <a:r>
              <a:rPr lang="en-US"/>
              <a:t>1B.1, 1B.3, RWP, Code of conduct, etc.</a:t>
            </a:r>
          </a:p>
          <a:p>
            <a:pPr lvl="2"/>
            <a:r>
              <a:rPr lang="en-US"/>
              <a:t>What are sub-elements</a:t>
            </a:r>
          </a:p>
          <a:p>
            <a:pPr lvl="2"/>
            <a:r>
              <a:rPr lang="en-US"/>
              <a:t>Partnership w/ other departments</a:t>
            </a:r>
          </a:p>
          <a:p>
            <a:pPr lvl="1"/>
            <a:r>
              <a:rPr lang="en-US"/>
              <a:t>Who are the involved parties?</a:t>
            </a:r>
          </a:p>
          <a:p>
            <a:pPr lvl="2"/>
            <a:r>
              <a:rPr lang="en-US"/>
              <a:t>Multiple respondents; multiple complainants – may consider splitting</a:t>
            </a:r>
          </a:p>
          <a:p>
            <a:pPr lvl="1"/>
            <a:r>
              <a:rPr lang="en-US"/>
              <a:t>Do the allegations arise out of same set of facts</a:t>
            </a:r>
          </a:p>
          <a:p>
            <a:pPr lvl="2"/>
            <a:r>
              <a:rPr lang="en-US"/>
              <a:t>If not, consider splitting or referring non 1B.1/1B.3 matters</a:t>
            </a:r>
          </a:p>
          <a:p>
            <a:pPr lvl="2"/>
            <a:r>
              <a:rPr lang="en-US"/>
              <a:t>Allegations for each specific Respondent</a:t>
            </a:r>
          </a:p>
          <a:p>
            <a:pPr lvl="1"/>
            <a:r>
              <a:rPr lang="en-US"/>
              <a:t>Why is scope important?</a:t>
            </a:r>
          </a:p>
          <a:p>
            <a:pPr lvl="2"/>
            <a:r>
              <a:rPr lang="en-US"/>
              <a:t>Prevents Scope creep i.e., getting lost/sidetracked</a:t>
            </a:r>
          </a:p>
          <a:p>
            <a:pPr lvl="2"/>
            <a:r>
              <a:rPr lang="en-US"/>
              <a:t>Can help structure interviews</a:t>
            </a:r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62716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" id="{CF3B480C-9619-4AB6-B48F-D41D2AC7218D}" vid="{A00E7711-B8B3-4798-9DA2-B9B2938822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5a1719-2628-434b-92be-b92bf2aa51f9">
      <Terms xmlns="http://schemas.microsoft.com/office/infopath/2007/PartnerControls"/>
    </lcf76f155ced4ddcb4097134ff3c332f>
    <TaxCatchAll xmlns="b8742ead-eb69-4e30-b8d3-5c6af35e7d0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70959C8B68E4C8E049C3DC8D02402" ma:contentTypeVersion="17" ma:contentTypeDescription="Create a new document." ma:contentTypeScope="" ma:versionID="fdce966eb610940623dcc0025566b084">
  <xsd:schema xmlns:xsd="http://www.w3.org/2001/XMLSchema" xmlns:xs="http://www.w3.org/2001/XMLSchema" xmlns:p="http://schemas.microsoft.com/office/2006/metadata/properties" xmlns:ns2="fa5a1719-2628-434b-92be-b92bf2aa51f9" xmlns:ns3="b8742ead-eb69-4e30-b8d3-5c6af35e7d0d" targetNamespace="http://schemas.microsoft.com/office/2006/metadata/properties" ma:root="true" ma:fieldsID="6e2bb2c0aeb9ad48b62e206501bf4709" ns2:_="" ns3:_="">
    <xsd:import namespace="fa5a1719-2628-434b-92be-b92bf2aa51f9"/>
    <xsd:import namespace="b8742ead-eb69-4e30-b8d3-5c6af35e7d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5a1719-2628-434b-92be-b92bf2aa51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742ead-eb69-4e30-b8d3-5c6af35e7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3853a25-665a-44b9-a319-5ccdd74cacb0}" ma:internalName="TaxCatchAll" ma:showField="CatchAllData" ma:web="b8742ead-eb69-4e30-b8d3-5c6af35e7d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300D8A-CE82-4E97-AB0B-454A82AF7E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E74CE3-5B60-4448-8C98-B87BEFE71EE5}">
  <ds:schemaRefs>
    <ds:schemaRef ds:uri="http://schemas.microsoft.com/office/2006/metadata/properties"/>
    <ds:schemaRef ds:uri="http://schemas.microsoft.com/office/infopath/2007/PartnerControls"/>
    <ds:schemaRef ds:uri="fa5a1719-2628-434b-92be-b92bf2aa51f9"/>
    <ds:schemaRef ds:uri="b8742ead-eb69-4e30-b8d3-5c6af35e7d0d"/>
  </ds:schemaRefs>
</ds:datastoreItem>
</file>

<file path=customXml/itemProps3.xml><?xml version="1.0" encoding="utf-8"?>
<ds:datastoreItem xmlns:ds="http://schemas.openxmlformats.org/officeDocument/2006/customXml" ds:itemID="{04434ED5-D23B-42FF-818C-E8E50202D6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5a1719-2628-434b-92be-b92bf2aa51f9"/>
    <ds:schemaRef ds:uri="b8742ead-eb69-4e30-b8d3-5c6af35e7d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011c7c6-0ab4-46ab-9ef4-fae74a921a7f}" enabled="0" method="" siteId="{5011c7c6-0ab4-46ab-9ef4-fae74a921a7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</Template>
  <TotalTime>14</TotalTime>
  <Words>4448</Words>
  <Application>Microsoft Macintosh PowerPoint</Application>
  <PresentationFormat>Widescreen</PresentationFormat>
  <Paragraphs>826</Paragraphs>
  <Slides>89</Slides>
  <Notes>81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7" baseType="lpstr">
      <vt:lpstr>ＭＳ Ｐゴシック</vt:lpstr>
      <vt:lpstr>Aptos</vt:lpstr>
      <vt:lpstr>Arial</vt:lpstr>
      <vt:lpstr>Calibri</vt:lpstr>
      <vt:lpstr>Courier New</vt:lpstr>
      <vt:lpstr>Courier New,monospace</vt:lpstr>
      <vt:lpstr>Wingdings</vt:lpstr>
      <vt:lpstr>Minnesota State Theme</vt:lpstr>
      <vt:lpstr>Equal Opportunity &amp; Nondiscrimination</vt:lpstr>
      <vt:lpstr>Training Overview</vt:lpstr>
      <vt:lpstr>Inquiry vs. Investigation</vt:lpstr>
      <vt:lpstr>Investigator Decisions</vt:lpstr>
      <vt:lpstr>Investigation: Revisited</vt:lpstr>
      <vt:lpstr>Investigation Table Setting &amp; Roadmap</vt:lpstr>
      <vt:lpstr>Investigation Skill-building</vt:lpstr>
      <vt:lpstr>Part 1: Investigation Strategy</vt:lpstr>
      <vt:lpstr>Investigation Scope</vt:lpstr>
      <vt:lpstr>Creating Investigation Plan</vt:lpstr>
      <vt:lpstr>Investigation vs. Interview Questions</vt:lpstr>
      <vt:lpstr>Investigation Table Setting</vt:lpstr>
      <vt:lpstr>What Evidence to Gather</vt:lpstr>
      <vt:lpstr>Relevant Evidence </vt:lpstr>
      <vt:lpstr>Relevant Evidence Exclusions</vt:lpstr>
      <vt:lpstr>Create a Timeline</vt:lpstr>
      <vt:lpstr>Collecting Evidence</vt:lpstr>
      <vt:lpstr>Types of Evidence</vt:lpstr>
      <vt:lpstr>Types of Evidence, cont. </vt:lpstr>
      <vt:lpstr>Examples of Evidence</vt:lpstr>
      <vt:lpstr>Partnerships to Obtain Evidence</vt:lpstr>
      <vt:lpstr>Who to Interview</vt:lpstr>
      <vt:lpstr>Investigation Table Setting, updated</vt:lpstr>
      <vt:lpstr>Scheduling Interviews</vt:lpstr>
      <vt:lpstr>Types of Meetings and Interviews</vt:lpstr>
      <vt:lpstr>Notice of Meetings</vt:lpstr>
      <vt:lpstr>Meeting Structure </vt:lpstr>
      <vt:lpstr>Part 2: Strategies for managing investigation-based challenges </vt:lpstr>
      <vt:lpstr>Cultural Considerations</vt:lpstr>
      <vt:lpstr>What is Bias</vt:lpstr>
      <vt:lpstr>Types of Bias</vt:lpstr>
      <vt:lpstr>Investigator-Specific Biases</vt:lpstr>
      <vt:lpstr>Bias Impact on Investigation</vt:lpstr>
      <vt:lpstr>Significant Time Between Incident &amp; Report</vt:lpstr>
      <vt:lpstr>Rape Myth vs Common Behaviors</vt:lpstr>
      <vt:lpstr>Neurobiology of Trauma</vt:lpstr>
      <vt:lpstr>Investigating Sexual Misconduct</vt:lpstr>
      <vt:lpstr>Evidence-Informed Interviewing Techniques</vt:lpstr>
      <vt:lpstr>FETI Purpose</vt:lpstr>
      <vt:lpstr>Parallel Proceedings</vt:lpstr>
      <vt:lpstr>Best Practices</vt:lpstr>
      <vt:lpstr>Investigation Table Setting, revisited</vt:lpstr>
      <vt:lpstr>Part 3: Interviewing Approaches</vt:lpstr>
      <vt:lpstr>Investigator Preparation</vt:lpstr>
      <vt:lpstr>Interacting with victims of sexual misconduct</vt:lpstr>
      <vt:lpstr>Human Centered Approach</vt:lpstr>
      <vt:lpstr>Investigation Clarification</vt:lpstr>
      <vt:lpstr>Determine Goals of Questions</vt:lpstr>
      <vt:lpstr>How to Structure Questions</vt:lpstr>
      <vt:lpstr>Interview Questions for All</vt:lpstr>
      <vt:lpstr>Interview Questions, cont.</vt:lpstr>
      <vt:lpstr>Assessing Credibility</vt:lpstr>
      <vt:lpstr>Analyzing Qualities &amp; Factors</vt:lpstr>
      <vt:lpstr>Challenging a Witness</vt:lpstr>
      <vt:lpstr>Credibility per Investigation</vt:lpstr>
      <vt:lpstr>Credibility Statements</vt:lpstr>
      <vt:lpstr>CONDUCTING INTERVIEWS</vt:lpstr>
      <vt:lpstr>Interview Variations</vt:lpstr>
      <vt:lpstr>Forensic Experiential Trauma Interviews</vt:lpstr>
      <vt:lpstr>Building Rapport</vt:lpstr>
      <vt:lpstr>Maintaining Control of Interview</vt:lpstr>
      <vt:lpstr>Challenging Interviewee Tropes </vt:lpstr>
      <vt:lpstr>RECORDING &amp; NOTE TAKING</vt:lpstr>
      <vt:lpstr>Note Taking</vt:lpstr>
      <vt:lpstr>Common Challenges and Tips</vt:lpstr>
      <vt:lpstr>Recording Interviews</vt:lpstr>
      <vt:lpstr>Recording Interviews, cont.</vt:lpstr>
      <vt:lpstr>Recording Considerations</vt:lpstr>
      <vt:lpstr>Part 4: Components of Investigation Reports </vt:lpstr>
      <vt:lpstr>Goals of Investigation Report</vt:lpstr>
      <vt:lpstr>Technical Writing</vt:lpstr>
      <vt:lpstr>Objective Writing</vt:lpstr>
      <vt:lpstr>Technical vs Objective Writing</vt:lpstr>
      <vt:lpstr>Do’s and Don’ts</vt:lpstr>
      <vt:lpstr>Do’s and Don’ts, cont.</vt:lpstr>
      <vt:lpstr>Investigation Report Components</vt:lpstr>
      <vt:lpstr>Transmittal Letter</vt:lpstr>
      <vt:lpstr>Investigation Report Cover Page</vt:lpstr>
      <vt:lpstr>Table of Contents</vt:lpstr>
      <vt:lpstr>Report Introduction</vt:lpstr>
      <vt:lpstr>Scope and Methodology</vt:lpstr>
      <vt:lpstr>Applicable Polices and Definitions</vt:lpstr>
      <vt:lpstr>Evidence</vt:lpstr>
      <vt:lpstr>Synthesis </vt:lpstr>
      <vt:lpstr>Credibility </vt:lpstr>
      <vt:lpstr>Conclusion</vt:lpstr>
      <vt:lpstr>Assignment to Decision-maker</vt:lpstr>
      <vt:lpstr>Investigation Timeline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Discrimination investigation foundations</dc:title>
  <dc:creator>Atteberry, Ashley J</dc:creator>
  <cp:keywords>Resolution Personnel</cp:keywords>
  <cp:lastModifiedBy>Passa, Jay</cp:lastModifiedBy>
  <cp:revision>3</cp:revision>
  <dcterms:created xsi:type="dcterms:W3CDTF">2024-11-06T21:17:43Z</dcterms:created>
  <dcterms:modified xsi:type="dcterms:W3CDTF">2026-03-02T21:07:09Z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0x010100B6070959C8B68E4C8E049C3DC8D02402</vt:lpwstr>
  </property>
  <property fmtid="{D5CDD505-2E9C-101B-9397-08002B2CF9AE}" pid="3" name="MediaServiceImageTags">
    <vt:lpwstr/>
  </property>
</Properties>
</file>