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4"/>
  </p:sldMasterIdLst>
  <p:notesMasterIdLst>
    <p:notesMasterId r:id="rId6"/>
  </p:notes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3C607-E8C4-4357-80BD-E8F9FD92DCB3}" v="17" dt="2023-02-23T21:34:25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1" autoAdjust="0"/>
    <p:restoredTop sz="94322" autoAdjust="0"/>
  </p:normalViewPr>
  <p:slideViewPr>
    <p:cSldViewPr snapToGrid="0">
      <p:cViewPr>
        <p:scale>
          <a:sx n="142" d="100"/>
          <a:sy n="142" d="100"/>
        </p:scale>
        <p:origin x="-3126" y="-23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53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6ACFAA-2B28-48DA-92E8-EEBC85EF50D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921B38-BDFC-4822-AEBB-7E8B0C54A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9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21B38-BDFC-4822-AEBB-7E8B0C54A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5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E6845-3643-A442-A730-5A094AD37F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686" y="145142"/>
            <a:ext cx="2416628" cy="6377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4FFCD6-6959-494C-80E3-856227F79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47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484310" y="2666999"/>
            <a:ext cx="10018713" cy="3124201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  <a:prstGeom prst="rect">
            <a:avLst/>
          </a:prstGeo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986FE65E-6D2E-E540-B458-0560A76F5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1799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C1B3FC90-76F6-5A41-ADCC-7ED9AF7A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254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C8E525F7-9E6B-FC49-B727-4A90628E9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34253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DE3D1D52-6ADD-7D4D-87D5-6351C9DC0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82599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90426108-897E-C34F-BE33-92EE1BF98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2222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8BD84CC-47D0-4344-A456-3C8FA13593AF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686" y="145142"/>
            <a:ext cx="2416628" cy="6377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233346-8721-E044-BC1D-20B292CD050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47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1996" y="0"/>
            <a:ext cx="3298146" cy="1207767"/>
          </a:xfrm>
          <a:ln>
            <a:noFill/>
          </a:ln>
        </p:spPr>
        <p:txBody>
          <a:bodyPr>
            <a:normAutofit fontScale="90000"/>
          </a:bodyPr>
          <a:lstStyle/>
          <a:p>
            <a:pPr algn="l">
              <a:tabLst>
                <a:tab pos="2965450" algn="l"/>
              </a:tabLst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BEMIDJI STATE UNIVERSITY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NORTWEST TECHNICAL COLLEGE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 &amp; ADMINISTRATION</a:t>
            </a:r>
            <a:b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CHART</a:t>
            </a:r>
            <a:b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461577-15A6-EB4B-A3E8-8204607B5118}"/>
              </a:ext>
            </a:extLst>
          </p:cNvPr>
          <p:cNvSpPr/>
          <p:nvPr/>
        </p:nvSpPr>
        <p:spPr>
          <a:xfrm>
            <a:off x="5019485" y="1315985"/>
            <a:ext cx="194491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Hoffman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B9765D-294F-A149-AA58-7247E04CE271}"/>
              </a:ext>
            </a:extLst>
          </p:cNvPr>
          <p:cNvSpPr/>
          <p:nvPr/>
        </p:nvSpPr>
        <p:spPr>
          <a:xfrm>
            <a:off x="4960064" y="1861621"/>
            <a:ext cx="1944915" cy="492443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Krisi </a:t>
            </a:r>
            <a:r>
              <a:rPr lang="en-US" sz="1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Fenner</a:t>
            </a:r>
            <a:endParaRPr lang="en-US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Finance &amp; Administration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5F82EE-D26B-DD41-AD8A-6E4C4E1C7F27}"/>
              </a:ext>
            </a:extLst>
          </p:cNvPr>
          <p:cNvSpPr/>
          <p:nvPr/>
        </p:nvSpPr>
        <p:spPr>
          <a:xfrm>
            <a:off x="6477331" y="2665212"/>
            <a:ext cx="1325336" cy="430887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Sherry Lawdermilt</a:t>
            </a:r>
          </a:p>
          <a:p>
            <a:pPr algn="ctr"/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Vice President for Information Technology/CIO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63B1DB1-7FF6-1746-88FC-30D3E84CF95E}"/>
              </a:ext>
            </a:extLst>
          </p:cNvPr>
          <p:cNvCxnSpPr>
            <a:cxnSpLocks/>
          </p:cNvCxnSpPr>
          <p:nvPr/>
        </p:nvCxnSpPr>
        <p:spPr>
          <a:xfrm flipH="1" flipV="1">
            <a:off x="3253741" y="2496601"/>
            <a:ext cx="7512608" cy="1729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4D07445-4BCE-5F4C-A939-28FDD8C56EFA}"/>
              </a:ext>
            </a:extLst>
          </p:cNvPr>
          <p:cNvSpPr/>
          <p:nvPr/>
        </p:nvSpPr>
        <p:spPr>
          <a:xfrm>
            <a:off x="4960064" y="142218"/>
            <a:ext cx="1944915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MINNESOTA STATE</a:t>
            </a:r>
          </a:p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COLLEGES &amp; UNIVERSITIES</a:t>
            </a:r>
          </a:p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TRUSTEES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E599B65-F70F-3040-A6AC-23D33CB1CD6A}"/>
              </a:ext>
            </a:extLst>
          </p:cNvPr>
          <p:cNvSpPr/>
          <p:nvPr/>
        </p:nvSpPr>
        <p:spPr>
          <a:xfrm>
            <a:off x="4960064" y="762998"/>
            <a:ext cx="194491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DEVINDER MALHOTRA</a:t>
            </a:r>
          </a:p>
          <a:p>
            <a:pPr algn="ctr"/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CHANCELLOR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E44EA393-9B88-984A-9E64-7EA33AF6BE81}"/>
              </a:ext>
            </a:extLst>
          </p:cNvPr>
          <p:cNvCxnSpPr>
            <a:cxnSpLocks/>
          </p:cNvCxnSpPr>
          <p:nvPr/>
        </p:nvCxnSpPr>
        <p:spPr>
          <a:xfrm>
            <a:off x="5941910" y="1127495"/>
            <a:ext cx="0" cy="16158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2A887C90-6BE7-6A45-9867-2839A0E81503}"/>
              </a:ext>
            </a:extLst>
          </p:cNvPr>
          <p:cNvCxnSpPr>
            <a:cxnSpLocks/>
          </p:cNvCxnSpPr>
          <p:nvPr/>
        </p:nvCxnSpPr>
        <p:spPr>
          <a:xfrm>
            <a:off x="5941910" y="1700041"/>
            <a:ext cx="0" cy="16158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79462D7-0DD3-6F43-9F8E-FDEAE9667ED8}"/>
              </a:ext>
            </a:extLst>
          </p:cNvPr>
          <p:cNvCxnSpPr>
            <a:cxnSpLocks/>
          </p:cNvCxnSpPr>
          <p:nvPr/>
        </p:nvCxnSpPr>
        <p:spPr>
          <a:xfrm>
            <a:off x="5941910" y="600445"/>
            <a:ext cx="0" cy="16158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2BF0894F-BCF5-D54E-874C-D2A1F5AB3E63}"/>
              </a:ext>
            </a:extLst>
          </p:cNvPr>
          <p:cNvSpPr/>
          <p:nvPr/>
        </p:nvSpPr>
        <p:spPr>
          <a:xfrm>
            <a:off x="2469331" y="2659182"/>
            <a:ext cx="1568820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Travis Barnes</a:t>
            </a:r>
            <a:b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Facilities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28E3B839-066D-A344-9A4D-7761DB5FF2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640" y="865723"/>
            <a:ext cx="2504440" cy="634928"/>
          </a:xfrm>
          <a:prstGeom prst="rect">
            <a:avLst/>
          </a:prstGeom>
        </p:spPr>
      </p:pic>
      <p:sp>
        <p:nvSpPr>
          <p:cNvPr id="120" name="Rectangle 119">
            <a:extLst>
              <a:ext uri="{FF2B5EF4-FFF2-40B4-BE49-F238E27FC236}">
                <a16:creationId xmlns:a16="http://schemas.microsoft.com/office/drawing/2014/main" id="{1109A4C1-74B9-0C49-9669-F4A247023007}"/>
              </a:ext>
            </a:extLst>
          </p:cNvPr>
          <p:cNvSpPr/>
          <p:nvPr/>
        </p:nvSpPr>
        <p:spPr>
          <a:xfrm>
            <a:off x="5972375" y="3439179"/>
            <a:ext cx="964240" cy="1985159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 Bock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&amp; Development Supervisor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 Smith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 Engesather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Brodie Karger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Kody Hagen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Derek Olsen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Jason Raveling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Jason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Stoyles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 Theisen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Russell Hemstock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154B53A-902E-DA4D-9B45-672CEB886491}"/>
              </a:ext>
            </a:extLst>
          </p:cNvPr>
          <p:cNvSpPr/>
          <p:nvPr/>
        </p:nvSpPr>
        <p:spPr>
          <a:xfrm>
            <a:off x="887099" y="2659182"/>
            <a:ext cx="1348670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Lauri Watkins</a:t>
            </a:r>
            <a:b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Assistant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0CBA960-E622-524E-B18C-6B16903489FC}"/>
              </a:ext>
            </a:extLst>
          </p:cNvPr>
          <p:cNvCxnSpPr>
            <a:cxnSpLocks/>
          </p:cNvCxnSpPr>
          <p:nvPr/>
        </p:nvCxnSpPr>
        <p:spPr>
          <a:xfrm>
            <a:off x="7134742" y="3110822"/>
            <a:ext cx="0" cy="2528958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6" name="Picture 125">
            <a:extLst>
              <a:ext uri="{FF2B5EF4-FFF2-40B4-BE49-F238E27FC236}">
                <a16:creationId xmlns:a16="http://schemas.microsoft.com/office/drawing/2014/main" id="{FDAF175F-52FB-8C47-864C-D0042D3ED2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8" b="49730"/>
          <a:stretch/>
        </p:blipFill>
        <p:spPr>
          <a:xfrm>
            <a:off x="11074" y="2498329"/>
            <a:ext cx="636433" cy="3447499"/>
          </a:xfrm>
          <a:prstGeom prst="rect">
            <a:avLst/>
          </a:prstGeom>
        </p:spPr>
      </p:pic>
      <p:sp>
        <p:nvSpPr>
          <p:cNvPr id="127" name="Rectangle 126">
            <a:extLst>
              <a:ext uri="{FF2B5EF4-FFF2-40B4-BE49-F238E27FC236}">
                <a16:creationId xmlns:a16="http://schemas.microsoft.com/office/drawing/2014/main" id="{BC032E6B-7E4B-3441-9081-3D077861A4FF}"/>
              </a:ext>
            </a:extLst>
          </p:cNvPr>
          <p:cNvSpPr/>
          <p:nvPr/>
        </p:nvSpPr>
        <p:spPr>
          <a:xfrm>
            <a:off x="0" y="2498329"/>
            <a:ext cx="647507" cy="77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586BDBD-D992-5C4E-B128-93290DFA24FB}"/>
              </a:ext>
            </a:extLst>
          </p:cNvPr>
          <p:cNvSpPr/>
          <p:nvPr/>
        </p:nvSpPr>
        <p:spPr>
          <a:xfrm>
            <a:off x="8310252" y="2630139"/>
            <a:ext cx="1494772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Casey McCarthy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Public Safety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B2457DD-D86C-444E-9D42-28AFEEBF9B54}"/>
              </a:ext>
            </a:extLst>
          </p:cNvPr>
          <p:cNvSpPr/>
          <p:nvPr/>
        </p:nvSpPr>
        <p:spPr>
          <a:xfrm>
            <a:off x="10227977" y="2639688"/>
            <a:ext cx="1494772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 Beckstrom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Business Services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DBFDB2E-8527-9542-A06B-B8A35220FBC4}"/>
              </a:ext>
            </a:extLst>
          </p:cNvPr>
          <p:cNvSpPr/>
          <p:nvPr/>
        </p:nvSpPr>
        <p:spPr>
          <a:xfrm>
            <a:off x="7331424" y="1871945"/>
            <a:ext cx="1599644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  <a:b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Assistant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ADD4F556-4941-B247-A38F-ECCFCD9B45C0}"/>
              </a:ext>
            </a:extLst>
          </p:cNvPr>
          <p:cNvCxnSpPr>
            <a:cxnSpLocks/>
            <a:stCxn id="148" idx="1"/>
            <a:endCxn id="10" idx="3"/>
          </p:cNvCxnSpPr>
          <p:nvPr/>
        </p:nvCxnSpPr>
        <p:spPr>
          <a:xfrm flipH="1">
            <a:off x="6904979" y="2102778"/>
            <a:ext cx="426445" cy="5065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C97D2F4-ABDD-A848-8692-80766C7C94FF}"/>
              </a:ext>
            </a:extLst>
          </p:cNvPr>
          <p:cNvSpPr/>
          <p:nvPr/>
        </p:nvSpPr>
        <p:spPr>
          <a:xfrm>
            <a:off x="7306467" y="3429000"/>
            <a:ext cx="959579" cy="1523494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Teresa Eckstein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Support</a:t>
            </a: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Hillary Heuton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Cornell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Craig DuMarce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Andrew Wilkinson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Geri Olson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57BFC0-E684-EB4C-B1CD-E673ABF47062}"/>
              </a:ext>
            </a:extLst>
          </p:cNvPr>
          <p:cNvSpPr/>
          <p:nvPr/>
        </p:nvSpPr>
        <p:spPr>
          <a:xfrm>
            <a:off x="8707348" y="3426315"/>
            <a:ext cx="1089341" cy="969496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Aaron Ebbighausen 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Security Supervisor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Danelle Haugen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 Pula 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Jeffrey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Sillerud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B549F34-B917-C341-9646-32CA33B9555A}"/>
              </a:ext>
            </a:extLst>
          </p:cNvPr>
          <p:cNvSpPr/>
          <p:nvPr/>
        </p:nvSpPr>
        <p:spPr>
          <a:xfrm>
            <a:off x="10733416" y="3231430"/>
            <a:ext cx="977870" cy="1308050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 Walkup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Purchasing &amp; Accounts Payable Supervisor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Dana Danielson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Jodi Riley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Judy Rinkenberger (NTC)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 White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4E0183-2BD4-8348-822B-E5B0772E2DDC}"/>
              </a:ext>
            </a:extLst>
          </p:cNvPr>
          <p:cNvSpPr/>
          <p:nvPr/>
        </p:nvSpPr>
        <p:spPr>
          <a:xfrm>
            <a:off x="10738596" y="4622291"/>
            <a:ext cx="977870" cy="1277273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Jones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Services Supervisor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Leslie Bellig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Levi Gray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Monte Hegg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Heinecke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Sheree Jacobson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Pearlson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Shannon Schmitt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385EC8C-13C9-D541-8752-33B1BA497402}"/>
              </a:ext>
            </a:extLst>
          </p:cNvPr>
          <p:cNvSpPr/>
          <p:nvPr/>
        </p:nvSpPr>
        <p:spPr>
          <a:xfrm>
            <a:off x="929827" y="5278143"/>
            <a:ext cx="977870" cy="72327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 &amp; Receiving</a:t>
            </a:r>
          </a:p>
          <a:p>
            <a:pPr algn="ctr"/>
            <a:endParaRPr lang="en-US" sz="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Shawn Anderson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Williams 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Teetzel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1ECB1A7-26C4-3E41-AEFA-FF54D923182C}"/>
              </a:ext>
            </a:extLst>
          </p:cNvPr>
          <p:cNvSpPr/>
          <p:nvPr/>
        </p:nvSpPr>
        <p:spPr>
          <a:xfrm>
            <a:off x="4767871" y="3439179"/>
            <a:ext cx="977870" cy="2200602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Sandy Beck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Facilities Supervisor</a:t>
            </a:r>
          </a:p>
          <a:p>
            <a:pPr algn="ctr"/>
            <a:endParaRPr lang="en-US" sz="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 Anderson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Sheldon Brower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Darren Carpenter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Dax Day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Dave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Goeltl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LeAnn Hensley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Cassandra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Jorstad</a:t>
            </a:r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Joseph Kaiser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Aaron Peterson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Wayne Robins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Clarissa Skudlarek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Skudlarek 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Justin Wallingford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Connor Watts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6A20F1-61BC-7B49-9501-FCB521343528}"/>
              </a:ext>
            </a:extLst>
          </p:cNvPr>
          <p:cNvSpPr/>
          <p:nvPr/>
        </p:nvSpPr>
        <p:spPr>
          <a:xfrm>
            <a:off x="3414795" y="3429000"/>
            <a:ext cx="1123677" cy="2139047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Leslie Ball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Power Plant Engineer 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Phillip Albers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Chisholm Anderson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Chad Blake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Bronczyk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 Kruse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Loren Larson 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Justin Olson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Ruttledge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Jared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Schmidthuber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Larry Strowbridge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Tyler Tryon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Vollen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 Wright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 Wright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2F8CE9B-68D3-3044-8BC0-54763235AE85}"/>
              </a:ext>
            </a:extLst>
          </p:cNvPr>
          <p:cNvSpPr/>
          <p:nvPr/>
        </p:nvSpPr>
        <p:spPr>
          <a:xfrm>
            <a:off x="2256779" y="3442634"/>
            <a:ext cx="977870" cy="1661993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Moen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Maintenance Supervisor</a:t>
            </a:r>
          </a:p>
          <a:p>
            <a:pPr algn="ctr"/>
            <a:endParaRPr lang="en-US" sz="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Mitchell Bannor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Burlage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Goplin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Brian Ingalls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Schmitt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Smith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Brent Steinmetz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Jerry Warrington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B1CC5F4-DD95-014E-92D7-3014FDE25EFC}"/>
              </a:ext>
            </a:extLst>
          </p:cNvPr>
          <p:cNvSpPr/>
          <p:nvPr/>
        </p:nvSpPr>
        <p:spPr>
          <a:xfrm>
            <a:off x="929827" y="3444942"/>
            <a:ext cx="977870" cy="1677382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 Hansen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Residential Facilities Supervisor</a:t>
            </a:r>
          </a:p>
          <a:p>
            <a:pPr algn="ctr"/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Terry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Ausk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Tanner Bartels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Travis Bartels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Seth Duncan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Justin Enfield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Geiger Kenyan Miller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Shelly Spears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Wilander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F3BA492-C518-C34E-8B9A-B55D103DB0E8}"/>
              </a:ext>
            </a:extLst>
          </p:cNvPr>
          <p:cNvCxnSpPr>
            <a:cxnSpLocks/>
            <a:stCxn id="71" idx="1"/>
          </p:cNvCxnSpPr>
          <p:nvPr/>
        </p:nvCxnSpPr>
        <p:spPr>
          <a:xfrm flipH="1">
            <a:off x="7176976" y="5639781"/>
            <a:ext cx="169036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C58000-8E95-B94D-BF34-3354293DC01E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7142129" y="4190747"/>
            <a:ext cx="164338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7CEE097-B074-674B-8D75-0B2B19AF6BD4}"/>
              </a:ext>
            </a:extLst>
          </p:cNvPr>
          <p:cNvCxnSpPr>
            <a:cxnSpLocks/>
          </p:cNvCxnSpPr>
          <p:nvPr/>
        </p:nvCxnSpPr>
        <p:spPr>
          <a:xfrm>
            <a:off x="8559151" y="3120847"/>
            <a:ext cx="0" cy="1620667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BB2DE93-12D1-354C-934E-88F6A6D5A8EF}"/>
              </a:ext>
            </a:extLst>
          </p:cNvPr>
          <p:cNvCxnSpPr>
            <a:cxnSpLocks/>
            <a:stCxn id="38" idx="1"/>
          </p:cNvCxnSpPr>
          <p:nvPr/>
        </p:nvCxnSpPr>
        <p:spPr>
          <a:xfrm flipH="1">
            <a:off x="8559151" y="3911063"/>
            <a:ext cx="148197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7CE569E0-E508-4242-A446-14EC7E02D2A2}"/>
              </a:ext>
            </a:extLst>
          </p:cNvPr>
          <p:cNvCxnSpPr>
            <a:cxnSpLocks/>
          </p:cNvCxnSpPr>
          <p:nvPr/>
        </p:nvCxnSpPr>
        <p:spPr>
          <a:xfrm>
            <a:off x="10561692" y="3126821"/>
            <a:ext cx="28932" cy="3059713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FAD7078-C792-D941-89ED-EA7DA5EA8A67}"/>
              </a:ext>
            </a:extLst>
          </p:cNvPr>
          <p:cNvCxnSpPr>
            <a:cxnSpLocks/>
          </p:cNvCxnSpPr>
          <p:nvPr/>
        </p:nvCxnSpPr>
        <p:spPr>
          <a:xfrm flipH="1">
            <a:off x="10604213" y="3861253"/>
            <a:ext cx="121394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08C3C16-8411-9047-9FA2-1B1C53D7AD5A}"/>
              </a:ext>
            </a:extLst>
          </p:cNvPr>
          <p:cNvCxnSpPr>
            <a:cxnSpLocks/>
          </p:cNvCxnSpPr>
          <p:nvPr/>
        </p:nvCxnSpPr>
        <p:spPr>
          <a:xfrm>
            <a:off x="16215570" y="3015991"/>
            <a:ext cx="0" cy="473342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51B4C38-FB91-F749-93F7-099A3F83F8B5}"/>
              </a:ext>
            </a:extLst>
          </p:cNvPr>
          <p:cNvSpPr/>
          <p:nvPr/>
        </p:nvSpPr>
        <p:spPr>
          <a:xfrm>
            <a:off x="9766129" y="6439649"/>
            <a:ext cx="106952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March 13, 2023</a:t>
            </a: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29AF279D-E8A1-4A45-9600-7C0C605CF4F0}"/>
              </a:ext>
            </a:extLst>
          </p:cNvPr>
          <p:cNvCxnSpPr>
            <a:cxnSpLocks/>
            <a:endCxn id="141" idx="0"/>
          </p:cNvCxnSpPr>
          <p:nvPr/>
        </p:nvCxnSpPr>
        <p:spPr>
          <a:xfrm>
            <a:off x="9057638" y="2497526"/>
            <a:ext cx="0" cy="132613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D0DE64B-1DEF-A94D-9838-13A64BB42A94}"/>
              </a:ext>
            </a:extLst>
          </p:cNvPr>
          <p:cNvCxnSpPr>
            <a:cxnSpLocks/>
          </p:cNvCxnSpPr>
          <p:nvPr/>
        </p:nvCxnSpPr>
        <p:spPr>
          <a:xfrm>
            <a:off x="10771167" y="2509318"/>
            <a:ext cx="0" cy="118241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2E8F48F0-BA0A-46EF-912A-2F001FFAE9C6}"/>
              </a:ext>
            </a:extLst>
          </p:cNvPr>
          <p:cNvSpPr/>
          <p:nvPr/>
        </p:nvSpPr>
        <p:spPr>
          <a:xfrm>
            <a:off x="8710602" y="4490829"/>
            <a:ext cx="1064323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 Morrill </a:t>
            </a:r>
          </a:p>
          <a:p>
            <a:pPr algn="ctr"/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en-US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</a:p>
          <a:p>
            <a:pPr algn="ctr"/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118D944-891C-4890-A399-5C8FD18FDA57}"/>
              </a:ext>
            </a:extLst>
          </p:cNvPr>
          <p:cNvCxnSpPr>
            <a:cxnSpLocks/>
            <a:stCxn id="77" idx="1"/>
          </p:cNvCxnSpPr>
          <p:nvPr/>
        </p:nvCxnSpPr>
        <p:spPr>
          <a:xfrm flipH="1" flipV="1">
            <a:off x="8559151" y="4721661"/>
            <a:ext cx="151451" cy="1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ABBB866A-8173-45D1-B7A2-31E3FB849405}"/>
              </a:ext>
            </a:extLst>
          </p:cNvPr>
          <p:cNvSpPr/>
          <p:nvPr/>
        </p:nvSpPr>
        <p:spPr>
          <a:xfrm>
            <a:off x="7330738" y="5022986"/>
            <a:ext cx="964240" cy="3231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Shane Jensen</a:t>
            </a:r>
          </a:p>
          <a:p>
            <a:pPr algn="ctr"/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6129240-77B7-4DDA-90F4-E9E5B3B66349}"/>
              </a:ext>
            </a:extLst>
          </p:cNvPr>
          <p:cNvSpPr/>
          <p:nvPr/>
        </p:nvSpPr>
        <p:spPr>
          <a:xfrm>
            <a:off x="7346012" y="5416643"/>
            <a:ext cx="964240" cy="446276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  <a:p>
            <a:pPr algn="ctr"/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Server Manager</a:t>
            </a:r>
          </a:p>
          <a:p>
            <a:pPr algn="ctr"/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1C790D9-F4B6-44E8-9804-155313A0F3B2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7139999" y="2526118"/>
            <a:ext cx="0" cy="139094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9F0183D-56EC-4FFF-95B9-F459C6AC51A0}"/>
              </a:ext>
            </a:extLst>
          </p:cNvPr>
          <p:cNvCxnSpPr>
            <a:cxnSpLocks/>
            <a:stCxn id="79" idx="1"/>
            <a:endCxn id="121" idx="3"/>
          </p:cNvCxnSpPr>
          <p:nvPr/>
        </p:nvCxnSpPr>
        <p:spPr>
          <a:xfrm flipH="1">
            <a:off x="2235769" y="2890015"/>
            <a:ext cx="233562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0BE48A6C-64DE-47D6-95EF-AFF4212876EC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10590624" y="5260928"/>
            <a:ext cx="147972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738CA3D-2955-4889-B19D-C178FAD74B89}"/>
              </a:ext>
            </a:extLst>
          </p:cNvPr>
          <p:cNvCxnSpPr>
            <a:cxnSpLocks/>
            <a:stCxn id="79" idx="0"/>
          </p:cNvCxnSpPr>
          <p:nvPr/>
        </p:nvCxnSpPr>
        <p:spPr>
          <a:xfrm flipV="1">
            <a:off x="3253741" y="2511234"/>
            <a:ext cx="0" cy="147948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C6B0197-023C-4DCC-8757-E3951AAC5237}"/>
              </a:ext>
            </a:extLst>
          </p:cNvPr>
          <p:cNvCxnSpPr>
            <a:cxnSpLocks/>
            <a:stCxn id="75" idx="1"/>
          </p:cNvCxnSpPr>
          <p:nvPr/>
        </p:nvCxnSpPr>
        <p:spPr>
          <a:xfrm flipH="1">
            <a:off x="7134742" y="5184569"/>
            <a:ext cx="195996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F15D279B-F7E6-C854-03DD-F97820EFAF95}"/>
              </a:ext>
            </a:extLst>
          </p:cNvPr>
          <p:cNvSpPr/>
          <p:nvPr/>
        </p:nvSpPr>
        <p:spPr>
          <a:xfrm>
            <a:off x="4767992" y="5773667"/>
            <a:ext cx="977870" cy="677108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NTC General Maintenance Workers</a:t>
            </a: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Jilcott</a:t>
            </a:r>
            <a:endParaRPr lang="en-US" sz="7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Kevin Jackson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40660EB-65E2-854E-0B7F-23E7FB947BA7}"/>
              </a:ext>
            </a:extLst>
          </p:cNvPr>
          <p:cNvSpPr/>
          <p:nvPr/>
        </p:nvSpPr>
        <p:spPr>
          <a:xfrm>
            <a:off x="2254130" y="5251818"/>
            <a:ext cx="977870" cy="461665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Boyer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NTC Building Utilities Mechanic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DAFBE14-6365-2A2E-7CB8-D42493D1E2F6}"/>
              </a:ext>
            </a:extLst>
          </p:cNvPr>
          <p:cNvCxnSpPr>
            <a:cxnSpLocks/>
          </p:cNvCxnSpPr>
          <p:nvPr/>
        </p:nvCxnSpPr>
        <p:spPr>
          <a:xfrm flipH="1">
            <a:off x="1416074" y="3290934"/>
            <a:ext cx="3840732" cy="2865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C9C55D2-E700-BF78-9BC4-64E214D10BE6}"/>
              </a:ext>
            </a:extLst>
          </p:cNvPr>
          <p:cNvCxnSpPr>
            <a:cxnSpLocks/>
          </p:cNvCxnSpPr>
          <p:nvPr/>
        </p:nvCxnSpPr>
        <p:spPr>
          <a:xfrm>
            <a:off x="3253741" y="3151840"/>
            <a:ext cx="0" cy="139094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215B52E-8A39-0BC0-9504-EB4AF81D700E}"/>
              </a:ext>
            </a:extLst>
          </p:cNvPr>
          <p:cNvCxnSpPr>
            <a:cxnSpLocks/>
            <a:stCxn id="69" idx="2"/>
            <a:endCxn id="30" idx="0"/>
          </p:cNvCxnSpPr>
          <p:nvPr/>
        </p:nvCxnSpPr>
        <p:spPr>
          <a:xfrm>
            <a:off x="5256806" y="5639781"/>
            <a:ext cx="121" cy="133886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9134FBE-B3C0-C5D7-A2C3-612695D08CBF}"/>
              </a:ext>
            </a:extLst>
          </p:cNvPr>
          <p:cNvCxnSpPr>
            <a:cxnSpLocks/>
          </p:cNvCxnSpPr>
          <p:nvPr/>
        </p:nvCxnSpPr>
        <p:spPr>
          <a:xfrm>
            <a:off x="1416074" y="3300085"/>
            <a:ext cx="0" cy="139094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B59699E-E5A7-1E17-B551-1A29698D3D73}"/>
              </a:ext>
            </a:extLst>
          </p:cNvPr>
          <p:cNvCxnSpPr>
            <a:cxnSpLocks/>
          </p:cNvCxnSpPr>
          <p:nvPr/>
        </p:nvCxnSpPr>
        <p:spPr>
          <a:xfrm>
            <a:off x="5256806" y="3289906"/>
            <a:ext cx="0" cy="139094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07B2B0F-6568-BA4E-7E30-6A732808F67C}"/>
              </a:ext>
            </a:extLst>
          </p:cNvPr>
          <p:cNvCxnSpPr>
            <a:cxnSpLocks/>
          </p:cNvCxnSpPr>
          <p:nvPr/>
        </p:nvCxnSpPr>
        <p:spPr>
          <a:xfrm>
            <a:off x="4038151" y="3289906"/>
            <a:ext cx="0" cy="139094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613A2DD-8FDB-DDBA-B8B4-EA2B69ED15A5}"/>
              </a:ext>
            </a:extLst>
          </p:cNvPr>
          <p:cNvCxnSpPr>
            <a:cxnSpLocks/>
          </p:cNvCxnSpPr>
          <p:nvPr/>
        </p:nvCxnSpPr>
        <p:spPr>
          <a:xfrm>
            <a:off x="2131490" y="4153515"/>
            <a:ext cx="130645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C717087-C9CC-EDEF-6D15-952393B55002}"/>
              </a:ext>
            </a:extLst>
          </p:cNvPr>
          <p:cNvCxnSpPr>
            <a:cxnSpLocks/>
          </p:cNvCxnSpPr>
          <p:nvPr/>
        </p:nvCxnSpPr>
        <p:spPr>
          <a:xfrm>
            <a:off x="2114059" y="3316695"/>
            <a:ext cx="0" cy="2176892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30D0F18-4DF1-1E39-F14E-91FDB8C983BA}"/>
              </a:ext>
            </a:extLst>
          </p:cNvPr>
          <p:cNvCxnSpPr>
            <a:cxnSpLocks/>
          </p:cNvCxnSpPr>
          <p:nvPr/>
        </p:nvCxnSpPr>
        <p:spPr>
          <a:xfrm>
            <a:off x="1413483" y="5139049"/>
            <a:ext cx="0" cy="139094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9903417-D20E-8234-C4BA-93A2399B6227}"/>
              </a:ext>
            </a:extLst>
          </p:cNvPr>
          <p:cNvCxnSpPr>
            <a:cxnSpLocks/>
          </p:cNvCxnSpPr>
          <p:nvPr/>
        </p:nvCxnSpPr>
        <p:spPr>
          <a:xfrm>
            <a:off x="2122774" y="5493587"/>
            <a:ext cx="130645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12CD4C7-DADE-4860-9D54-A055161D14D7}"/>
              </a:ext>
            </a:extLst>
          </p:cNvPr>
          <p:cNvCxnSpPr>
            <a:cxnSpLocks/>
            <a:endCxn id="120" idx="3"/>
          </p:cNvCxnSpPr>
          <p:nvPr/>
        </p:nvCxnSpPr>
        <p:spPr>
          <a:xfrm flipH="1">
            <a:off x="6936615" y="4431759"/>
            <a:ext cx="171854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E9908A50-74CF-44F2-74D4-24A3E2164F4C}"/>
              </a:ext>
            </a:extLst>
          </p:cNvPr>
          <p:cNvSpPr/>
          <p:nvPr/>
        </p:nvSpPr>
        <p:spPr>
          <a:xfrm>
            <a:off x="10752185" y="5965855"/>
            <a:ext cx="964240" cy="430887"/>
          </a:xfrm>
          <a:prstGeom prst="rect">
            <a:avLst/>
          </a:prstGeom>
          <a:solidFill>
            <a:srgbClr val="004D44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Sharon Olson</a:t>
            </a:r>
          </a:p>
          <a:p>
            <a:pPr algn="ctr"/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Party Receivables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D505323-7C90-5080-C0CD-7DC8E0B3C8AF}"/>
              </a:ext>
            </a:extLst>
          </p:cNvPr>
          <p:cNvCxnSpPr>
            <a:cxnSpLocks/>
          </p:cNvCxnSpPr>
          <p:nvPr/>
        </p:nvCxnSpPr>
        <p:spPr>
          <a:xfrm flipH="1">
            <a:off x="10604213" y="6186534"/>
            <a:ext cx="147972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Chart06_16x9.potx" id="{3C4BC011-9EDC-4DFB-8A68-37DEDDFE6C2B}" vid="{D35E8C47-702A-41D1-BDB4-1DA9434A1E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CCCEA7-1327-49DD-AC35-4264F7CCB5D7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4873beb7-5857-4685-be1f-d57550cc96cc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325</Words>
  <Application>Microsoft Office PowerPoint</Application>
  <PresentationFormat>Widescreen</PresentationFormat>
  <Paragraphs>144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BEMIDJI STATE UNIVERSITY NORTWEST TECHNICAL COLLEGE FINANCE &amp; ADMINISTRATION ORGANIZATION CHART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2021-10-29T15:35:38Z</dcterms:created>
  <dcterms:modified xsi:type="dcterms:W3CDTF">2023-02-23T21:38:00Z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