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handoutMasterIdLst>
    <p:handoutMasterId r:id="rId63"/>
  </p:handoutMasterIdLst>
  <p:sldIdLst>
    <p:sldId id="256" r:id="rId2"/>
    <p:sldId id="307" r:id="rId3"/>
    <p:sldId id="309" r:id="rId4"/>
    <p:sldId id="310" r:id="rId5"/>
    <p:sldId id="311" r:id="rId6"/>
    <p:sldId id="313" r:id="rId7"/>
    <p:sldId id="314" r:id="rId8"/>
    <p:sldId id="315" r:id="rId9"/>
    <p:sldId id="316" r:id="rId10"/>
    <p:sldId id="257" r:id="rId11"/>
    <p:sldId id="258" r:id="rId12"/>
    <p:sldId id="259" r:id="rId13"/>
    <p:sldId id="260" r:id="rId14"/>
    <p:sldId id="261" r:id="rId15"/>
    <p:sldId id="276" r:id="rId16"/>
    <p:sldId id="275" r:id="rId17"/>
    <p:sldId id="277" r:id="rId18"/>
    <p:sldId id="278" r:id="rId19"/>
    <p:sldId id="279" r:id="rId20"/>
    <p:sldId id="280" r:id="rId21"/>
    <p:sldId id="281" r:id="rId22"/>
    <p:sldId id="282" r:id="rId23"/>
    <p:sldId id="262" r:id="rId24"/>
    <p:sldId id="264" r:id="rId25"/>
    <p:sldId id="265" r:id="rId26"/>
    <p:sldId id="317" r:id="rId27"/>
    <p:sldId id="283" r:id="rId28"/>
    <p:sldId id="284" r:id="rId29"/>
    <p:sldId id="285" r:id="rId30"/>
    <p:sldId id="266" r:id="rId31"/>
    <p:sldId id="267" r:id="rId32"/>
    <p:sldId id="263" r:id="rId33"/>
    <p:sldId id="286" r:id="rId34"/>
    <p:sldId id="287" r:id="rId35"/>
    <p:sldId id="288" r:id="rId36"/>
    <p:sldId id="289" r:id="rId37"/>
    <p:sldId id="290" r:id="rId38"/>
    <p:sldId id="291" r:id="rId39"/>
    <p:sldId id="292" r:id="rId40"/>
    <p:sldId id="294" r:id="rId41"/>
    <p:sldId id="293" r:id="rId42"/>
    <p:sldId id="268" r:id="rId43"/>
    <p:sldId id="269" r:id="rId44"/>
    <p:sldId id="270" r:id="rId45"/>
    <p:sldId id="295" r:id="rId46"/>
    <p:sldId id="296" r:id="rId47"/>
    <p:sldId id="297" r:id="rId48"/>
    <p:sldId id="271" r:id="rId49"/>
    <p:sldId id="272" r:id="rId50"/>
    <p:sldId id="273" r:id="rId51"/>
    <p:sldId id="298" r:id="rId52"/>
    <p:sldId id="299" r:id="rId53"/>
    <p:sldId id="300" r:id="rId54"/>
    <p:sldId id="301" r:id="rId55"/>
    <p:sldId id="302" r:id="rId56"/>
    <p:sldId id="303" r:id="rId57"/>
    <p:sldId id="304" r:id="rId58"/>
    <p:sldId id="305" r:id="rId59"/>
    <p:sldId id="306" r:id="rId60"/>
    <p:sldId id="27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004D44"/>
    <a:srgbClr val="0D223F"/>
    <a:srgbClr val="8F5927"/>
    <a:srgbClr val="622066"/>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6"/>
    <p:restoredTop sz="94695"/>
  </p:normalViewPr>
  <p:slideViewPr>
    <p:cSldViewPr snapToGrid="0" snapToObjects="1">
      <p:cViewPr varScale="1">
        <p:scale>
          <a:sx n="83" d="100"/>
          <a:sy n="83" d="100"/>
        </p:scale>
        <p:origin x="11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A144FE-FCE1-3F4F-BF6A-B3F3C7CDE0E5}" type="datetimeFigureOut">
              <a:rPr lang="en-US" smtClean="0"/>
              <a:t>10/10/2017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A29B8-F305-EC40-8365-ABA7312C6B4E}" type="slidenum">
              <a:rPr lang="en-US" smtClean="0"/>
              <a:t>‹#›</a:t>
            </a:fld>
            <a:endParaRPr lang="en-US" dirty="0"/>
          </a:p>
        </p:txBody>
      </p:sp>
    </p:spTree>
    <p:extLst>
      <p:ext uri="{BB962C8B-B14F-4D97-AF65-F5344CB8AC3E}">
        <p14:creationId xmlns:p14="http://schemas.microsoft.com/office/powerpoint/2010/main" val="1766315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A5C4C-E979-6B4F-A81D-C09274E4AE8E}" type="datetimeFigureOut">
              <a:rPr lang="en-US" smtClean="0"/>
              <a:t>10/10/2017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88F61-CB49-1446-8339-FB916BF98989}" type="slidenum">
              <a:rPr lang="en-US" smtClean="0"/>
              <a:t>‹#›</a:t>
            </a:fld>
            <a:endParaRPr lang="en-US" dirty="0"/>
          </a:p>
        </p:txBody>
      </p:sp>
    </p:spTree>
    <p:extLst>
      <p:ext uri="{BB962C8B-B14F-4D97-AF65-F5344CB8AC3E}">
        <p14:creationId xmlns:p14="http://schemas.microsoft.com/office/powerpoint/2010/main" val="104876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88F61-CB49-1446-8339-FB916BF98989}" type="slidenum">
              <a:rPr lang="en-US" smtClean="0"/>
              <a:t>1</a:t>
            </a:fld>
            <a:endParaRPr lang="en-US" dirty="0"/>
          </a:p>
        </p:txBody>
      </p:sp>
    </p:spTree>
    <p:extLst>
      <p:ext uri="{BB962C8B-B14F-4D97-AF65-F5344CB8AC3E}">
        <p14:creationId xmlns:p14="http://schemas.microsoft.com/office/powerpoint/2010/main" val="749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7B73B-92A4-414A-B0CD-909D8609C277}"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A0596-F811-3840-B318-E1A21EAE63B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7B73B-92A4-414A-B0CD-909D8609C277}" type="datetimeFigureOut">
              <a:rPr lang="en-US" smtClean="0"/>
              <a:t>10/10/2017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596-F811-3840-B318-E1A21EAE63BE}" type="slidenum">
              <a:rPr lang="en-US" smtClean="0"/>
              <a:t>‹#›</a:t>
            </a:fld>
            <a:endParaRPr lang="en-US" dirty="0"/>
          </a:p>
        </p:txBody>
      </p:sp>
    </p:spTree>
    <p:extLst>
      <p:ext uri="{BB962C8B-B14F-4D97-AF65-F5344CB8AC3E}">
        <p14:creationId xmlns:p14="http://schemas.microsoft.com/office/powerpoint/2010/main" val="1871394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476" y="6299860"/>
            <a:ext cx="3136000" cy="385124"/>
          </a:xfrm>
          <a:prstGeom prst="rect">
            <a:avLst/>
          </a:prstGeom>
        </p:spPr>
      </p:pic>
    </p:spTree>
    <p:extLst>
      <p:ext uri="{BB962C8B-B14F-4D97-AF65-F5344CB8AC3E}">
        <p14:creationId xmlns:p14="http://schemas.microsoft.com/office/powerpoint/2010/main" val="90563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0389" b="10417"/>
          <a:stretch/>
        </p:blipFill>
        <p:spPr>
          <a:xfrm>
            <a:off x="130628" y="122877"/>
            <a:ext cx="9154357" cy="6735123"/>
          </a:xfrm>
          <a:prstGeom prst="rect">
            <a:avLst/>
          </a:prstGeom>
        </p:spPr>
      </p:pic>
    </p:spTree>
    <p:extLst>
      <p:ext uri="{BB962C8B-B14F-4D97-AF65-F5344CB8AC3E}">
        <p14:creationId xmlns:p14="http://schemas.microsoft.com/office/powerpoint/2010/main" val="1147991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382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2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1</a:t>
            </a:r>
          </a:p>
          <a:p>
            <a:endParaRPr lang="en-US" dirty="0"/>
          </a:p>
        </p:txBody>
      </p:sp>
      <p:sp>
        <p:nvSpPr>
          <p:cNvPr id="4" name="TextBox 3"/>
          <p:cNvSpPr txBox="1"/>
          <p:nvPr/>
        </p:nvSpPr>
        <p:spPr>
          <a:xfrm>
            <a:off x="415047" y="2555131"/>
            <a:ext cx="5531795" cy="2246769"/>
          </a:xfrm>
          <a:prstGeom prst="rect">
            <a:avLst/>
          </a:prstGeom>
          <a:noFill/>
        </p:spPr>
        <p:txBody>
          <a:bodyPr wrap="square" rtlCol="0">
            <a:spAutoFit/>
          </a:bodyPr>
          <a:lstStyle/>
          <a:p>
            <a:r>
              <a:rPr lang="en-US" sz="2800" dirty="0">
                <a:latin typeface="Trebuchet MS" charset="0"/>
                <a:ea typeface="Trebuchet MS" charset="0"/>
                <a:cs typeface="Trebuchet MS" charset="0"/>
              </a:rPr>
              <a:t>Beginning Fall 2019, create at least one new undergraduate or graduate program a year that incorporates one or more themes of place.</a:t>
            </a:r>
          </a:p>
        </p:txBody>
      </p:sp>
    </p:spTree>
    <p:extLst>
      <p:ext uri="{BB962C8B-B14F-4D97-AF65-F5344CB8AC3E}">
        <p14:creationId xmlns:p14="http://schemas.microsoft.com/office/powerpoint/2010/main" val="1052807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7" y="2667117"/>
            <a:ext cx="8255540" cy="2062103"/>
          </a:xfrm>
          <a:prstGeom prst="rect">
            <a:avLst/>
          </a:prstGeom>
          <a:noFill/>
        </p:spPr>
        <p:txBody>
          <a:bodyPr wrap="square" rtlCol="0">
            <a:spAutoFit/>
          </a:bodyPr>
          <a:lstStyle/>
          <a:p>
            <a:r>
              <a:rPr lang="en-US" sz="3200" b="1" dirty="0">
                <a:solidFill>
                  <a:schemeClr val="bg1"/>
                </a:solidFill>
              </a:rPr>
              <a:t>a. Engage faculty and administrators in establishing a structure for evaluating the incorporation of place themes and values into existing and proposed programs.</a:t>
            </a:r>
            <a:endParaRPr lang="en-US" sz="3200" dirty="0">
              <a:solidFill>
                <a:schemeClr val="bg1"/>
              </a:solidFill>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1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141654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Assess impact of curricular initiatives on student internalization of place themes, refining as guided by evidence.  </a:t>
            </a:r>
            <a:endParaRPr lang="en-US" sz="3200" dirty="0">
              <a:solidFill>
                <a:schemeClr val="bg1"/>
              </a:solidFill>
              <a:latin typeface="Trebuchet MS" charset="0"/>
              <a:ea typeface="Trebuchet MS" charset="0"/>
              <a:cs typeface="Trebuchet MS" charset="0"/>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1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213258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2</a:t>
            </a:r>
          </a:p>
          <a:p>
            <a:endParaRPr lang="en-US" dirty="0"/>
          </a:p>
        </p:txBody>
      </p:sp>
      <p:sp>
        <p:nvSpPr>
          <p:cNvPr id="4" name="TextBox 3"/>
          <p:cNvSpPr txBox="1"/>
          <p:nvPr/>
        </p:nvSpPr>
        <p:spPr>
          <a:xfrm>
            <a:off x="415046" y="2555131"/>
            <a:ext cx="5970885" cy="3108543"/>
          </a:xfrm>
          <a:prstGeom prst="rect">
            <a:avLst/>
          </a:prstGeom>
          <a:noFill/>
        </p:spPr>
        <p:txBody>
          <a:bodyPr wrap="square" rtlCol="0">
            <a:spAutoFit/>
          </a:bodyPr>
          <a:lstStyle/>
          <a:p>
            <a:r>
              <a:rPr lang="en-US" sz="2800" dirty="0">
                <a:latin typeface="Trebuchet MS" charset="0"/>
                <a:ea typeface="Trebuchet MS" charset="0"/>
                <a:cs typeface="Trebuchet MS" charset="0"/>
              </a:rPr>
              <a:t>By Spring 2019, complete a comprehensive study to clarify and focus the university brand as an expression of place themes and devise correlated strategies to improve recruitment and retention of students and employees.</a:t>
            </a:r>
          </a:p>
        </p:txBody>
      </p:sp>
    </p:spTree>
    <p:extLst>
      <p:ext uri="{BB962C8B-B14F-4D97-AF65-F5344CB8AC3E}">
        <p14:creationId xmlns:p14="http://schemas.microsoft.com/office/powerpoint/2010/main" val="37680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7" y="2667117"/>
            <a:ext cx="8255540" cy="2554545"/>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Apply and optimize use of theme- and value-based branding strategies through continual testing, measurement, analysis, and refinement of messages and marketing tactics. </a:t>
            </a:r>
            <a:endParaRPr lang="en-US" sz="3200" dirty="0">
              <a:solidFill>
                <a:schemeClr val="bg1"/>
              </a:solidFill>
              <a:latin typeface="Trebuchet MS" charset="0"/>
              <a:ea typeface="Trebuchet MS" charset="0"/>
              <a:cs typeface="Trebuchet MS" charset="0"/>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124104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6" y="2235937"/>
            <a:ext cx="8089617" cy="403187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Beginning Fall 2018, use annual research to establish a baseline for and measure change in whether and how identification with place is influential in student and employee decisions to become and remain members of the university community.</a:t>
            </a:r>
          </a:p>
          <a:p>
            <a:r>
              <a:rPr lang="en-US" sz="3200" b="1" dirty="0">
                <a:solidFill>
                  <a:schemeClr val="bg1"/>
                </a:solidFill>
                <a:latin typeface="Trebuchet MS" charset="0"/>
                <a:ea typeface="Trebuchet MS" charset="0"/>
                <a:cs typeface="Trebuchet MS" charset="0"/>
              </a:rPr>
              <a:t> </a:t>
            </a:r>
            <a:endParaRPr lang="en-US" sz="3200" dirty="0">
              <a:solidFill>
                <a:schemeClr val="bg1"/>
              </a:solidFill>
              <a:latin typeface="Trebuchet MS" charset="0"/>
              <a:ea typeface="Trebuchet MS" charset="0"/>
              <a:cs typeface="Trebuchet MS" charset="0"/>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185171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3</a:t>
            </a:r>
          </a:p>
          <a:p>
            <a:endParaRPr lang="en-US" dirty="0"/>
          </a:p>
        </p:txBody>
      </p:sp>
      <p:sp>
        <p:nvSpPr>
          <p:cNvPr id="4" name="TextBox 3"/>
          <p:cNvSpPr txBox="1"/>
          <p:nvPr/>
        </p:nvSpPr>
        <p:spPr>
          <a:xfrm>
            <a:off x="415046" y="2555131"/>
            <a:ext cx="5970885" cy="2677656"/>
          </a:xfrm>
          <a:prstGeom prst="rect">
            <a:avLst/>
          </a:prstGeom>
          <a:noFill/>
        </p:spPr>
        <p:txBody>
          <a:bodyPr wrap="square" rtlCol="0">
            <a:spAutoFit/>
          </a:bodyPr>
          <a:lstStyle/>
          <a:p>
            <a:r>
              <a:rPr lang="en-US" sz="2800" dirty="0">
                <a:latin typeface="Trebuchet MS" charset="0"/>
                <a:ea typeface="Trebuchet MS" charset="0"/>
                <a:cs typeface="Trebuchet MS" charset="0"/>
              </a:rPr>
              <a:t>Beginning Fall 2018, develop at least one new initiative and/or collaboration a year that reflects place themes within and among academics, student life, athletics, and the community.</a:t>
            </a:r>
          </a:p>
        </p:txBody>
      </p:sp>
    </p:spTree>
    <p:extLst>
      <p:ext uri="{BB962C8B-B14F-4D97-AF65-F5344CB8AC3E}">
        <p14:creationId xmlns:p14="http://schemas.microsoft.com/office/powerpoint/2010/main" val="17269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6643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7" y="2667117"/>
            <a:ext cx="8255540" cy="2554545"/>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Review current place- and value-related activities within academics, student life, and athletics. Identify ways to expand, leverage, and/or connect them to maximize student learning and growth. </a:t>
            </a:r>
            <a:endParaRPr lang="en-US" sz="3200" dirty="0">
              <a:solidFill>
                <a:schemeClr val="bg1"/>
              </a:solidFill>
              <a:latin typeface="Trebuchet MS" charset="0"/>
              <a:ea typeface="Trebuchet MS" charset="0"/>
              <a:cs typeface="Trebuchet MS" charset="0"/>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3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133067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Incorporate place themes into employee orientation and campus-wide events.</a:t>
            </a:r>
            <a:endParaRPr lang="en-US" sz="3200" dirty="0">
              <a:solidFill>
                <a:schemeClr val="bg1"/>
              </a:solidFill>
              <a:latin typeface="Trebuchet MS" charset="0"/>
              <a:ea typeface="Trebuchet MS" charset="0"/>
              <a:cs typeface="Trebuchet MS" charset="0"/>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a:t>
            </a:r>
            <a:r>
              <a:rPr lang="en-US" sz="2800" b="1" dirty="0" smtClean="0">
                <a:solidFill>
                  <a:srgbClr val="004D44"/>
                </a:solidFill>
                <a:latin typeface="Trebuchet MS" charset="0"/>
                <a:ea typeface="Trebuchet MS" charset="0"/>
                <a:cs typeface="Trebuchet MS" charset="0"/>
              </a:rPr>
              <a:t>3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197298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15047" y="2667117"/>
            <a:ext cx="8255540"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c. Utilize relevance to learning through place themes as a key measure of worth for engagement between the university and surrounding communities.</a:t>
            </a:r>
            <a:endParaRPr lang="en-US" sz="3200" dirty="0">
              <a:solidFill>
                <a:schemeClr val="bg1"/>
              </a:solidFill>
              <a:latin typeface="Trebuchet MS" charset="0"/>
              <a:ea typeface="Trebuchet MS" charset="0"/>
              <a:cs typeface="Trebuchet MS" charset="0"/>
            </a:endParaRPr>
          </a:p>
        </p:txBody>
      </p:sp>
      <p:sp>
        <p:nvSpPr>
          <p:cNvPr id="5" name="TextBox 4"/>
          <p:cNvSpPr txBox="1"/>
          <p:nvPr/>
        </p:nvSpPr>
        <p:spPr>
          <a:xfrm>
            <a:off x="1" y="1338554"/>
            <a:ext cx="9143999" cy="523220"/>
          </a:xfrm>
          <a:prstGeom prst="rect">
            <a:avLst/>
          </a:prstGeom>
          <a:noFill/>
        </p:spPr>
        <p:txBody>
          <a:bodyPr wrap="square" rtlCol="0">
            <a:spAutoFit/>
          </a:bodyPr>
          <a:lstStyle/>
          <a:p>
            <a:pPr algn="ctr"/>
            <a:r>
              <a:rPr lang="en-US" sz="2800" b="1" dirty="0">
                <a:solidFill>
                  <a:srgbClr val="004D44"/>
                </a:solidFill>
                <a:latin typeface="Trebuchet MS" charset="0"/>
                <a:ea typeface="Trebuchet MS" charset="0"/>
                <a:cs typeface="Trebuchet MS" charset="0"/>
              </a:rPr>
              <a:t>GOAL </a:t>
            </a:r>
            <a:r>
              <a:rPr lang="en-US" sz="2800" b="1" dirty="0" smtClean="0">
                <a:solidFill>
                  <a:srgbClr val="004D44"/>
                </a:solidFill>
                <a:latin typeface="Trebuchet MS" charset="0"/>
                <a:ea typeface="Trebuchet MS" charset="0"/>
                <a:cs typeface="Trebuchet MS" charset="0"/>
              </a:rPr>
              <a:t>3 </a:t>
            </a:r>
            <a:r>
              <a:rPr lang="en-US" sz="2800" b="1" dirty="0">
                <a:solidFill>
                  <a:schemeClr val="bg1">
                    <a:lumMod val="65000"/>
                  </a:schemeClr>
                </a:solidFill>
              </a:rPr>
              <a:t>— KEY ACTIVITIES</a:t>
            </a:r>
            <a:endParaRPr lang="en-US" dirty="0"/>
          </a:p>
        </p:txBody>
      </p:sp>
    </p:spTree>
    <p:extLst>
      <p:ext uri="{BB962C8B-B14F-4D97-AF65-F5344CB8AC3E}">
        <p14:creationId xmlns:p14="http://schemas.microsoft.com/office/powerpoint/2010/main" val="717331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922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1306287"/>
            <a:ext cx="3829791" cy="800219"/>
          </a:xfrm>
          <a:prstGeom prst="rect">
            <a:avLst/>
          </a:prstGeom>
          <a:noFill/>
        </p:spPr>
        <p:txBody>
          <a:bodyPr wrap="square" rtlCol="0">
            <a:spAutoFit/>
          </a:bodyPr>
          <a:lstStyle/>
          <a:p>
            <a:pPr algn="ctr"/>
            <a:r>
              <a:rPr lang="en-US" sz="2800" b="1" dirty="0">
                <a:solidFill>
                  <a:srgbClr val="0D223F"/>
                </a:solidFill>
                <a:latin typeface="Trebuchet MS" charset="0"/>
                <a:ea typeface="Trebuchet MS" charset="0"/>
                <a:cs typeface="Trebuchet MS" charset="0"/>
              </a:rPr>
              <a:t>GOAL 1</a:t>
            </a:r>
          </a:p>
          <a:p>
            <a:endParaRPr lang="en-US" dirty="0"/>
          </a:p>
        </p:txBody>
      </p:sp>
      <p:sp>
        <p:nvSpPr>
          <p:cNvPr id="6" name="TextBox 5"/>
          <p:cNvSpPr txBox="1"/>
          <p:nvPr/>
        </p:nvSpPr>
        <p:spPr>
          <a:xfrm>
            <a:off x="415047" y="2555131"/>
            <a:ext cx="5710690" cy="2585323"/>
          </a:xfrm>
          <a:prstGeom prst="rect">
            <a:avLst/>
          </a:prstGeom>
          <a:noFill/>
        </p:spPr>
        <p:txBody>
          <a:bodyPr wrap="square" rtlCol="0">
            <a:spAutoFit/>
          </a:bodyPr>
          <a:lstStyle/>
          <a:p>
            <a:r>
              <a:rPr lang="en-US" sz="2700" dirty="0">
                <a:latin typeface="Trebuchet MS" charset="0"/>
                <a:ea typeface="Trebuchet MS" charset="0"/>
                <a:cs typeface="Trebuchet MS" charset="0"/>
              </a:rPr>
              <a:t>Strengthen relationships with American Indian communities by doubling the number of experiential learning opportunities available to BSU students </a:t>
            </a:r>
            <a:r>
              <a:rPr lang="en-US" sz="2700" dirty="0" smtClean="0">
                <a:latin typeface="Trebuchet MS" charset="0"/>
                <a:ea typeface="Trebuchet MS" charset="0"/>
                <a:cs typeface="Trebuchet MS" charset="0"/>
              </a:rPr>
              <a:t>in tribal communities by </a:t>
            </a:r>
            <a:r>
              <a:rPr lang="en-US" sz="2700" dirty="0">
                <a:latin typeface="Trebuchet MS" charset="0"/>
                <a:ea typeface="Trebuchet MS" charset="0"/>
                <a:cs typeface="Trebuchet MS" charset="0"/>
              </a:rPr>
              <a:t>Fall 2022.</a:t>
            </a:r>
          </a:p>
        </p:txBody>
      </p:sp>
    </p:spTree>
    <p:extLst>
      <p:ext uri="{BB962C8B-B14F-4D97-AF65-F5344CB8AC3E}">
        <p14:creationId xmlns:p14="http://schemas.microsoft.com/office/powerpoint/2010/main" val="156736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390594"/>
            <a:ext cx="9143999" cy="523220"/>
          </a:xfrm>
          <a:prstGeom prst="rect">
            <a:avLst/>
          </a:prstGeom>
          <a:noFill/>
        </p:spPr>
        <p:txBody>
          <a:bodyPr wrap="square" rtlCol="0">
            <a:spAutoFit/>
          </a:bodyPr>
          <a:lstStyle/>
          <a:p>
            <a:pPr algn="ctr"/>
            <a:r>
              <a:rPr lang="en-US" sz="2800" b="1" dirty="0">
                <a:solidFill>
                  <a:srgbClr val="0D223F"/>
                </a:solidFill>
                <a:latin typeface="Trebuchet MS" charset="0"/>
                <a:ea typeface="Trebuchet MS" charset="0"/>
                <a:cs typeface="Trebuchet MS" charset="0"/>
              </a:rPr>
              <a:t>GOAL 1 </a:t>
            </a:r>
            <a:r>
              <a:rPr lang="en-US" sz="2800" b="1" dirty="0">
                <a:solidFill>
                  <a:schemeClr val="bg1">
                    <a:lumMod val="65000"/>
                  </a:schemeClr>
                </a:solidFill>
              </a:rPr>
              <a:t>— KEY </a:t>
            </a:r>
            <a:r>
              <a:rPr lang="en-US" sz="2800" b="1" dirty="0" smtClean="0">
                <a:solidFill>
                  <a:schemeClr val="bg1">
                    <a:lumMod val="65000"/>
                  </a:schemeClr>
                </a:solidFill>
              </a:rPr>
              <a:t>ACTIVITIES</a:t>
            </a:r>
            <a:endParaRPr lang="en-US" dirty="0"/>
          </a:p>
        </p:txBody>
      </p:sp>
      <p:sp>
        <p:nvSpPr>
          <p:cNvPr id="9" name="TextBox 8"/>
          <p:cNvSpPr txBox="1"/>
          <p:nvPr/>
        </p:nvSpPr>
        <p:spPr>
          <a:xfrm>
            <a:off x="415047" y="2176463"/>
            <a:ext cx="8572836" cy="2554545"/>
          </a:xfrm>
          <a:prstGeom prst="rect">
            <a:avLst/>
          </a:prstGeom>
          <a:noFill/>
        </p:spPr>
        <p:txBody>
          <a:bodyPr wrap="square" rtlCol="0">
            <a:spAutoFit/>
          </a:bodyPr>
          <a:lstStyle/>
          <a:p>
            <a:r>
              <a:rPr lang="en-US" sz="3200" b="1" dirty="0" smtClean="0">
                <a:solidFill>
                  <a:schemeClr val="bg1"/>
                </a:solidFill>
                <a:latin typeface="Trebuchet MS" charset="0"/>
                <a:ea typeface="Trebuchet MS" charset="0"/>
                <a:cs typeface="Trebuchet MS" charset="0"/>
              </a:rPr>
              <a:t>a. Assess opportunities </a:t>
            </a:r>
            <a:r>
              <a:rPr lang="en-US" sz="3200" b="1" dirty="0">
                <a:solidFill>
                  <a:schemeClr val="bg1"/>
                </a:solidFill>
                <a:latin typeface="Trebuchet MS" charset="0"/>
                <a:ea typeface="Trebuchet MS" charset="0"/>
                <a:cs typeface="Trebuchet MS" charset="0"/>
              </a:rPr>
              <a:t>for internships, clinicals, </a:t>
            </a:r>
            <a:r>
              <a:rPr lang="en-US" sz="3200" b="1" dirty="0" smtClean="0">
                <a:solidFill>
                  <a:schemeClr val="bg1"/>
                </a:solidFill>
                <a:latin typeface="Trebuchet MS" charset="0"/>
                <a:ea typeface="Trebuchet MS" charset="0"/>
                <a:cs typeface="Trebuchet MS" charset="0"/>
              </a:rPr>
              <a:t>practica, </a:t>
            </a:r>
            <a:r>
              <a:rPr lang="en-US" sz="3200" b="1" dirty="0">
                <a:solidFill>
                  <a:schemeClr val="bg1"/>
                </a:solidFill>
                <a:latin typeface="Trebuchet MS" charset="0"/>
                <a:ea typeface="Trebuchet MS" charset="0"/>
                <a:cs typeface="Trebuchet MS" charset="0"/>
              </a:rPr>
              <a:t>and student teaching </a:t>
            </a:r>
            <a:r>
              <a:rPr lang="en-US" sz="3200" b="1" dirty="0" smtClean="0">
                <a:solidFill>
                  <a:schemeClr val="bg1"/>
                </a:solidFill>
                <a:latin typeface="Trebuchet MS" charset="0"/>
                <a:ea typeface="Trebuchet MS" charset="0"/>
                <a:cs typeface="Trebuchet MS" charset="0"/>
              </a:rPr>
              <a:t>in American Indian communities </a:t>
            </a:r>
            <a:r>
              <a:rPr lang="en-US" sz="3200" b="1" dirty="0">
                <a:solidFill>
                  <a:schemeClr val="bg1"/>
                </a:solidFill>
                <a:latin typeface="Trebuchet MS" charset="0"/>
                <a:ea typeface="Trebuchet MS" charset="0"/>
                <a:cs typeface="Trebuchet MS" charset="0"/>
              </a:rPr>
              <a:t>to determine where and how to best increase those for mutual benefit.</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461219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390594"/>
            <a:ext cx="9143999" cy="523220"/>
          </a:xfrm>
          <a:prstGeom prst="rect">
            <a:avLst/>
          </a:prstGeom>
          <a:noFill/>
        </p:spPr>
        <p:txBody>
          <a:bodyPr wrap="square" rtlCol="0">
            <a:spAutoFit/>
          </a:bodyPr>
          <a:lstStyle/>
          <a:p>
            <a:pPr algn="ctr"/>
            <a:r>
              <a:rPr lang="en-US" sz="2800" b="1" dirty="0">
                <a:solidFill>
                  <a:srgbClr val="0D223F"/>
                </a:solidFill>
                <a:latin typeface="Trebuchet MS" charset="0"/>
                <a:ea typeface="Trebuchet MS" charset="0"/>
                <a:cs typeface="Trebuchet MS" charset="0"/>
              </a:rPr>
              <a:t>GOAL 1 </a:t>
            </a:r>
            <a:r>
              <a:rPr lang="en-US" sz="2800" b="1" dirty="0">
                <a:solidFill>
                  <a:schemeClr val="bg1">
                    <a:lumMod val="65000"/>
                  </a:schemeClr>
                </a:solidFill>
              </a:rPr>
              <a:t>— KEY </a:t>
            </a:r>
            <a:r>
              <a:rPr lang="en-US" sz="2800" b="1" dirty="0" smtClean="0">
                <a:solidFill>
                  <a:schemeClr val="bg1">
                    <a:lumMod val="65000"/>
                  </a:schemeClr>
                </a:solidFill>
              </a:rPr>
              <a:t>ACTIVITIES</a:t>
            </a:r>
            <a:endParaRPr lang="en-US" dirty="0"/>
          </a:p>
        </p:txBody>
      </p:sp>
      <p:sp>
        <p:nvSpPr>
          <p:cNvPr id="9" name="TextBox 8"/>
          <p:cNvSpPr txBox="1"/>
          <p:nvPr/>
        </p:nvSpPr>
        <p:spPr>
          <a:xfrm>
            <a:off x="415047" y="2176463"/>
            <a:ext cx="8572836"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Develop and implement strategies to expand opportunities for internships, </a:t>
            </a:r>
            <a:r>
              <a:rPr lang="en-US" sz="3200" b="1" dirty="0" err="1">
                <a:solidFill>
                  <a:schemeClr val="bg1"/>
                </a:solidFill>
                <a:latin typeface="Trebuchet MS" charset="0"/>
                <a:ea typeface="Trebuchet MS" charset="0"/>
                <a:cs typeface="Trebuchet MS" charset="0"/>
              </a:rPr>
              <a:t>clinicals</a:t>
            </a:r>
            <a:r>
              <a:rPr lang="en-US" sz="3200" b="1" dirty="0">
                <a:solidFill>
                  <a:schemeClr val="bg1"/>
                </a:solidFill>
                <a:latin typeface="Trebuchet MS" charset="0"/>
                <a:ea typeface="Trebuchet MS" charset="0"/>
                <a:cs typeface="Trebuchet MS" charset="0"/>
              </a:rPr>
              <a:t>, </a:t>
            </a:r>
            <a:r>
              <a:rPr lang="en-US" sz="3200" b="1" dirty="0" err="1">
                <a:solidFill>
                  <a:schemeClr val="bg1"/>
                </a:solidFill>
                <a:latin typeface="Trebuchet MS" charset="0"/>
                <a:ea typeface="Trebuchet MS" charset="0"/>
                <a:cs typeface="Trebuchet MS" charset="0"/>
              </a:rPr>
              <a:t>practica</a:t>
            </a:r>
            <a:r>
              <a:rPr lang="en-US" sz="3200" b="1" dirty="0">
                <a:solidFill>
                  <a:schemeClr val="bg1"/>
                </a:solidFill>
                <a:latin typeface="Trebuchet MS" charset="0"/>
                <a:ea typeface="Trebuchet MS" charset="0"/>
                <a:cs typeface="Trebuchet MS" charset="0"/>
              </a:rPr>
              <a:t>, and student teaching to increase opportunities by </a:t>
            </a:r>
            <a:r>
              <a:rPr lang="en-US" sz="3200" b="1">
                <a:solidFill>
                  <a:schemeClr val="bg1"/>
                </a:solidFill>
                <a:latin typeface="Trebuchet MS" charset="0"/>
                <a:ea typeface="Trebuchet MS" charset="0"/>
                <a:cs typeface="Trebuchet MS" charset="0"/>
              </a:rPr>
              <a:t>50</a:t>
            </a:r>
            <a:r>
              <a:rPr lang="en-US" sz="3200" b="1" smtClean="0">
                <a:solidFill>
                  <a:schemeClr val="bg1"/>
                </a:solidFill>
                <a:latin typeface="Trebuchet MS" charset="0"/>
                <a:ea typeface="Trebuchet MS" charset="0"/>
                <a:cs typeface="Trebuchet MS" charset="0"/>
              </a:rPr>
              <a:t>%.</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212099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1306287"/>
            <a:ext cx="3829791" cy="800219"/>
          </a:xfrm>
          <a:prstGeom prst="rect">
            <a:avLst/>
          </a:prstGeom>
          <a:noFill/>
        </p:spPr>
        <p:txBody>
          <a:bodyPr wrap="square" rtlCol="0">
            <a:spAutoFit/>
          </a:bodyPr>
          <a:lstStyle/>
          <a:p>
            <a:pPr algn="ctr"/>
            <a:r>
              <a:rPr lang="en-US" sz="2800" b="1" dirty="0">
                <a:solidFill>
                  <a:srgbClr val="0D223F"/>
                </a:solidFill>
                <a:latin typeface="Trebuchet MS" charset="0"/>
                <a:ea typeface="Trebuchet MS" charset="0"/>
                <a:cs typeface="Trebuchet MS" charset="0"/>
              </a:rPr>
              <a:t>GOAL 2</a:t>
            </a:r>
          </a:p>
          <a:p>
            <a:endParaRPr lang="en-US" dirty="0"/>
          </a:p>
        </p:txBody>
      </p:sp>
      <p:sp>
        <p:nvSpPr>
          <p:cNvPr id="6" name="TextBox 5"/>
          <p:cNvSpPr txBox="1"/>
          <p:nvPr/>
        </p:nvSpPr>
        <p:spPr>
          <a:xfrm>
            <a:off x="415047" y="2555131"/>
            <a:ext cx="6446670" cy="1384995"/>
          </a:xfrm>
          <a:prstGeom prst="rect">
            <a:avLst/>
          </a:prstGeom>
          <a:noFill/>
        </p:spPr>
        <p:txBody>
          <a:bodyPr wrap="square" rtlCol="0">
            <a:spAutoFit/>
          </a:bodyPr>
          <a:lstStyle/>
          <a:p>
            <a:r>
              <a:rPr lang="en-US" sz="2800" dirty="0">
                <a:latin typeface="Trebuchet MS" charset="0"/>
                <a:ea typeface="Trebuchet MS" charset="0"/>
                <a:cs typeface="Trebuchet MS" charset="0"/>
              </a:rPr>
              <a:t>Increase enrollment of American Indian students to 350 (36.7% gain from 2017) by Fall 2022.</a:t>
            </a:r>
          </a:p>
        </p:txBody>
      </p:sp>
    </p:spTree>
    <p:extLst>
      <p:ext uri="{BB962C8B-B14F-4D97-AF65-F5344CB8AC3E}">
        <p14:creationId xmlns:p14="http://schemas.microsoft.com/office/powerpoint/2010/main" val="1229856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390594"/>
            <a:ext cx="9143999" cy="523220"/>
          </a:xfrm>
          <a:prstGeom prst="rect">
            <a:avLst/>
          </a:prstGeom>
          <a:noFill/>
        </p:spPr>
        <p:txBody>
          <a:bodyPr wrap="square" rtlCol="0">
            <a:spAutoFit/>
          </a:bodyPr>
          <a:lstStyle/>
          <a:p>
            <a:pPr algn="ctr"/>
            <a:r>
              <a:rPr lang="en-US" sz="2800" b="1" dirty="0">
                <a:solidFill>
                  <a:srgbClr val="0D223F"/>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5" name="TextBox 4"/>
          <p:cNvSpPr txBox="1"/>
          <p:nvPr/>
        </p:nvSpPr>
        <p:spPr>
          <a:xfrm>
            <a:off x="415047" y="2667117"/>
            <a:ext cx="8255540" cy="1077218"/>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Develop and implement an American Indian student recruitment plan.</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663101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390594"/>
            <a:ext cx="9143999" cy="523220"/>
          </a:xfrm>
          <a:prstGeom prst="rect">
            <a:avLst/>
          </a:prstGeom>
          <a:noFill/>
        </p:spPr>
        <p:txBody>
          <a:bodyPr wrap="square" rtlCol="0">
            <a:spAutoFit/>
          </a:bodyPr>
          <a:lstStyle/>
          <a:p>
            <a:pPr algn="ctr"/>
            <a:r>
              <a:rPr lang="en-US" sz="2800" b="1" dirty="0">
                <a:solidFill>
                  <a:srgbClr val="0D223F"/>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5" name="TextBox 4"/>
          <p:cNvSpPr txBox="1"/>
          <p:nvPr/>
        </p:nvSpPr>
        <p:spPr>
          <a:xfrm>
            <a:off x="415047" y="2667117"/>
            <a:ext cx="8255540" cy="1077218"/>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Develop and implement an American Indian student retention plan.</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47431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4951140" cy="523220"/>
          </a:xfrm>
          <a:prstGeom prst="rect">
            <a:avLst/>
          </a:prstGeom>
          <a:noFill/>
        </p:spPr>
        <p:txBody>
          <a:bodyPr wrap="square" rtlCol="0">
            <a:spAutoFit/>
          </a:bodyPr>
          <a:lstStyle/>
          <a:p>
            <a:pPr algn="ctr"/>
            <a:r>
              <a:rPr lang="en-US" sz="2800" b="1" dirty="0">
                <a:solidFill>
                  <a:srgbClr val="25408F"/>
                </a:solidFill>
                <a:latin typeface="Trebuchet MS" charset="0"/>
                <a:ea typeface="Trebuchet MS" charset="0"/>
                <a:cs typeface="Trebuchet MS" charset="0"/>
              </a:rPr>
              <a:t>MISSION</a:t>
            </a:r>
            <a:endParaRPr lang="en-US" dirty="0"/>
          </a:p>
        </p:txBody>
      </p:sp>
      <p:sp>
        <p:nvSpPr>
          <p:cNvPr id="6" name="Rectangle 5"/>
          <p:cNvSpPr/>
          <p:nvPr/>
        </p:nvSpPr>
        <p:spPr>
          <a:xfrm>
            <a:off x="5189034" y="1717288"/>
            <a:ext cx="3954966" cy="39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16402" y="2205726"/>
            <a:ext cx="7911196" cy="3416320"/>
          </a:xfrm>
          <a:prstGeom prst="rect">
            <a:avLst/>
          </a:prstGeom>
          <a:noFill/>
        </p:spPr>
        <p:txBody>
          <a:bodyPr wrap="square" rtlCol="0">
            <a:spAutoFit/>
          </a:bodyPr>
          <a:lstStyle/>
          <a:p>
            <a:r>
              <a:rPr lang="en-US" sz="2400" dirty="0">
                <a:latin typeface="Trebuchet MS" charset="0"/>
                <a:ea typeface="Trebuchet MS" charset="0"/>
                <a:cs typeface="Trebuchet MS" charset="0"/>
              </a:rPr>
              <a:t>We create an innovative, interdisciplinary, and highly accessible learning environment committed to student success and a sustainable future </a:t>
            </a:r>
            <a:r>
              <a:rPr lang="en-US" sz="2400" dirty="0" smtClean="0">
                <a:latin typeface="Trebuchet MS" charset="0"/>
                <a:ea typeface="Trebuchet MS" charset="0"/>
                <a:cs typeface="Trebuchet MS" charset="0"/>
              </a:rPr>
              <a:t>for our </a:t>
            </a:r>
            <a:r>
              <a:rPr lang="en-US" sz="2400" dirty="0">
                <a:latin typeface="Trebuchet MS" charset="0"/>
                <a:ea typeface="Trebuchet MS" charset="0"/>
                <a:cs typeface="Trebuchet MS" charset="0"/>
              </a:rPr>
              <a:t>communities, state, and planet. Through the transformative power of the liberal arts, education in the professions, and robust engagement of our students, we instill and promote service to others, preservation of the earth, and respect and appreciation for the diverse peoples of our region and world.</a:t>
            </a:r>
          </a:p>
        </p:txBody>
      </p:sp>
    </p:spTree>
    <p:extLst>
      <p:ext uri="{BB962C8B-B14F-4D97-AF65-F5344CB8AC3E}">
        <p14:creationId xmlns:p14="http://schemas.microsoft.com/office/powerpoint/2010/main" val="139830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14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1</a:t>
            </a:r>
          </a:p>
          <a:p>
            <a:endParaRPr lang="en-US" dirty="0"/>
          </a:p>
        </p:txBody>
      </p:sp>
      <p:sp>
        <p:nvSpPr>
          <p:cNvPr id="5" name="TextBox 4"/>
          <p:cNvSpPr txBox="1"/>
          <p:nvPr/>
        </p:nvSpPr>
        <p:spPr>
          <a:xfrm>
            <a:off x="415047" y="2106506"/>
            <a:ext cx="6677129" cy="3200876"/>
          </a:xfrm>
          <a:prstGeom prst="rect">
            <a:avLst/>
          </a:prstGeom>
          <a:noFill/>
        </p:spPr>
        <p:txBody>
          <a:bodyPr wrap="square" rtlCol="0">
            <a:spAutoFit/>
          </a:bodyPr>
          <a:lstStyle/>
          <a:p>
            <a:r>
              <a:rPr lang="en-US" sz="2400" b="1" dirty="0">
                <a:latin typeface="Trebuchet MS" charset="0"/>
                <a:ea typeface="Trebuchet MS" charset="0"/>
                <a:cs typeface="Trebuchet MS" charset="0"/>
              </a:rPr>
              <a:t>Increase participation in the following </a:t>
            </a:r>
            <a:r>
              <a:rPr lang="en-US" sz="2400" b="1" dirty="0" smtClean="0">
                <a:latin typeface="Trebuchet MS" charset="0"/>
                <a:ea typeface="Trebuchet MS" charset="0"/>
                <a:cs typeface="Trebuchet MS" charset="0"/>
              </a:rPr>
              <a:t>NSSE areas </a:t>
            </a:r>
            <a:r>
              <a:rPr lang="en-US" sz="2400" b="1" dirty="0">
                <a:latin typeface="Trebuchet MS" charset="0"/>
                <a:ea typeface="Trebuchet MS" charset="0"/>
                <a:cs typeface="Trebuchet MS" charset="0"/>
              </a:rPr>
              <a:t>to Carnegie Class means by Fall 2022:</a:t>
            </a:r>
          </a:p>
          <a:p>
            <a:endParaRPr lang="en-US" sz="1400" dirty="0">
              <a:latin typeface="Trebuchet MS" charset="0"/>
              <a:ea typeface="Trebuchet MS" charset="0"/>
              <a:cs typeface="Trebuchet MS" charset="0"/>
            </a:endParaRPr>
          </a:p>
          <a:p>
            <a:pPr marL="457200" indent="-457200">
              <a:buFont typeface="Arial" charset="0"/>
              <a:buChar char="•"/>
            </a:pPr>
            <a:r>
              <a:rPr lang="en-US" sz="2000" dirty="0">
                <a:latin typeface="Trebuchet MS" charset="0"/>
                <a:ea typeface="Trebuchet MS" charset="0"/>
                <a:cs typeface="Trebuchet MS" charset="0"/>
              </a:rPr>
              <a:t>Attendance at art exhibits, plays, or other art </a:t>
            </a:r>
            <a:br>
              <a:rPr lang="en-US" sz="2000" dirty="0">
                <a:latin typeface="Trebuchet MS" charset="0"/>
                <a:ea typeface="Trebuchet MS" charset="0"/>
                <a:cs typeface="Trebuchet MS" charset="0"/>
              </a:rPr>
            </a:br>
            <a:r>
              <a:rPr lang="en-US" sz="2000" dirty="0">
                <a:latin typeface="Trebuchet MS" charset="0"/>
                <a:ea typeface="Trebuchet MS" charset="0"/>
                <a:cs typeface="Trebuchet MS" charset="0"/>
              </a:rPr>
              <a:t>and music </a:t>
            </a:r>
            <a:r>
              <a:rPr lang="en-US" sz="2000" dirty="0" smtClean="0">
                <a:latin typeface="Trebuchet MS" charset="0"/>
                <a:ea typeface="Trebuchet MS" charset="0"/>
                <a:cs typeface="Trebuchet MS" charset="0"/>
              </a:rPr>
              <a:t>performances;</a:t>
            </a:r>
            <a:endParaRPr lang="en-US" sz="2000" dirty="0">
              <a:latin typeface="Trebuchet MS" charset="0"/>
              <a:ea typeface="Trebuchet MS" charset="0"/>
              <a:cs typeface="Trebuchet MS" charset="0"/>
            </a:endParaRPr>
          </a:p>
          <a:p>
            <a:pPr marL="457200" indent="-457200">
              <a:buFont typeface="Arial" charset="0"/>
              <a:buChar char="•"/>
            </a:pPr>
            <a:r>
              <a:rPr lang="en-US" sz="2000" dirty="0">
                <a:latin typeface="Trebuchet MS" charset="0"/>
                <a:ea typeface="Trebuchet MS" charset="0"/>
                <a:cs typeface="Trebuchet MS" charset="0"/>
              </a:rPr>
              <a:t>Formal leadership roles in student groups or </a:t>
            </a:r>
            <a:r>
              <a:rPr lang="en-US" sz="2000" dirty="0" smtClean="0">
                <a:latin typeface="Trebuchet MS" charset="0"/>
                <a:ea typeface="Trebuchet MS" charset="0"/>
                <a:cs typeface="Trebuchet MS" charset="0"/>
              </a:rPr>
              <a:t>organizations;</a:t>
            </a:r>
            <a:endParaRPr lang="en-US" sz="2000" dirty="0">
              <a:latin typeface="Trebuchet MS" charset="0"/>
              <a:ea typeface="Trebuchet MS" charset="0"/>
              <a:cs typeface="Trebuchet MS" charset="0"/>
            </a:endParaRPr>
          </a:p>
          <a:p>
            <a:pPr marL="457200" indent="-457200">
              <a:buFont typeface="Arial" charset="0"/>
              <a:buChar char="•"/>
            </a:pPr>
            <a:r>
              <a:rPr lang="en-US" sz="2000" dirty="0">
                <a:latin typeface="Trebuchet MS" charset="0"/>
                <a:ea typeface="Trebuchet MS" charset="0"/>
                <a:cs typeface="Trebuchet MS" charset="0"/>
              </a:rPr>
              <a:t>Opportunities to be involved socially, attending events and activities (includes athletic events), and attend events that address important </a:t>
            </a:r>
            <a:r>
              <a:rPr lang="en-US" sz="2000" dirty="0" smtClean="0">
                <a:latin typeface="Trebuchet MS" charset="0"/>
                <a:ea typeface="Trebuchet MS" charset="0"/>
                <a:cs typeface="Trebuchet MS" charset="0"/>
              </a:rPr>
              <a:t>issues.</a:t>
            </a:r>
            <a:endParaRPr lang="en-US" sz="2000" dirty="0">
              <a:latin typeface="Trebuchet MS" charset="0"/>
              <a:ea typeface="Trebuchet MS" charset="0"/>
              <a:cs typeface="Trebuchet MS" charset="0"/>
            </a:endParaRPr>
          </a:p>
        </p:txBody>
      </p:sp>
    </p:spTree>
    <p:extLst>
      <p:ext uri="{BB962C8B-B14F-4D97-AF65-F5344CB8AC3E}">
        <p14:creationId xmlns:p14="http://schemas.microsoft.com/office/powerpoint/2010/main" val="46521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1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Work with student union, athletics, and academics to devise and implement a consistent method of tracking student participation. </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714597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1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Hobson Union will encourage student organizations to create and implement a membership plan for recruitment, retention and leadership succession.</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03515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1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c. Housing &amp; Residential Life will initiate resident participation in weekly arts and/or social activities. </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081363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2</a:t>
            </a:r>
          </a:p>
          <a:p>
            <a:endParaRPr lang="en-US" dirty="0"/>
          </a:p>
        </p:txBody>
      </p:sp>
      <p:sp>
        <p:nvSpPr>
          <p:cNvPr id="6" name="TextBox 5"/>
          <p:cNvSpPr txBox="1"/>
          <p:nvPr/>
        </p:nvSpPr>
        <p:spPr>
          <a:xfrm>
            <a:off x="415047" y="2555131"/>
            <a:ext cx="6008055" cy="2246769"/>
          </a:xfrm>
          <a:prstGeom prst="rect">
            <a:avLst/>
          </a:prstGeom>
          <a:noFill/>
        </p:spPr>
        <p:txBody>
          <a:bodyPr wrap="square" rtlCol="0">
            <a:spAutoFit/>
          </a:bodyPr>
          <a:lstStyle/>
          <a:p>
            <a:r>
              <a:rPr lang="en-US" sz="2800" dirty="0">
                <a:latin typeface="Trebuchet MS" charset="0"/>
                <a:ea typeface="Trebuchet MS" charset="0"/>
                <a:cs typeface="Trebuchet MS" charset="0"/>
              </a:rPr>
              <a:t>Increase opportunities for faculty and students to engage with one another outside the classroom to </a:t>
            </a:r>
            <a:r>
              <a:rPr lang="en-US" sz="2800" dirty="0" smtClean="0">
                <a:latin typeface="Trebuchet MS" charset="0"/>
                <a:ea typeface="Trebuchet MS" charset="0"/>
                <a:cs typeface="Trebuchet MS" charset="0"/>
              </a:rPr>
              <a:t>the NSSE </a:t>
            </a:r>
            <a:r>
              <a:rPr lang="en-US" sz="2800" dirty="0">
                <a:latin typeface="Trebuchet MS" charset="0"/>
                <a:ea typeface="Trebuchet MS" charset="0"/>
                <a:cs typeface="Trebuchet MS" charset="0"/>
              </a:rPr>
              <a:t>Carnegie Class means by Fall </a:t>
            </a:r>
            <a:r>
              <a:rPr lang="en-US" sz="2800" dirty="0" smtClean="0">
                <a:latin typeface="Trebuchet MS" charset="0"/>
                <a:ea typeface="Trebuchet MS" charset="0"/>
                <a:cs typeface="Trebuchet MS" charset="0"/>
              </a:rPr>
              <a:t>2022.</a:t>
            </a:r>
            <a:endParaRPr lang="en-US" sz="2800" dirty="0">
              <a:latin typeface="Trebuchet MS" charset="0"/>
              <a:ea typeface="Trebuchet MS" charset="0"/>
              <a:cs typeface="Trebuchet MS" charset="0"/>
            </a:endParaRPr>
          </a:p>
        </p:txBody>
      </p:sp>
    </p:spTree>
    <p:extLst>
      <p:ext uri="{BB962C8B-B14F-4D97-AF65-F5344CB8AC3E}">
        <p14:creationId xmlns:p14="http://schemas.microsoft.com/office/powerpoint/2010/main" val="876579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Each semester, academic departments will </a:t>
            </a:r>
            <a:r>
              <a:rPr lang="en-US" sz="3200" b="1" dirty="0" smtClean="0">
                <a:solidFill>
                  <a:schemeClr val="bg1"/>
                </a:solidFill>
                <a:latin typeface="Trebuchet MS" charset="0"/>
                <a:ea typeface="Trebuchet MS" charset="0"/>
                <a:cs typeface="Trebuchet MS" charset="0"/>
              </a:rPr>
              <a:t>schedule at least </a:t>
            </a:r>
            <a:r>
              <a:rPr lang="en-US" sz="3200" b="1" dirty="0">
                <a:solidFill>
                  <a:schemeClr val="bg1"/>
                </a:solidFill>
                <a:latin typeface="Trebuchet MS" charset="0"/>
                <a:ea typeface="Trebuchet MS" charset="0"/>
                <a:cs typeface="Trebuchet MS" charset="0"/>
              </a:rPr>
              <a:t>one </a:t>
            </a:r>
            <a:r>
              <a:rPr lang="en-US" sz="3200" b="1" dirty="0" smtClean="0">
                <a:solidFill>
                  <a:schemeClr val="bg1"/>
                </a:solidFill>
                <a:latin typeface="Trebuchet MS" charset="0"/>
                <a:ea typeface="Trebuchet MS" charset="0"/>
                <a:cs typeface="Trebuchet MS" charset="0"/>
              </a:rPr>
              <a:t>talk </a:t>
            </a:r>
            <a:r>
              <a:rPr lang="en-US" sz="3200" b="1" dirty="0">
                <a:solidFill>
                  <a:schemeClr val="bg1"/>
                </a:solidFill>
                <a:latin typeface="Trebuchet MS" charset="0"/>
                <a:ea typeface="Trebuchet MS" charset="0"/>
                <a:cs typeface="Trebuchet MS" charset="0"/>
              </a:rPr>
              <a:t>or other </a:t>
            </a:r>
            <a:r>
              <a:rPr lang="en-US" sz="3200" b="1" dirty="0" smtClean="0">
                <a:solidFill>
                  <a:schemeClr val="bg1"/>
                </a:solidFill>
                <a:latin typeface="Trebuchet MS" charset="0"/>
                <a:ea typeface="Trebuchet MS" charset="0"/>
                <a:cs typeface="Trebuchet MS" charset="0"/>
              </a:rPr>
              <a:t>event </a:t>
            </a:r>
            <a:r>
              <a:rPr lang="en-US" sz="3200" b="1" dirty="0">
                <a:solidFill>
                  <a:schemeClr val="bg1"/>
                </a:solidFill>
                <a:latin typeface="Trebuchet MS" charset="0"/>
                <a:ea typeface="Trebuchet MS" charset="0"/>
                <a:cs typeface="Trebuchet MS" charset="0"/>
              </a:rPr>
              <a:t>to which students are invited.</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156611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Facilitate timely and comprehensive use of the university events calendar on the BSU website for all campus events.</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403506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c. Promote faculty and staff event participation by identifying and reducing barriers to attendance. </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765366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3</a:t>
            </a:r>
          </a:p>
          <a:p>
            <a:endParaRPr lang="en-US" dirty="0"/>
          </a:p>
        </p:txBody>
      </p:sp>
      <p:sp>
        <p:nvSpPr>
          <p:cNvPr id="6" name="TextBox 5"/>
          <p:cNvSpPr txBox="1"/>
          <p:nvPr/>
        </p:nvSpPr>
        <p:spPr>
          <a:xfrm>
            <a:off x="415047" y="2555131"/>
            <a:ext cx="6008055" cy="2677656"/>
          </a:xfrm>
          <a:prstGeom prst="rect">
            <a:avLst/>
          </a:prstGeom>
          <a:noFill/>
        </p:spPr>
        <p:txBody>
          <a:bodyPr wrap="square" rtlCol="0">
            <a:spAutoFit/>
          </a:bodyPr>
          <a:lstStyle/>
          <a:p>
            <a:r>
              <a:rPr lang="en-US" sz="2800" dirty="0">
                <a:latin typeface="Trebuchet MS" charset="0"/>
                <a:ea typeface="Trebuchet MS" charset="0"/>
                <a:cs typeface="Trebuchet MS" charset="0"/>
              </a:rPr>
              <a:t>Improve the quality of interactions with students, academic advisers, faculty, student services staff, and other administrative staff to </a:t>
            </a:r>
            <a:r>
              <a:rPr lang="en-US" sz="2800">
                <a:latin typeface="Trebuchet MS" charset="0"/>
                <a:ea typeface="Trebuchet MS" charset="0"/>
                <a:cs typeface="Trebuchet MS" charset="0"/>
              </a:rPr>
              <a:t>the </a:t>
            </a:r>
            <a:r>
              <a:rPr lang="en-US" sz="2800" smtClean="0">
                <a:latin typeface="Trebuchet MS" charset="0"/>
                <a:ea typeface="Trebuchet MS" charset="0"/>
                <a:cs typeface="Trebuchet MS" charset="0"/>
              </a:rPr>
              <a:t>NSSE Carnegie </a:t>
            </a:r>
            <a:r>
              <a:rPr lang="en-US" sz="2800">
                <a:latin typeface="Trebuchet MS" charset="0"/>
                <a:ea typeface="Trebuchet MS" charset="0"/>
                <a:cs typeface="Trebuchet MS" charset="0"/>
              </a:rPr>
              <a:t>Class </a:t>
            </a:r>
            <a:r>
              <a:rPr lang="en-US" sz="2800" smtClean="0">
                <a:latin typeface="Trebuchet MS" charset="0"/>
                <a:ea typeface="Trebuchet MS" charset="0"/>
                <a:cs typeface="Trebuchet MS" charset="0"/>
              </a:rPr>
              <a:t>means </a:t>
            </a:r>
            <a:r>
              <a:rPr lang="en-US" sz="2800" dirty="0">
                <a:latin typeface="Trebuchet MS" charset="0"/>
                <a:ea typeface="Trebuchet MS" charset="0"/>
                <a:cs typeface="Trebuchet MS" charset="0"/>
              </a:rPr>
              <a:t>by Fall </a:t>
            </a:r>
            <a:r>
              <a:rPr lang="en-US" sz="2800" dirty="0" smtClean="0">
                <a:latin typeface="Trebuchet MS" charset="0"/>
                <a:ea typeface="Trebuchet MS" charset="0"/>
                <a:cs typeface="Trebuchet MS" charset="0"/>
              </a:rPr>
              <a:t>2022.</a:t>
            </a:r>
            <a:endParaRPr lang="en-US" sz="2800" dirty="0">
              <a:latin typeface="Trebuchet MS" charset="0"/>
              <a:ea typeface="Trebuchet MS" charset="0"/>
              <a:cs typeface="Trebuchet MS" charset="0"/>
            </a:endParaRPr>
          </a:p>
        </p:txBody>
      </p:sp>
    </p:spTree>
    <p:extLst>
      <p:ext uri="{BB962C8B-B14F-4D97-AF65-F5344CB8AC3E}">
        <p14:creationId xmlns:p14="http://schemas.microsoft.com/office/powerpoint/2010/main" val="9141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4951140" cy="523220"/>
          </a:xfrm>
          <a:prstGeom prst="rect">
            <a:avLst/>
          </a:prstGeom>
          <a:noFill/>
        </p:spPr>
        <p:txBody>
          <a:bodyPr wrap="square" rtlCol="0">
            <a:spAutoFit/>
          </a:bodyPr>
          <a:lstStyle/>
          <a:p>
            <a:pPr algn="ctr"/>
            <a:r>
              <a:rPr lang="en-US" sz="2800" b="1" dirty="0">
                <a:solidFill>
                  <a:srgbClr val="25408F"/>
                </a:solidFill>
                <a:latin typeface="Trebuchet MS" charset="0"/>
                <a:ea typeface="Trebuchet MS" charset="0"/>
                <a:cs typeface="Trebuchet MS" charset="0"/>
              </a:rPr>
              <a:t>VISION</a:t>
            </a:r>
            <a:endParaRPr lang="en-US" dirty="0"/>
          </a:p>
        </p:txBody>
      </p:sp>
      <p:sp>
        <p:nvSpPr>
          <p:cNvPr id="4" name="TextBox 3"/>
          <p:cNvSpPr txBox="1"/>
          <p:nvPr/>
        </p:nvSpPr>
        <p:spPr>
          <a:xfrm>
            <a:off x="415047" y="2555131"/>
            <a:ext cx="5531795" cy="954107"/>
          </a:xfrm>
          <a:prstGeom prst="rect">
            <a:avLst/>
          </a:prstGeom>
          <a:noFill/>
        </p:spPr>
        <p:txBody>
          <a:bodyPr wrap="square" rtlCol="0">
            <a:spAutoFit/>
          </a:bodyPr>
          <a:lstStyle/>
          <a:p>
            <a:r>
              <a:rPr lang="en-US" sz="2800" dirty="0">
                <a:latin typeface="Trebuchet MS" charset="0"/>
                <a:ea typeface="Trebuchet MS" charset="0"/>
                <a:cs typeface="Trebuchet MS" charset="0"/>
              </a:rPr>
              <a:t>We educate people to lead inspired lives.</a:t>
            </a:r>
          </a:p>
        </p:txBody>
      </p:sp>
    </p:spTree>
    <p:extLst>
      <p:ext uri="{BB962C8B-B14F-4D97-AF65-F5344CB8AC3E}">
        <p14:creationId xmlns:p14="http://schemas.microsoft.com/office/powerpoint/2010/main" val="1423023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3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Academic Affairs will create and implement a formal training program for academic advisers.</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210061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 y="1455444"/>
            <a:ext cx="9143999" cy="523220"/>
          </a:xfrm>
          <a:prstGeom prst="rect">
            <a:avLst/>
          </a:prstGeom>
          <a:noFill/>
        </p:spPr>
        <p:txBody>
          <a:bodyPr wrap="square" rtlCol="0">
            <a:spAutoFit/>
          </a:bodyPr>
          <a:lstStyle/>
          <a:p>
            <a:pPr algn="ctr"/>
            <a:r>
              <a:rPr lang="en-US" sz="2800" b="1" dirty="0">
                <a:solidFill>
                  <a:srgbClr val="8F5927"/>
                </a:solidFill>
                <a:latin typeface="Trebuchet MS" charset="0"/>
                <a:ea typeface="Trebuchet MS" charset="0"/>
                <a:cs typeface="Trebuchet MS" charset="0"/>
              </a:rPr>
              <a:t>GOAL 3 </a:t>
            </a:r>
            <a:r>
              <a:rPr lang="en-US" sz="2800" b="1" dirty="0">
                <a:solidFill>
                  <a:schemeClr val="bg1">
                    <a:lumMod val="65000"/>
                  </a:schemeClr>
                </a:solidFill>
              </a:rPr>
              <a:t>— KEY ACTIVITIES</a:t>
            </a:r>
            <a:endParaRPr lang="en-US" dirty="0"/>
          </a:p>
        </p:txBody>
      </p:sp>
      <p:sp>
        <p:nvSpPr>
          <p:cNvPr id="10" name="TextBox 9"/>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Advising Success Center will evaluate and expand the mentorship program (Beaver Success program).</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003282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36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622066"/>
                </a:solidFill>
                <a:latin typeface="Trebuchet MS" charset="0"/>
                <a:ea typeface="Trebuchet MS" charset="0"/>
                <a:cs typeface="Trebuchet MS" charset="0"/>
              </a:rPr>
              <a:t>GOAL 1</a:t>
            </a:r>
          </a:p>
          <a:p>
            <a:endParaRPr lang="en-US" dirty="0"/>
          </a:p>
        </p:txBody>
      </p:sp>
      <p:sp>
        <p:nvSpPr>
          <p:cNvPr id="6" name="TextBox 5"/>
          <p:cNvSpPr txBox="1"/>
          <p:nvPr/>
        </p:nvSpPr>
        <p:spPr>
          <a:xfrm>
            <a:off x="415047" y="2555131"/>
            <a:ext cx="5531795" cy="1815882"/>
          </a:xfrm>
          <a:prstGeom prst="rect">
            <a:avLst/>
          </a:prstGeom>
          <a:noFill/>
        </p:spPr>
        <p:txBody>
          <a:bodyPr wrap="square" rtlCol="0">
            <a:spAutoFit/>
          </a:bodyPr>
          <a:lstStyle/>
          <a:p>
            <a:r>
              <a:rPr lang="en-US" sz="2800" dirty="0">
                <a:latin typeface="Trebuchet MS" charset="0"/>
                <a:ea typeface="Trebuchet MS" charset="0"/>
                <a:cs typeface="Trebuchet MS" charset="0"/>
              </a:rPr>
              <a:t>By Fall 2019, ensure that the Master Academic Plan is aligned with the Shared Fundamental Values.</a:t>
            </a:r>
          </a:p>
        </p:txBody>
      </p:sp>
    </p:spTree>
    <p:extLst>
      <p:ext uri="{BB962C8B-B14F-4D97-AF65-F5344CB8AC3E}">
        <p14:creationId xmlns:p14="http://schemas.microsoft.com/office/powerpoint/2010/main" val="953733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1306287"/>
            <a:ext cx="9143999" cy="523220"/>
          </a:xfrm>
          <a:prstGeom prst="rect">
            <a:avLst/>
          </a:prstGeom>
          <a:noFill/>
        </p:spPr>
        <p:txBody>
          <a:bodyPr wrap="square" rtlCol="0">
            <a:spAutoFit/>
          </a:bodyPr>
          <a:lstStyle/>
          <a:p>
            <a:pPr algn="ctr"/>
            <a:r>
              <a:rPr lang="en-US" sz="2800" b="1" dirty="0">
                <a:solidFill>
                  <a:srgbClr val="622066"/>
                </a:solidFill>
                <a:latin typeface="Trebuchet MS" charset="0"/>
                <a:ea typeface="Trebuchet MS" charset="0"/>
                <a:cs typeface="Trebuchet MS" charset="0"/>
              </a:rPr>
              <a:t>GOAL 1 </a:t>
            </a:r>
            <a:r>
              <a:rPr lang="en-US" sz="2800" b="1" dirty="0">
                <a:solidFill>
                  <a:schemeClr val="bg1">
                    <a:lumMod val="65000"/>
                  </a:schemeClr>
                </a:solidFill>
              </a:rPr>
              <a:t>— KEY </a:t>
            </a:r>
            <a:r>
              <a:rPr lang="en-US" sz="2800" b="1" dirty="0" smtClean="0">
                <a:solidFill>
                  <a:schemeClr val="bg1">
                    <a:lumMod val="65000"/>
                  </a:schemeClr>
                </a:solidFill>
              </a:rPr>
              <a:t>ACTIVITY</a:t>
            </a:r>
            <a:endParaRPr lang="en-US" dirty="0"/>
          </a:p>
        </p:txBody>
      </p:sp>
      <p:sp>
        <p:nvSpPr>
          <p:cNvPr id="6" name="TextBox 5"/>
          <p:cNvSpPr txBox="1"/>
          <p:nvPr/>
        </p:nvSpPr>
        <p:spPr>
          <a:xfrm>
            <a:off x="415047" y="2667117"/>
            <a:ext cx="8255540" cy="1569660"/>
          </a:xfrm>
          <a:prstGeom prst="rect">
            <a:avLst/>
          </a:prstGeom>
          <a:noFill/>
        </p:spPr>
        <p:txBody>
          <a:bodyPr wrap="square" rtlCol="0">
            <a:spAutoFit/>
          </a:bodyPr>
          <a:lstStyle/>
          <a:p>
            <a:r>
              <a:rPr lang="en-US" sz="3200" b="1" dirty="0" smtClean="0">
                <a:solidFill>
                  <a:schemeClr val="bg1"/>
                </a:solidFill>
                <a:latin typeface="Trebuchet MS" charset="0"/>
                <a:ea typeface="Trebuchet MS" charset="0"/>
                <a:cs typeface="Trebuchet MS" charset="0"/>
              </a:rPr>
              <a:t>a. Establish </a:t>
            </a:r>
            <a:r>
              <a:rPr lang="en-US" sz="3200" b="1" dirty="0">
                <a:solidFill>
                  <a:schemeClr val="bg1"/>
                </a:solidFill>
                <a:latin typeface="Trebuchet MS" charset="0"/>
                <a:ea typeface="Trebuchet MS" charset="0"/>
                <a:cs typeface="Trebuchet MS" charset="0"/>
              </a:rPr>
              <a:t>a committee to provide input and direction on the Master Academic Planning process and implementation.</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575077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3829791" cy="800219"/>
          </a:xfrm>
          <a:prstGeom prst="rect">
            <a:avLst/>
          </a:prstGeom>
          <a:noFill/>
        </p:spPr>
        <p:txBody>
          <a:bodyPr wrap="square" rtlCol="0">
            <a:spAutoFit/>
          </a:bodyPr>
          <a:lstStyle/>
          <a:p>
            <a:pPr algn="ctr"/>
            <a:r>
              <a:rPr lang="en-US" sz="2800" b="1" dirty="0">
                <a:solidFill>
                  <a:srgbClr val="622066"/>
                </a:solidFill>
                <a:latin typeface="Trebuchet MS" charset="0"/>
                <a:ea typeface="Trebuchet MS" charset="0"/>
                <a:cs typeface="Trebuchet MS" charset="0"/>
              </a:rPr>
              <a:t>GOAL 2</a:t>
            </a:r>
          </a:p>
          <a:p>
            <a:endParaRPr lang="en-US" dirty="0"/>
          </a:p>
        </p:txBody>
      </p:sp>
      <p:sp>
        <p:nvSpPr>
          <p:cNvPr id="6" name="TextBox 5"/>
          <p:cNvSpPr txBox="1"/>
          <p:nvPr/>
        </p:nvSpPr>
        <p:spPr>
          <a:xfrm>
            <a:off x="415047" y="2555131"/>
            <a:ext cx="4684777" cy="1815882"/>
          </a:xfrm>
          <a:prstGeom prst="rect">
            <a:avLst/>
          </a:prstGeom>
          <a:noFill/>
        </p:spPr>
        <p:txBody>
          <a:bodyPr wrap="square" rtlCol="0">
            <a:spAutoFit/>
          </a:bodyPr>
          <a:lstStyle/>
          <a:p>
            <a:r>
              <a:rPr lang="en-US" sz="2800" dirty="0">
                <a:latin typeface="Trebuchet MS" charset="0"/>
                <a:ea typeface="Trebuchet MS" charset="0"/>
                <a:cs typeface="Trebuchet MS" charset="0"/>
              </a:rPr>
              <a:t>By Fall 2022, infuse Shared Fundamental Values into the curricula of all academic programs.</a:t>
            </a:r>
          </a:p>
        </p:txBody>
      </p:sp>
    </p:spTree>
    <p:extLst>
      <p:ext uri="{BB962C8B-B14F-4D97-AF65-F5344CB8AC3E}">
        <p14:creationId xmlns:p14="http://schemas.microsoft.com/office/powerpoint/2010/main" val="46414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1306287"/>
            <a:ext cx="9143999" cy="523220"/>
          </a:xfrm>
          <a:prstGeom prst="rect">
            <a:avLst/>
          </a:prstGeom>
          <a:noFill/>
        </p:spPr>
        <p:txBody>
          <a:bodyPr wrap="square" rtlCol="0">
            <a:spAutoFit/>
          </a:bodyPr>
          <a:lstStyle/>
          <a:p>
            <a:pPr algn="ctr"/>
            <a:r>
              <a:rPr lang="en-US" sz="2800" b="1" dirty="0">
                <a:solidFill>
                  <a:srgbClr val="622066"/>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sz="2800" dirty="0"/>
          </a:p>
        </p:txBody>
      </p:sp>
      <p:sp>
        <p:nvSpPr>
          <p:cNvPr id="6" name="TextBox 5"/>
          <p:cNvSpPr txBox="1"/>
          <p:nvPr/>
        </p:nvSpPr>
        <p:spPr>
          <a:xfrm>
            <a:off x="415047" y="2667117"/>
            <a:ext cx="8255540"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a:t>
            </a:r>
            <a:r>
              <a:rPr lang="en-US" sz="3200" b="1" dirty="0" smtClean="0">
                <a:solidFill>
                  <a:schemeClr val="bg1"/>
                </a:solidFill>
                <a:latin typeface="Trebuchet MS" charset="0"/>
                <a:ea typeface="Trebuchet MS" charset="0"/>
                <a:cs typeface="Trebuchet MS" charset="0"/>
              </a:rPr>
              <a:t>Ensure that the assessment </a:t>
            </a:r>
            <a:r>
              <a:rPr lang="en-US" sz="3200" b="1" dirty="0">
                <a:solidFill>
                  <a:schemeClr val="bg1"/>
                </a:solidFill>
                <a:latin typeface="Trebuchet MS" charset="0"/>
                <a:ea typeface="Trebuchet MS" charset="0"/>
                <a:cs typeface="Trebuchet MS" charset="0"/>
              </a:rPr>
              <a:t>cycle for academic programs </a:t>
            </a:r>
            <a:r>
              <a:rPr lang="en-US" sz="3200" b="1" dirty="0" smtClean="0">
                <a:solidFill>
                  <a:schemeClr val="bg1"/>
                </a:solidFill>
                <a:latin typeface="Trebuchet MS" charset="0"/>
                <a:ea typeface="Trebuchet MS" charset="0"/>
                <a:cs typeface="Trebuchet MS" charset="0"/>
              </a:rPr>
              <a:t>includes review of </a:t>
            </a:r>
            <a:r>
              <a:rPr lang="en-US" sz="3200" b="1" dirty="0">
                <a:solidFill>
                  <a:schemeClr val="bg1"/>
                </a:solidFill>
                <a:latin typeface="Trebuchet MS" charset="0"/>
                <a:ea typeface="Trebuchet MS" charset="0"/>
                <a:cs typeface="Trebuchet MS" charset="0"/>
              </a:rPr>
              <a:t>the Shared Fundamental Values </a:t>
            </a:r>
            <a:r>
              <a:rPr lang="en-US" sz="3200" b="1" dirty="0" smtClean="0">
                <a:solidFill>
                  <a:schemeClr val="bg1"/>
                </a:solidFill>
                <a:latin typeface="Trebuchet MS" charset="0"/>
                <a:ea typeface="Trebuchet MS" charset="0"/>
                <a:cs typeface="Trebuchet MS" charset="0"/>
              </a:rPr>
              <a:t>within </a:t>
            </a:r>
            <a:r>
              <a:rPr lang="en-US" sz="3200" b="1" dirty="0">
                <a:solidFill>
                  <a:schemeClr val="bg1"/>
                </a:solidFill>
                <a:latin typeface="Trebuchet MS" charset="0"/>
                <a:ea typeface="Trebuchet MS" charset="0"/>
                <a:cs typeface="Trebuchet MS" charset="0"/>
              </a:rPr>
              <a:t>the </a:t>
            </a:r>
            <a:r>
              <a:rPr lang="en-US" sz="3200" b="1" dirty="0" smtClean="0">
                <a:solidFill>
                  <a:schemeClr val="bg1"/>
                </a:solidFill>
                <a:latin typeface="Trebuchet MS" charset="0"/>
                <a:ea typeface="Trebuchet MS" charset="0"/>
                <a:cs typeface="Trebuchet MS" charset="0"/>
              </a:rPr>
              <a:t>curricula.</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545029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 y="1306287"/>
            <a:ext cx="9143999" cy="523220"/>
          </a:xfrm>
          <a:prstGeom prst="rect">
            <a:avLst/>
          </a:prstGeom>
          <a:noFill/>
        </p:spPr>
        <p:txBody>
          <a:bodyPr wrap="square" rtlCol="0">
            <a:spAutoFit/>
          </a:bodyPr>
          <a:lstStyle/>
          <a:p>
            <a:pPr algn="ctr"/>
            <a:r>
              <a:rPr lang="en-US" sz="2800" b="1" dirty="0">
                <a:solidFill>
                  <a:srgbClr val="622066"/>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6" name="TextBox 5"/>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Develop an assessment tool to review the infusion of the Shared Fundamental Values into the curriculum.</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30081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6559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306287"/>
            <a:ext cx="3829791" cy="800219"/>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1</a:t>
            </a:r>
          </a:p>
          <a:p>
            <a:endParaRPr lang="en-US" dirty="0"/>
          </a:p>
        </p:txBody>
      </p:sp>
      <p:sp>
        <p:nvSpPr>
          <p:cNvPr id="9" name="TextBox 8"/>
          <p:cNvSpPr txBox="1"/>
          <p:nvPr/>
        </p:nvSpPr>
        <p:spPr>
          <a:xfrm>
            <a:off x="415047" y="2555131"/>
            <a:ext cx="5531795" cy="2677656"/>
          </a:xfrm>
          <a:prstGeom prst="rect">
            <a:avLst/>
          </a:prstGeom>
          <a:noFill/>
        </p:spPr>
        <p:txBody>
          <a:bodyPr wrap="square" rtlCol="0">
            <a:spAutoFit/>
          </a:bodyPr>
          <a:lstStyle/>
          <a:p>
            <a:r>
              <a:rPr lang="en-US" sz="2800" dirty="0">
                <a:latin typeface="Trebuchet MS" charset="0"/>
                <a:ea typeface="Trebuchet MS" charset="0"/>
                <a:cs typeface="Trebuchet MS" charset="0"/>
              </a:rPr>
              <a:t>Increase the number of international students to 300 (156% gain from 2017), students of color to 700 (18.6%); and faculty and staff of</a:t>
            </a:r>
            <a:br>
              <a:rPr lang="en-US" sz="2800" dirty="0">
                <a:latin typeface="Trebuchet MS" charset="0"/>
                <a:ea typeface="Trebuchet MS" charset="0"/>
                <a:cs typeface="Trebuchet MS" charset="0"/>
              </a:rPr>
            </a:br>
            <a:r>
              <a:rPr lang="en-US" sz="2800" dirty="0">
                <a:latin typeface="Trebuchet MS" charset="0"/>
                <a:ea typeface="Trebuchet MS" charset="0"/>
                <a:cs typeface="Trebuchet MS" charset="0"/>
              </a:rPr>
              <a:t>color by 15 (26.8%) by </a:t>
            </a:r>
            <a:r>
              <a:rPr lang="en-US" sz="2800" dirty="0" smtClean="0">
                <a:latin typeface="Trebuchet MS" charset="0"/>
                <a:ea typeface="Trebuchet MS" charset="0"/>
                <a:cs typeface="Trebuchet MS" charset="0"/>
              </a:rPr>
              <a:t>Fall 2022.</a:t>
            </a:r>
            <a:endParaRPr lang="en-US" sz="2800" dirty="0">
              <a:latin typeface="Trebuchet MS" charset="0"/>
              <a:ea typeface="Trebuchet MS" charset="0"/>
              <a:cs typeface="Trebuchet MS" charset="0"/>
            </a:endParaRPr>
          </a:p>
        </p:txBody>
      </p:sp>
    </p:spTree>
    <p:extLst>
      <p:ext uri="{BB962C8B-B14F-4D97-AF65-F5344CB8AC3E}">
        <p14:creationId xmlns:p14="http://schemas.microsoft.com/office/powerpoint/2010/main" val="125117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 y="1306287"/>
            <a:ext cx="4951140" cy="507831"/>
          </a:xfrm>
          <a:prstGeom prst="rect">
            <a:avLst/>
          </a:prstGeom>
          <a:noFill/>
        </p:spPr>
        <p:txBody>
          <a:bodyPr wrap="square" rtlCol="0">
            <a:spAutoFit/>
          </a:bodyPr>
          <a:lstStyle/>
          <a:p>
            <a:pPr algn="ctr"/>
            <a:r>
              <a:rPr lang="en-US" sz="2700" b="1" dirty="0">
                <a:solidFill>
                  <a:srgbClr val="25408F"/>
                </a:solidFill>
                <a:latin typeface="Trebuchet MS" charset="0"/>
                <a:ea typeface="Trebuchet MS" charset="0"/>
                <a:cs typeface="Trebuchet MS" charset="0"/>
              </a:rPr>
              <a:t>VALUES</a:t>
            </a:r>
            <a:endParaRPr lang="en-US" sz="2700" dirty="0"/>
          </a:p>
        </p:txBody>
      </p:sp>
      <p:sp>
        <p:nvSpPr>
          <p:cNvPr id="4" name="TextBox 3"/>
          <p:cNvSpPr txBox="1"/>
          <p:nvPr/>
        </p:nvSpPr>
        <p:spPr>
          <a:xfrm>
            <a:off x="415047" y="2116515"/>
            <a:ext cx="5071353" cy="3754874"/>
          </a:xfrm>
          <a:prstGeom prst="rect">
            <a:avLst/>
          </a:prstGeom>
          <a:noFill/>
        </p:spPr>
        <p:txBody>
          <a:bodyPr wrap="square" rtlCol="0">
            <a:spAutoFit/>
          </a:bodyPr>
          <a:lstStyle/>
          <a:p>
            <a:r>
              <a:rPr lang="en-US" sz="2800" dirty="0">
                <a:latin typeface="Trebuchet MS" charset="0"/>
                <a:ea typeface="Trebuchet MS" charset="0"/>
                <a:cs typeface="Trebuchet MS" charset="0"/>
              </a:rPr>
              <a:t>Shared Fundamental Values</a:t>
            </a:r>
            <a:br>
              <a:rPr lang="en-US" sz="2800" dirty="0">
                <a:latin typeface="Trebuchet MS" charset="0"/>
                <a:ea typeface="Trebuchet MS" charset="0"/>
                <a:cs typeface="Trebuchet MS" charset="0"/>
              </a:rPr>
            </a:br>
            <a:endParaRPr lang="en-US" sz="1400" dirty="0">
              <a:latin typeface="Trebuchet MS" charset="0"/>
              <a:ea typeface="Trebuchet MS" charset="0"/>
              <a:cs typeface="Trebuchet MS" charset="0"/>
            </a:endParaRPr>
          </a:p>
          <a:p>
            <a:pPr marL="457200" indent="-457200">
              <a:buFont typeface="Arial" charset="0"/>
              <a:buChar char="•"/>
            </a:pPr>
            <a:r>
              <a:rPr lang="en-US" sz="2400" dirty="0">
                <a:latin typeface="Trebuchet MS" charset="0"/>
                <a:ea typeface="Trebuchet MS" charset="0"/>
                <a:cs typeface="Trebuchet MS" charset="0"/>
              </a:rPr>
              <a:t>Civic engagement and leadership</a:t>
            </a:r>
            <a:br>
              <a:rPr lang="en-US" sz="2400" dirty="0">
                <a:latin typeface="Trebuchet MS" charset="0"/>
                <a:ea typeface="Trebuchet MS" charset="0"/>
                <a:cs typeface="Trebuchet MS" charset="0"/>
              </a:rPr>
            </a:br>
            <a:endParaRPr lang="en-US" sz="800" dirty="0">
              <a:latin typeface="Trebuchet MS" charset="0"/>
              <a:ea typeface="Trebuchet MS" charset="0"/>
              <a:cs typeface="Trebuchet MS" charset="0"/>
            </a:endParaRPr>
          </a:p>
          <a:p>
            <a:pPr marL="457200" indent="-457200">
              <a:buFont typeface="Arial" charset="0"/>
              <a:buChar char="•"/>
            </a:pPr>
            <a:r>
              <a:rPr lang="en-US" sz="2400" dirty="0">
                <a:latin typeface="Trebuchet MS" charset="0"/>
                <a:ea typeface="Trebuchet MS" charset="0"/>
                <a:cs typeface="Trebuchet MS" charset="0"/>
              </a:rPr>
              <a:t>International and multicultural understanding</a:t>
            </a:r>
          </a:p>
          <a:p>
            <a:pPr marL="457200" indent="-457200">
              <a:buFont typeface="Arial" charset="0"/>
              <a:buChar char="•"/>
            </a:pPr>
            <a:endParaRPr lang="en-US" sz="800" dirty="0">
              <a:latin typeface="Trebuchet MS" charset="0"/>
              <a:ea typeface="Trebuchet MS" charset="0"/>
              <a:cs typeface="Trebuchet MS" charset="0"/>
            </a:endParaRPr>
          </a:p>
          <a:p>
            <a:pPr marL="457200" indent="-457200">
              <a:buFont typeface="Arial" charset="0"/>
              <a:buChar char="•"/>
            </a:pPr>
            <a:r>
              <a:rPr lang="en-US" sz="2400" dirty="0">
                <a:latin typeface="Trebuchet MS" charset="0"/>
                <a:ea typeface="Trebuchet MS" charset="0"/>
                <a:cs typeface="Trebuchet MS" charset="0"/>
              </a:rPr>
              <a:t>Belief in the power of the liberal arts</a:t>
            </a:r>
          </a:p>
          <a:p>
            <a:pPr marL="457200" indent="-457200">
              <a:buFont typeface="Arial" charset="0"/>
              <a:buChar char="•"/>
            </a:pPr>
            <a:endParaRPr lang="en-US" sz="800" dirty="0">
              <a:latin typeface="Trebuchet MS" charset="0"/>
              <a:ea typeface="Trebuchet MS" charset="0"/>
              <a:cs typeface="Trebuchet MS" charset="0"/>
            </a:endParaRPr>
          </a:p>
          <a:p>
            <a:pPr marL="457200" indent="-457200">
              <a:buFont typeface="Arial" charset="0"/>
              <a:buChar char="•"/>
            </a:pPr>
            <a:r>
              <a:rPr lang="en-US" sz="2400" dirty="0">
                <a:latin typeface="Trebuchet MS" charset="0"/>
                <a:ea typeface="Trebuchet MS" charset="0"/>
                <a:cs typeface="Trebuchet MS" charset="0"/>
              </a:rPr>
              <a:t>Environmental stewardship</a:t>
            </a:r>
          </a:p>
        </p:txBody>
      </p:sp>
    </p:spTree>
    <p:extLst>
      <p:ext uri="{BB962C8B-B14F-4D97-AF65-F5344CB8AC3E}">
        <p14:creationId xmlns:p14="http://schemas.microsoft.com/office/powerpoint/2010/main" val="226503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a:t>
            </a:r>
            <a:r>
              <a:rPr lang="en-US" sz="2800" b="1" dirty="0" smtClean="0">
                <a:solidFill>
                  <a:srgbClr val="6E2405"/>
                </a:solidFill>
                <a:latin typeface="Trebuchet MS" charset="0"/>
                <a:ea typeface="Trebuchet MS" charset="0"/>
                <a:cs typeface="Trebuchet MS" charset="0"/>
              </a:rPr>
              <a:t>1 </a:t>
            </a:r>
            <a:r>
              <a:rPr lang="en-US" sz="2800" b="1" dirty="0">
                <a:solidFill>
                  <a:schemeClr val="bg1">
                    <a:lumMod val="65000"/>
                  </a:schemeClr>
                </a:solidFill>
              </a:rPr>
              <a:t>— KEY ACTIVITIES</a:t>
            </a:r>
            <a:endParaRPr lang="en-US" sz="2800" dirty="0"/>
          </a:p>
        </p:txBody>
      </p:sp>
      <p:sp>
        <p:nvSpPr>
          <p:cNvPr id="9" name="TextBox 8"/>
          <p:cNvSpPr txBox="1"/>
          <p:nvPr/>
        </p:nvSpPr>
        <p:spPr>
          <a:xfrm>
            <a:off x="415047" y="2667117"/>
            <a:ext cx="8255540"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Increase engagement with </a:t>
            </a:r>
            <a:r>
              <a:rPr lang="en-US" sz="3200" b="1" dirty="0" smtClean="0">
                <a:solidFill>
                  <a:schemeClr val="bg1"/>
                </a:solidFill>
                <a:latin typeface="Trebuchet MS" charset="0"/>
                <a:ea typeface="Trebuchet MS" charset="0"/>
                <a:cs typeface="Trebuchet MS" charset="0"/>
              </a:rPr>
              <a:t>access programs that encourage college attainment among historically underserved students.</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322050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a:t>
            </a:r>
            <a:r>
              <a:rPr lang="en-US" sz="2800" b="1" dirty="0" smtClean="0">
                <a:solidFill>
                  <a:srgbClr val="6E2405"/>
                </a:solidFill>
                <a:latin typeface="Trebuchet MS" charset="0"/>
                <a:ea typeface="Trebuchet MS" charset="0"/>
                <a:cs typeface="Trebuchet MS" charset="0"/>
              </a:rPr>
              <a:t>1 </a:t>
            </a:r>
            <a:r>
              <a:rPr lang="en-US" sz="2800" b="1" dirty="0">
                <a:solidFill>
                  <a:schemeClr val="bg1">
                    <a:lumMod val="65000"/>
                  </a:schemeClr>
                </a:solidFill>
              </a:rPr>
              <a:t>— KEY ACTIVITIES</a:t>
            </a:r>
            <a:endParaRPr lang="en-US" sz="2800" dirty="0"/>
          </a:p>
        </p:txBody>
      </p:sp>
      <p:sp>
        <p:nvSpPr>
          <p:cNvPr id="9" name="TextBox 8"/>
          <p:cNvSpPr txBox="1"/>
          <p:nvPr/>
        </p:nvSpPr>
        <p:spPr>
          <a:xfrm>
            <a:off x="415047" y="2667117"/>
            <a:ext cx="8255540" cy="1077218"/>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a:t>
            </a:r>
            <a:r>
              <a:rPr lang="en-US" sz="3200" b="1" dirty="0" smtClean="0">
                <a:solidFill>
                  <a:schemeClr val="bg1"/>
                </a:solidFill>
                <a:latin typeface="Trebuchet MS" charset="0"/>
                <a:ea typeface="Trebuchet MS" charset="0"/>
                <a:cs typeface="Trebuchet MS" charset="0"/>
              </a:rPr>
              <a:t>Renew and develop articulation </a:t>
            </a:r>
            <a:r>
              <a:rPr lang="en-US" sz="3200" b="1" dirty="0">
                <a:solidFill>
                  <a:schemeClr val="bg1"/>
                </a:solidFill>
                <a:latin typeface="Trebuchet MS" charset="0"/>
                <a:ea typeface="Trebuchet MS" charset="0"/>
                <a:cs typeface="Trebuchet MS" charset="0"/>
              </a:rPr>
              <a:t>agreements with international partners.</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371137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a:t>
            </a:r>
            <a:r>
              <a:rPr lang="en-US" sz="2800" b="1" dirty="0" smtClean="0">
                <a:solidFill>
                  <a:srgbClr val="6E2405"/>
                </a:solidFill>
                <a:latin typeface="Trebuchet MS" charset="0"/>
                <a:ea typeface="Trebuchet MS" charset="0"/>
                <a:cs typeface="Trebuchet MS" charset="0"/>
              </a:rPr>
              <a:t>1 </a:t>
            </a:r>
            <a:r>
              <a:rPr lang="en-US" sz="2800" b="1" dirty="0">
                <a:solidFill>
                  <a:schemeClr val="bg1">
                    <a:lumMod val="65000"/>
                  </a:schemeClr>
                </a:solidFill>
              </a:rPr>
              <a:t>— KEY ACTIVITIES</a:t>
            </a:r>
            <a:endParaRPr lang="en-US" sz="2800" dirty="0"/>
          </a:p>
        </p:txBody>
      </p:sp>
      <p:sp>
        <p:nvSpPr>
          <p:cNvPr id="9" name="TextBox 8"/>
          <p:cNvSpPr txBox="1"/>
          <p:nvPr/>
        </p:nvSpPr>
        <p:spPr>
          <a:xfrm>
            <a:off x="415047" y="2667117"/>
            <a:ext cx="8255540" cy="2554545"/>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c. </a:t>
            </a:r>
            <a:r>
              <a:rPr lang="en-US" sz="3200" b="1" dirty="0" smtClean="0">
                <a:solidFill>
                  <a:schemeClr val="bg1"/>
                </a:solidFill>
                <a:latin typeface="Trebuchet MS" charset="0"/>
                <a:ea typeface="Trebuchet MS" charset="0"/>
                <a:cs typeface="Trebuchet MS" charset="0"/>
              </a:rPr>
              <a:t>Establish collaborative relationships with Historically Black Colleges and Universities (HBCU) </a:t>
            </a:r>
            <a:r>
              <a:rPr lang="en-US" sz="3200" b="1" dirty="0">
                <a:solidFill>
                  <a:schemeClr val="bg1"/>
                </a:solidFill>
                <a:latin typeface="Trebuchet MS" charset="0"/>
                <a:ea typeface="Trebuchet MS" charset="0"/>
                <a:cs typeface="Trebuchet MS" charset="0"/>
              </a:rPr>
              <a:t>and </a:t>
            </a:r>
            <a:r>
              <a:rPr lang="en-US" sz="3200" b="1" dirty="0" smtClean="0">
                <a:solidFill>
                  <a:schemeClr val="bg1"/>
                </a:solidFill>
                <a:latin typeface="Trebuchet MS" charset="0"/>
                <a:ea typeface="Trebuchet MS" charset="0"/>
                <a:cs typeface="Trebuchet MS" charset="0"/>
              </a:rPr>
              <a:t>Hispanic-Serving Institutions (HSI) </a:t>
            </a:r>
            <a:r>
              <a:rPr lang="en-US" sz="3200" b="1" dirty="0">
                <a:solidFill>
                  <a:schemeClr val="bg1"/>
                </a:solidFill>
                <a:latin typeface="Trebuchet MS" charset="0"/>
                <a:ea typeface="Trebuchet MS" charset="0"/>
                <a:cs typeface="Trebuchet MS" charset="0"/>
              </a:rPr>
              <a:t>to recruit faculty, staff, and students. </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409854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a:t>
            </a:r>
            <a:r>
              <a:rPr lang="en-US" sz="2800" b="1" dirty="0" smtClean="0">
                <a:solidFill>
                  <a:srgbClr val="6E2405"/>
                </a:solidFill>
                <a:latin typeface="Trebuchet MS" charset="0"/>
                <a:ea typeface="Trebuchet MS" charset="0"/>
                <a:cs typeface="Trebuchet MS" charset="0"/>
              </a:rPr>
              <a:t>1 </a:t>
            </a:r>
            <a:r>
              <a:rPr lang="en-US" sz="2800" b="1" dirty="0">
                <a:solidFill>
                  <a:schemeClr val="bg1">
                    <a:lumMod val="65000"/>
                  </a:schemeClr>
                </a:solidFill>
              </a:rPr>
              <a:t>— KEY ACTIVITIES</a:t>
            </a:r>
            <a:endParaRPr lang="en-US" sz="2800" dirty="0"/>
          </a:p>
        </p:txBody>
      </p:sp>
      <p:sp>
        <p:nvSpPr>
          <p:cNvPr id="9" name="TextBox 8"/>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d. </a:t>
            </a:r>
            <a:r>
              <a:rPr lang="en-US" sz="3200" b="1" dirty="0" smtClean="0">
                <a:solidFill>
                  <a:schemeClr val="bg1"/>
                </a:solidFill>
                <a:latin typeface="Trebuchet MS" charset="0"/>
                <a:ea typeface="Trebuchet MS" charset="0"/>
                <a:cs typeface="Trebuchet MS" charset="0"/>
              </a:rPr>
              <a:t>Review hiring practices and job qualifications to widen pools of potential candidates. </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96423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a:t>
            </a:r>
            <a:r>
              <a:rPr lang="en-US" sz="2800" b="1" dirty="0" smtClean="0">
                <a:solidFill>
                  <a:srgbClr val="6E2405"/>
                </a:solidFill>
                <a:latin typeface="Trebuchet MS" charset="0"/>
                <a:ea typeface="Trebuchet MS" charset="0"/>
                <a:cs typeface="Trebuchet MS" charset="0"/>
              </a:rPr>
              <a:t>1 </a:t>
            </a:r>
            <a:r>
              <a:rPr lang="en-US" sz="2800" b="1" dirty="0">
                <a:solidFill>
                  <a:schemeClr val="bg1">
                    <a:lumMod val="65000"/>
                  </a:schemeClr>
                </a:solidFill>
              </a:rPr>
              <a:t>— KEY ACTIVITIES</a:t>
            </a:r>
            <a:endParaRPr lang="en-US" sz="2800" dirty="0"/>
          </a:p>
        </p:txBody>
      </p:sp>
      <p:sp>
        <p:nvSpPr>
          <p:cNvPr id="9" name="TextBox 8"/>
          <p:cNvSpPr txBox="1"/>
          <p:nvPr/>
        </p:nvSpPr>
        <p:spPr>
          <a:xfrm>
            <a:off x="415047" y="2667117"/>
            <a:ext cx="8255540" cy="1077218"/>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e. </a:t>
            </a:r>
            <a:r>
              <a:rPr lang="en-US" sz="3200" b="1" dirty="0" smtClean="0">
                <a:solidFill>
                  <a:schemeClr val="bg1"/>
                </a:solidFill>
                <a:latin typeface="Trebuchet MS" charset="0"/>
                <a:ea typeface="Trebuchet MS" charset="0"/>
                <a:cs typeface="Trebuchet MS" charset="0"/>
              </a:rPr>
              <a:t>Review and expand international </a:t>
            </a:r>
            <a:r>
              <a:rPr lang="en-US" sz="3200" b="1" dirty="0">
                <a:solidFill>
                  <a:schemeClr val="bg1"/>
                </a:solidFill>
                <a:latin typeface="Trebuchet MS" charset="0"/>
                <a:ea typeface="Trebuchet MS" charset="0"/>
                <a:cs typeface="Trebuchet MS" charset="0"/>
              </a:rPr>
              <a:t>scholars program.</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394977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306287"/>
            <a:ext cx="3829791" cy="800219"/>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2</a:t>
            </a:r>
          </a:p>
          <a:p>
            <a:endParaRPr lang="en-US" dirty="0"/>
          </a:p>
        </p:txBody>
      </p:sp>
      <p:sp>
        <p:nvSpPr>
          <p:cNvPr id="9" name="TextBox 8"/>
          <p:cNvSpPr txBox="1"/>
          <p:nvPr/>
        </p:nvSpPr>
        <p:spPr>
          <a:xfrm>
            <a:off x="415047" y="2555131"/>
            <a:ext cx="5991691" cy="2677656"/>
          </a:xfrm>
          <a:prstGeom prst="rect">
            <a:avLst/>
          </a:prstGeom>
          <a:noFill/>
        </p:spPr>
        <p:txBody>
          <a:bodyPr wrap="square" rtlCol="0">
            <a:spAutoFit/>
          </a:bodyPr>
          <a:lstStyle/>
          <a:p>
            <a:r>
              <a:rPr lang="en-US" sz="2800" dirty="0" smtClean="0">
                <a:latin typeface="Trebuchet MS" charset="0"/>
                <a:ea typeface="Trebuchet MS" charset="0"/>
                <a:cs typeface="Trebuchet MS" charset="0"/>
              </a:rPr>
              <a:t>Achieve an increase of at </a:t>
            </a:r>
            <a:r>
              <a:rPr lang="en-US" sz="2800" dirty="0">
                <a:latin typeface="Trebuchet MS" charset="0"/>
                <a:ea typeface="Trebuchet MS" charset="0"/>
                <a:cs typeface="Trebuchet MS" charset="0"/>
              </a:rPr>
              <a:t>least </a:t>
            </a:r>
            <a:r>
              <a:rPr lang="en-US" sz="2800" dirty="0" smtClean="0">
                <a:latin typeface="Trebuchet MS" charset="0"/>
                <a:ea typeface="Trebuchet MS" charset="0"/>
                <a:cs typeface="Trebuchet MS" charset="0"/>
              </a:rPr>
              <a:t>0.25 </a:t>
            </a:r>
            <a:r>
              <a:rPr lang="en-US" sz="2800" dirty="0">
                <a:latin typeface="Trebuchet MS" charset="0"/>
                <a:ea typeface="Trebuchet MS" charset="0"/>
                <a:cs typeface="Trebuchet MS" charset="0"/>
              </a:rPr>
              <a:t>in the mean response to campus climate survey questions about personal experience of a welcoming environment </a:t>
            </a:r>
            <a:r>
              <a:rPr lang="en-US" sz="2800" dirty="0" smtClean="0">
                <a:latin typeface="Trebuchet MS" charset="0"/>
                <a:ea typeface="Trebuchet MS" charset="0"/>
                <a:cs typeface="Trebuchet MS" charset="0"/>
              </a:rPr>
              <a:t>for all </a:t>
            </a:r>
            <a:r>
              <a:rPr lang="en-US" sz="2800" dirty="0">
                <a:latin typeface="Trebuchet MS" charset="0"/>
                <a:ea typeface="Trebuchet MS" charset="0"/>
                <a:cs typeface="Trebuchet MS" charset="0"/>
              </a:rPr>
              <a:t>aspects of diversity by Spring 2022.</a:t>
            </a:r>
          </a:p>
        </p:txBody>
      </p:sp>
    </p:spTree>
    <p:extLst>
      <p:ext uri="{BB962C8B-B14F-4D97-AF65-F5344CB8AC3E}">
        <p14:creationId xmlns:p14="http://schemas.microsoft.com/office/powerpoint/2010/main" val="1241677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9" name="TextBox 8"/>
          <p:cNvSpPr txBox="1"/>
          <p:nvPr/>
        </p:nvSpPr>
        <p:spPr>
          <a:xfrm>
            <a:off x="415047" y="2667117"/>
            <a:ext cx="8255540" cy="1077218"/>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a. Open a diversity center on campus by Fall 2018.</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766774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9" name="TextBox 8"/>
          <p:cNvSpPr txBox="1"/>
          <p:nvPr/>
        </p:nvSpPr>
        <p:spPr>
          <a:xfrm>
            <a:off x="415047" y="2667117"/>
            <a:ext cx="7636133" cy="2062103"/>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b. Use teaching, training, and dialogue to increase diversity competence among individuals and within organizational units.</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46050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9" name="TextBox 8"/>
          <p:cNvSpPr txBox="1"/>
          <p:nvPr/>
        </p:nvSpPr>
        <p:spPr>
          <a:xfrm>
            <a:off x="415047" y="2667117"/>
            <a:ext cx="8255540"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c. Increase the BSU mean for the five NSSE diversity questions to at least the state university mean by 2020.</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868942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 y="1442474"/>
            <a:ext cx="9143999" cy="523220"/>
          </a:xfrm>
          <a:prstGeom prst="rect">
            <a:avLst/>
          </a:prstGeom>
          <a:noFill/>
        </p:spPr>
        <p:txBody>
          <a:bodyPr wrap="square" rtlCol="0">
            <a:spAutoFit/>
          </a:bodyPr>
          <a:lstStyle/>
          <a:p>
            <a:pPr algn="ctr"/>
            <a:r>
              <a:rPr lang="en-US" sz="2800" b="1" dirty="0">
                <a:solidFill>
                  <a:srgbClr val="6E2405"/>
                </a:solidFill>
                <a:latin typeface="Trebuchet MS" charset="0"/>
                <a:ea typeface="Trebuchet MS" charset="0"/>
                <a:cs typeface="Trebuchet MS" charset="0"/>
              </a:rPr>
              <a:t>GOAL 2 </a:t>
            </a:r>
            <a:r>
              <a:rPr lang="en-US" sz="2800" b="1" dirty="0">
                <a:solidFill>
                  <a:schemeClr val="bg1">
                    <a:lumMod val="65000"/>
                  </a:schemeClr>
                </a:solidFill>
              </a:rPr>
              <a:t>— KEY ACTIVITIES</a:t>
            </a:r>
            <a:endParaRPr lang="en-US" dirty="0"/>
          </a:p>
        </p:txBody>
      </p:sp>
      <p:sp>
        <p:nvSpPr>
          <p:cNvPr id="9" name="TextBox 8"/>
          <p:cNvSpPr txBox="1"/>
          <p:nvPr/>
        </p:nvSpPr>
        <p:spPr>
          <a:xfrm>
            <a:off x="415047" y="2667117"/>
            <a:ext cx="7643568" cy="1569660"/>
          </a:xfrm>
          <a:prstGeom prst="rect">
            <a:avLst/>
          </a:prstGeom>
          <a:noFill/>
        </p:spPr>
        <p:txBody>
          <a:bodyPr wrap="square" rtlCol="0">
            <a:spAutoFit/>
          </a:bodyPr>
          <a:lstStyle/>
          <a:p>
            <a:r>
              <a:rPr lang="en-US" sz="3200" b="1" dirty="0">
                <a:solidFill>
                  <a:schemeClr val="bg1"/>
                </a:solidFill>
                <a:latin typeface="Trebuchet MS" charset="0"/>
                <a:ea typeface="Trebuchet MS" charset="0"/>
                <a:cs typeface="Trebuchet MS" charset="0"/>
              </a:rPr>
              <a:t>d. Develop </a:t>
            </a:r>
            <a:r>
              <a:rPr lang="en-US" sz="3200" b="1" dirty="0" smtClean="0">
                <a:solidFill>
                  <a:schemeClr val="bg1"/>
                </a:solidFill>
                <a:latin typeface="Trebuchet MS" charset="0"/>
                <a:ea typeface="Trebuchet MS" charset="0"/>
                <a:cs typeface="Trebuchet MS" charset="0"/>
              </a:rPr>
              <a:t>and promote support </a:t>
            </a:r>
            <a:r>
              <a:rPr lang="en-US" sz="3200" b="1" dirty="0">
                <a:solidFill>
                  <a:schemeClr val="bg1"/>
                </a:solidFill>
                <a:latin typeface="Trebuchet MS" charset="0"/>
                <a:ea typeface="Trebuchet MS" charset="0"/>
                <a:cs typeface="Trebuchet MS" charset="0"/>
              </a:rPr>
              <a:t>networks for diverse </a:t>
            </a:r>
            <a:r>
              <a:rPr lang="en-US" sz="3200" b="1" dirty="0" smtClean="0">
                <a:solidFill>
                  <a:schemeClr val="bg1"/>
                </a:solidFill>
                <a:latin typeface="Trebuchet MS" charset="0"/>
                <a:ea typeface="Trebuchet MS" charset="0"/>
                <a:cs typeface="Trebuchet MS" charset="0"/>
              </a:rPr>
              <a:t>groups of students and employees.</a:t>
            </a:r>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43576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5189034" y="1717288"/>
            <a:ext cx="3954966" cy="39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5047" y="1670638"/>
            <a:ext cx="8074748" cy="4016484"/>
          </a:xfrm>
          <a:prstGeom prst="rect">
            <a:avLst/>
          </a:prstGeom>
          <a:noFill/>
        </p:spPr>
        <p:txBody>
          <a:bodyPr wrap="square" rtlCol="0">
            <a:spAutoFit/>
          </a:bodyPr>
          <a:lstStyle/>
          <a:p>
            <a:pPr>
              <a:lnSpc>
                <a:spcPct val="150000"/>
              </a:lnSpc>
            </a:pPr>
            <a:r>
              <a:rPr lang="en-US" sz="1700" dirty="0">
                <a:latin typeface="Trebuchet MS" charset="0"/>
                <a:ea typeface="Trebuchet MS" charset="0"/>
                <a:cs typeface="Trebuchet MS" charset="0"/>
              </a:rPr>
              <a:t>Faith Hensrud, President</a:t>
            </a:r>
          </a:p>
          <a:p>
            <a:pPr>
              <a:lnSpc>
                <a:spcPct val="150000"/>
              </a:lnSpc>
            </a:pPr>
            <a:r>
              <a:rPr lang="en-US" sz="1700" dirty="0">
                <a:latin typeface="Trebuchet MS" charset="0"/>
                <a:ea typeface="Trebuchet MS" charset="0"/>
                <a:cs typeface="Trebuchet MS" charset="0"/>
              </a:rPr>
              <a:t>Tony Peffer, Provost/VP for Academic &amp; Student Affairs</a:t>
            </a:r>
          </a:p>
          <a:p>
            <a:pPr>
              <a:lnSpc>
                <a:spcPct val="150000"/>
              </a:lnSpc>
            </a:pPr>
            <a:r>
              <a:rPr lang="en-US" sz="1700" dirty="0">
                <a:latin typeface="Trebuchet MS" charset="0"/>
                <a:ea typeface="Trebuchet MS" charset="0"/>
                <a:cs typeface="Trebuchet MS" charset="0"/>
              </a:rPr>
              <a:t>Karen Snorek, VP Administration and Finance</a:t>
            </a:r>
          </a:p>
          <a:p>
            <a:pPr>
              <a:lnSpc>
                <a:spcPct val="150000"/>
              </a:lnSpc>
            </a:pPr>
            <a:r>
              <a:rPr lang="en-US" sz="1700" dirty="0">
                <a:latin typeface="Trebuchet MS" charset="0"/>
                <a:ea typeface="Trebuchet MS" charset="0"/>
                <a:cs typeface="Trebuchet MS" charset="0"/>
              </a:rPr>
              <a:t>Michelle Frenzel, </a:t>
            </a:r>
            <a:r>
              <a:rPr lang="en-US" sz="1700" dirty="0" smtClean="0">
                <a:latin typeface="Trebuchet MS" charset="0"/>
                <a:ea typeface="Trebuchet MS" charset="0"/>
                <a:cs typeface="Trebuchet MS" charset="0"/>
              </a:rPr>
              <a:t>Executive </a:t>
            </a:r>
            <a:r>
              <a:rPr lang="en-US" sz="1700" dirty="0">
                <a:latin typeface="Trebuchet MS" charset="0"/>
                <a:ea typeface="Trebuchet MS" charset="0"/>
                <a:cs typeface="Trebuchet MS" charset="0"/>
              </a:rPr>
              <a:t>Director for Enrollment Management</a:t>
            </a:r>
          </a:p>
          <a:p>
            <a:pPr>
              <a:lnSpc>
                <a:spcPct val="150000"/>
              </a:lnSpc>
            </a:pPr>
            <a:r>
              <a:rPr lang="en-US" sz="1700" dirty="0">
                <a:latin typeface="Trebuchet MS" charset="0"/>
                <a:ea typeface="Trebuchet MS" charset="0"/>
                <a:cs typeface="Trebuchet MS" charset="0"/>
              </a:rPr>
              <a:t>Jesse Grant, Interim Dean of Students</a:t>
            </a:r>
          </a:p>
          <a:p>
            <a:pPr>
              <a:lnSpc>
                <a:spcPct val="150000"/>
              </a:lnSpc>
            </a:pPr>
            <a:r>
              <a:rPr lang="en-US" sz="1700" dirty="0">
                <a:latin typeface="Trebuchet MS" charset="0"/>
                <a:ea typeface="Trebuchet MS" charset="0"/>
                <a:cs typeface="Trebuchet MS" charset="0"/>
              </a:rPr>
              <a:t>Marla </a:t>
            </a:r>
            <a:r>
              <a:rPr lang="en-US" sz="1700" dirty="0" err="1">
                <a:latin typeface="Trebuchet MS" charset="0"/>
                <a:ea typeface="Trebuchet MS" charset="0"/>
                <a:cs typeface="Trebuchet MS" charset="0"/>
              </a:rPr>
              <a:t>Patrias</a:t>
            </a:r>
            <a:r>
              <a:rPr lang="en-US" sz="1700" dirty="0">
                <a:latin typeface="Trebuchet MS" charset="0"/>
                <a:ea typeface="Trebuchet MS" charset="0"/>
                <a:cs typeface="Trebuchet MS" charset="0"/>
              </a:rPr>
              <a:t>, Executive Director, BSU Alumni &amp; </a:t>
            </a:r>
            <a:r>
              <a:rPr lang="en-US" sz="1700" dirty="0" smtClean="0">
                <a:latin typeface="Trebuchet MS" charset="0"/>
                <a:ea typeface="Trebuchet MS" charset="0"/>
                <a:cs typeface="Trebuchet MS" charset="0"/>
              </a:rPr>
              <a:t>Foundation</a:t>
            </a:r>
          </a:p>
          <a:p>
            <a:pPr>
              <a:lnSpc>
                <a:spcPct val="150000"/>
              </a:lnSpc>
            </a:pPr>
            <a:r>
              <a:rPr lang="en-US" sz="1700" dirty="0" smtClean="0">
                <a:latin typeface="Trebuchet MS" charset="0"/>
                <a:ea typeface="Trebuchet MS" charset="0"/>
                <a:cs typeface="Trebuchet MS" charset="0"/>
              </a:rPr>
              <a:t>Bill Blackwell, Executive Director, AIRC</a:t>
            </a:r>
          </a:p>
          <a:p>
            <a:pPr>
              <a:lnSpc>
                <a:spcPct val="150000"/>
              </a:lnSpc>
            </a:pPr>
            <a:r>
              <a:rPr lang="en-US" sz="1700" dirty="0" smtClean="0">
                <a:latin typeface="Trebuchet MS" charset="0"/>
                <a:ea typeface="Trebuchet MS" charset="0"/>
                <a:cs typeface="Trebuchet MS" charset="0"/>
              </a:rPr>
              <a:t>Randy </a:t>
            </a:r>
            <a:r>
              <a:rPr lang="en-US" sz="1700" dirty="0">
                <a:latin typeface="Trebuchet MS" charset="0"/>
                <a:ea typeface="Trebuchet MS" charset="0"/>
                <a:cs typeface="Trebuchet MS" charset="0"/>
              </a:rPr>
              <a:t>Westhoff, Interim Associate VP for Academic Affairs</a:t>
            </a:r>
          </a:p>
          <a:p>
            <a:pPr>
              <a:lnSpc>
                <a:spcPct val="150000"/>
              </a:lnSpc>
            </a:pPr>
            <a:r>
              <a:rPr lang="en-US" sz="1700" dirty="0">
                <a:latin typeface="Trebuchet MS" charset="0"/>
                <a:ea typeface="Trebuchet MS" charset="0"/>
                <a:cs typeface="Trebuchet MS" charset="0"/>
              </a:rPr>
              <a:t>Peter Gable, student</a:t>
            </a:r>
          </a:p>
          <a:p>
            <a:pPr>
              <a:lnSpc>
                <a:spcPct val="150000"/>
              </a:lnSpc>
            </a:pPr>
            <a:r>
              <a:rPr lang="en-US" sz="1700" dirty="0">
                <a:latin typeface="Trebuchet MS" charset="0"/>
                <a:ea typeface="Trebuchet MS" charset="0"/>
                <a:cs typeface="Trebuchet MS" charset="0"/>
              </a:rPr>
              <a:t>Galen Hlavsa, student</a:t>
            </a:r>
          </a:p>
        </p:txBody>
      </p:sp>
    </p:spTree>
    <p:extLst>
      <p:ext uri="{BB962C8B-B14F-4D97-AF65-F5344CB8AC3E}">
        <p14:creationId xmlns:p14="http://schemas.microsoft.com/office/powerpoint/2010/main" val="1958999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476" y="6299860"/>
            <a:ext cx="3136000" cy="385124"/>
          </a:xfrm>
          <a:prstGeom prst="rect">
            <a:avLst/>
          </a:prstGeom>
        </p:spPr>
      </p:pic>
    </p:spTree>
    <p:extLst>
      <p:ext uri="{BB962C8B-B14F-4D97-AF65-F5344CB8AC3E}">
        <p14:creationId xmlns:p14="http://schemas.microsoft.com/office/powerpoint/2010/main" val="12929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5189034" y="1717288"/>
            <a:ext cx="3954966" cy="39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5046" y="1589721"/>
            <a:ext cx="8728953" cy="3416320"/>
          </a:xfrm>
          <a:prstGeom prst="rect">
            <a:avLst/>
          </a:prstGeom>
          <a:noFill/>
        </p:spPr>
        <p:txBody>
          <a:bodyPr wrap="square" rtlCol="0">
            <a:spAutoFit/>
          </a:bodyPr>
          <a:lstStyle/>
          <a:p>
            <a:pPr>
              <a:lnSpc>
                <a:spcPct val="150000"/>
              </a:lnSpc>
            </a:pPr>
            <a:r>
              <a:rPr lang="en-US" sz="2400" b="1" dirty="0">
                <a:solidFill>
                  <a:srgbClr val="25408F"/>
                </a:solidFill>
                <a:latin typeface="Trebuchet MS" charset="0"/>
                <a:ea typeface="Trebuchet MS" charset="0"/>
                <a:cs typeface="Trebuchet MS" charset="0"/>
              </a:rPr>
              <a:t>COMMITTEE MEMBERSHIP CONTINUED</a:t>
            </a:r>
          </a:p>
          <a:p>
            <a:pPr>
              <a:lnSpc>
                <a:spcPct val="150000"/>
              </a:lnSpc>
            </a:pPr>
            <a:r>
              <a:rPr lang="en-US" sz="2400" b="1" u="sng" dirty="0">
                <a:latin typeface="Trebuchet MS" charset="0"/>
                <a:ea typeface="Trebuchet MS" charset="0"/>
                <a:cs typeface="Trebuchet MS" charset="0"/>
              </a:rPr>
              <a:t>IFO </a:t>
            </a:r>
            <a:endParaRPr lang="en-US" sz="2400" dirty="0">
              <a:latin typeface="Trebuchet MS" charset="0"/>
              <a:ea typeface="Trebuchet MS" charset="0"/>
              <a:cs typeface="Trebuchet MS" charset="0"/>
            </a:endParaRPr>
          </a:p>
          <a:p>
            <a:pPr>
              <a:lnSpc>
                <a:spcPct val="150000"/>
              </a:lnSpc>
            </a:pPr>
            <a:r>
              <a:rPr lang="en-US" sz="2400" dirty="0">
                <a:latin typeface="Trebuchet MS" charset="0"/>
                <a:ea typeface="Trebuchet MS" charset="0"/>
                <a:cs typeface="Trebuchet MS" charset="0"/>
              </a:rPr>
              <a:t>Debbie Guelda — College of Arts &amp; Sciences</a:t>
            </a:r>
          </a:p>
          <a:p>
            <a:pPr>
              <a:lnSpc>
                <a:spcPct val="150000"/>
              </a:lnSpc>
            </a:pPr>
            <a:r>
              <a:rPr lang="en-US" sz="2400" dirty="0">
                <a:latin typeface="Trebuchet MS" charset="0"/>
                <a:ea typeface="Trebuchet MS" charset="0"/>
                <a:cs typeface="Trebuchet MS" charset="0"/>
              </a:rPr>
              <a:t>Tim Goodwin — College of Health Science &amp; Human Ecology</a:t>
            </a:r>
          </a:p>
          <a:p>
            <a:pPr>
              <a:lnSpc>
                <a:spcPct val="150000"/>
              </a:lnSpc>
            </a:pPr>
            <a:r>
              <a:rPr lang="en-US" sz="2400" dirty="0">
                <a:latin typeface="Trebuchet MS" charset="0"/>
                <a:ea typeface="Trebuchet MS" charset="0"/>
                <a:cs typeface="Trebuchet MS" charset="0"/>
              </a:rPr>
              <a:t>Bill Graves — College of Business</a:t>
            </a:r>
          </a:p>
          <a:p>
            <a:pPr>
              <a:lnSpc>
                <a:spcPct val="150000"/>
              </a:lnSpc>
            </a:pPr>
            <a:r>
              <a:rPr lang="en-US" sz="2400" dirty="0">
                <a:latin typeface="Trebuchet MS" charset="0"/>
                <a:ea typeface="Trebuchet MS" charset="0"/>
                <a:cs typeface="Trebuchet MS" charset="0"/>
              </a:rPr>
              <a:t>Amber Fryklund — Athletics</a:t>
            </a:r>
          </a:p>
        </p:txBody>
      </p:sp>
    </p:spTree>
    <p:extLst>
      <p:ext uri="{BB962C8B-B14F-4D97-AF65-F5344CB8AC3E}">
        <p14:creationId xmlns:p14="http://schemas.microsoft.com/office/powerpoint/2010/main" val="97647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5189034" y="1717288"/>
            <a:ext cx="3954966" cy="39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5047" y="1424301"/>
            <a:ext cx="8074748" cy="4770537"/>
          </a:xfrm>
          <a:prstGeom prst="rect">
            <a:avLst/>
          </a:prstGeom>
          <a:noFill/>
        </p:spPr>
        <p:txBody>
          <a:bodyPr wrap="square" rtlCol="0">
            <a:spAutoFit/>
          </a:bodyPr>
          <a:lstStyle/>
          <a:p>
            <a:pPr>
              <a:lnSpc>
                <a:spcPct val="150000"/>
              </a:lnSpc>
            </a:pPr>
            <a:r>
              <a:rPr lang="en-US" sz="2400" b="1" dirty="0">
                <a:solidFill>
                  <a:srgbClr val="25408F"/>
                </a:solidFill>
                <a:latin typeface="Trebuchet MS" charset="0"/>
                <a:ea typeface="Trebuchet MS" charset="0"/>
                <a:cs typeface="Trebuchet MS" charset="0"/>
              </a:rPr>
              <a:t>COMMITTEE MEMBERSHIP CONTINUED</a:t>
            </a:r>
          </a:p>
          <a:p>
            <a:endParaRPr lang="en-US" sz="1000" b="1" u="sng" dirty="0"/>
          </a:p>
          <a:p>
            <a:r>
              <a:rPr lang="en-US" sz="2400" b="1" u="sng" dirty="0"/>
              <a:t>MAPE</a:t>
            </a:r>
            <a:endParaRPr lang="en-US" sz="2400" dirty="0"/>
          </a:p>
          <a:p>
            <a:r>
              <a:rPr lang="en-US" sz="2400" dirty="0"/>
              <a:t>Brodie Karger – Information Technology Services</a:t>
            </a:r>
          </a:p>
          <a:p>
            <a:endParaRPr lang="en-US" sz="1400" b="1" u="sng" dirty="0"/>
          </a:p>
          <a:p>
            <a:r>
              <a:rPr lang="en-US" sz="2400" b="1" u="sng" dirty="0"/>
              <a:t>MMA </a:t>
            </a:r>
            <a:endParaRPr lang="en-US" sz="2400" dirty="0"/>
          </a:p>
          <a:p>
            <a:r>
              <a:rPr lang="en-US" sz="2400" dirty="0"/>
              <a:t>Sandra Beck – Facilities Services Supervisor</a:t>
            </a:r>
          </a:p>
          <a:p>
            <a:r>
              <a:rPr lang="en-US" sz="1400" dirty="0"/>
              <a:t> </a:t>
            </a:r>
          </a:p>
          <a:p>
            <a:r>
              <a:rPr lang="en-US" sz="2400" b="1" u="sng" dirty="0"/>
              <a:t>MSUAASF </a:t>
            </a:r>
            <a:endParaRPr lang="en-US" sz="2400" dirty="0"/>
          </a:p>
          <a:p>
            <a:r>
              <a:rPr lang="en-US" sz="2400" dirty="0"/>
              <a:t>Kelli </a:t>
            </a:r>
            <a:r>
              <a:rPr lang="en-US" sz="2400" dirty="0" err="1"/>
              <a:t>Steggall</a:t>
            </a:r>
            <a:r>
              <a:rPr lang="en-US" sz="2400" dirty="0"/>
              <a:t> </a:t>
            </a:r>
            <a:r>
              <a:rPr lang="en-US" sz="2400" dirty="0" smtClean="0"/>
              <a:t>– </a:t>
            </a:r>
            <a:r>
              <a:rPr lang="en-US" sz="2400" dirty="0"/>
              <a:t>Director of </a:t>
            </a:r>
            <a:r>
              <a:rPr lang="en-US" sz="2400" dirty="0" err="1"/>
              <a:t>TRiO</a:t>
            </a:r>
            <a:r>
              <a:rPr lang="en-US" sz="2400" dirty="0"/>
              <a:t> McNair/SSS, Upward </a:t>
            </a:r>
            <a:r>
              <a:rPr lang="en-US" sz="2400" dirty="0" smtClean="0"/>
              <a:t>Bound</a:t>
            </a:r>
          </a:p>
          <a:p>
            <a:r>
              <a:rPr lang="en-US" sz="1400" dirty="0"/>
              <a:t> </a:t>
            </a:r>
          </a:p>
          <a:p>
            <a:r>
              <a:rPr lang="en-US" sz="2400" b="1" u="sng" dirty="0"/>
              <a:t>AFSCME </a:t>
            </a:r>
            <a:endParaRPr lang="en-US" sz="2400" dirty="0"/>
          </a:p>
          <a:p>
            <a:r>
              <a:rPr lang="en-US" sz="2400" dirty="0"/>
              <a:t>Thomas Skime – Theatre Technician </a:t>
            </a:r>
          </a:p>
          <a:p>
            <a:endParaRPr lang="en-US" sz="2400" dirty="0"/>
          </a:p>
        </p:txBody>
      </p:sp>
    </p:spTree>
    <p:extLst>
      <p:ext uri="{BB962C8B-B14F-4D97-AF65-F5344CB8AC3E}">
        <p14:creationId xmlns:p14="http://schemas.microsoft.com/office/powerpoint/2010/main" val="46509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5189034" y="1717288"/>
            <a:ext cx="3954966" cy="3969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5047" y="1617589"/>
            <a:ext cx="8074748" cy="3970318"/>
          </a:xfrm>
          <a:prstGeom prst="rect">
            <a:avLst/>
          </a:prstGeom>
          <a:noFill/>
        </p:spPr>
        <p:txBody>
          <a:bodyPr wrap="square" rtlCol="0">
            <a:spAutoFit/>
          </a:bodyPr>
          <a:lstStyle/>
          <a:p>
            <a:pPr>
              <a:lnSpc>
                <a:spcPct val="150000"/>
              </a:lnSpc>
            </a:pPr>
            <a:r>
              <a:rPr lang="en-US" sz="2400" b="1" dirty="0">
                <a:solidFill>
                  <a:srgbClr val="25408F"/>
                </a:solidFill>
              </a:rPr>
              <a:t>STEERING COMMITTEE</a:t>
            </a:r>
            <a:endParaRPr lang="en-US" sz="2400" dirty="0">
              <a:solidFill>
                <a:srgbClr val="25408F"/>
              </a:solidFill>
            </a:endParaRPr>
          </a:p>
          <a:p>
            <a:pPr>
              <a:lnSpc>
                <a:spcPct val="150000"/>
              </a:lnSpc>
            </a:pPr>
            <a:r>
              <a:rPr lang="en-US" sz="2400" dirty="0"/>
              <a:t>Faith Hensrud</a:t>
            </a:r>
          </a:p>
          <a:p>
            <a:pPr>
              <a:lnSpc>
                <a:spcPct val="150000"/>
              </a:lnSpc>
            </a:pPr>
            <a:r>
              <a:rPr lang="en-US" sz="2400" dirty="0"/>
              <a:t>Tony Peffer</a:t>
            </a:r>
          </a:p>
          <a:p>
            <a:pPr>
              <a:lnSpc>
                <a:spcPct val="150000"/>
              </a:lnSpc>
            </a:pPr>
            <a:r>
              <a:rPr lang="en-US" sz="2400" dirty="0"/>
              <a:t>Karen Snorek</a:t>
            </a:r>
          </a:p>
          <a:p>
            <a:pPr>
              <a:lnSpc>
                <a:spcPct val="150000"/>
              </a:lnSpc>
            </a:pPr>
            <a:r>
              <a:rPr lang="en-US" sz="2400" dirty="0"/>
              <a:t>Michelle Frenzel</a:t>
            </a:r>
          </a:p>
          <a:p>
            <a:pPr>
              <a:lnSpc>
                <a:spcPct val="150000"/>
              </a:lnSpc>
            </a:pPr>
            <a:r>
              <a:rPr lang="en-US" sz="2400" dirty="0"/>
              <a:t>Randy Westhoff</a:t>
            </a:r>
          </a:p>
          <a:p>
            <a:pPr>
              <a:lnSpc>
                <a:spcPct val="150000"/>
              </a:lnSpc>
            </a:pPr>
            <a:r>
              <a:rPr lang="en-US" sz="2400" dirty="0"/>
              <a:t>Debbie Guelda</a:t>
            </a:r>
          </a:p>
        </p:txBody>
      </p:sp>
    </p:spTree>
    <p:extLst>
      <p:ext uri="{BB962C8B-B14F-4D97-AF65-F5344CB8AC3E}">
        <p14:creationId xmlns:p14="http://schemas.microsoft.com/office/powerpoint/2010/main" val="1914525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TotalTime>
  <Words>1339</Words>
  <Application>Microsoft Office PowerPoint</Application>
  <PresentationFormat>On-screen Show (4:3)</PresentationFormat>
  <Paragraphs>140</Paragraphs>
  <Slides>60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Lee</dc:creator>
  <cp:lastModifiedBy>Scott Faust</cp:lastModifiedBy>
  <cp:revision>42</cp:revision>
  <cp:lastPrinted>2017-09-27T17:16:50Z</cp:lastPrinted>
  <dcterms:created xsi:type="dcterms:W3CDTF">2017-09-26T18:45:59Z</dcterms:created>
  <dcterms:modified xsi:type="dcterms:W3CDTF">2017-10-10T19:45:27Z</dcterms:modified>
</cp:coreProperties>
</file>