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9" r:id="rId5"/>
    <p:sldId id="266" r:id="rId6"/>
    <p:sldId id="258" r:id="rId7"/>
    <p:sldId id="260" r:id="rId8"/>
    <p:sldId id="267" r:id="rId9"/>
    <p:sldId id="265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00F19A-BBFB-419B-94D5-8644D43B4F2E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0E4DE906-A555-428A-90DE-CDE6C1B5E014}">
      <dgm:prSet phldrT="[Text]"/>
      <dgm:spPr/>
      <dgm:t>
        <a:bodyPr/>
        <a:lstStyle/>
        <a:p>
          <a:r>
            <a:rPr lang="en-US"/>
            <a:t>Strategic Position</a:t>
          </a:r>
        </a:p>
      </dgm:t>
    </dgm:pt>
    <dgm:pt modelId="{01FB9C9A-3FA8-4220-ACDE-1E34586A10CB}" type="parTrans" cxnId="{9EE286EB-D9CD-4566-8DBB-58904D6A889C}">
      <dgm:prSet/>
      <dgm:spPr/>
      <dgm:t>
        <a:bodyPr/>
        <a:lstStyle/>
        <a:p>
          <a:endParaRPr lang="en-US"/>
        </a:p>
      </dgm:t>
    </dgm:pt>
    <dgm:pt modelId="{D960B962-B44C-4B27-8200-A22F68798766}" type="sibTrans" cxnId="{9EE286EB-D9CD-4566-8DBB-58904D6A889C}">
      <dgm:prSet/>
      <dgm:spPr/>
      <dgm:t>
        <a:bodyPr/>
        <a:lstStyle/>
        <a:p>
          <a:endParaRPr lang="en-US"/>
        </a:p>
      </dgm:t>
    </dgm:pt>
    <dgm:pt modelId="{367A8F53-F57D-4083-9F0D-F3760007803C}">
      <dgm:prSet phldrT="[Text]"/>
      <dgm:spPr/>
      <dgm:t>
        <a:bodyPr/>
        <a:lstStyle/>
        <a:p>
          <a:r>
            <a:rPr lang="en-US"/>
            <a:t>Strategic Plan</a:t>
          </a:r>
        </a:p>
      </dgm:t>
    </dgm:pt>
    <dgm:pt modelId="{2E54BE36-5A6C-4CDC-89D7-B0C5503C49D3}" type="parTrans" cxnId="{EA5E1EEF-FDCE-455A-9036-C2E201967FDB}">
      <dgm:prSet/>
      <dgm:spPr/>
      <dgm:t>
        <a:bodyPr/>
        <a:lstStyle/>
        <a:p>
          <a:endParaRPr lang="en-US"/>
        </a:p>
      </dgm:t>
    </dgm:pt>
    <dgm:pt modelId="{28AF0845-BCA8-4732-B1A8-782DB375E59D}" type="sibTrans" cxnId="{EA5E1EEF-FDCE-455A-9036-C2E201967FDB}">
      <dgm:prSet/>
      <dgm:spPr/>
      <dgm:t>
        <a:bodyPr/>
        <a:lstStyle/>
        <a:p>
          <a:endParaRPr lang="en-US"/>
        </a:p>
      </dgm:t>
    </dgm:pt>
    <dgm:pt modelId="{53ABB0CA-8ECF-4C1E-96E4-18ADB57B7C9E}">
      <dgm:prSet phldrT="[Text]"/>
      <dgm:spPr/>
      <dgm:t>
        <a:bodyPr/>
        <a:lstStyle/>
        <a:p>
          <a:r>
            <a:rPr lang="en-US" dirty="0"/>
            <a:t>Operational </a:t>
          </a:r>
          <a:r>
            <a:rPr lang="en-US" dirty="0" smtClean="0"/>
            <a:t>Plans</a:t>
          </a:r>
          <a:endParaRPr lang="en-US" dirty="0"/>
        </a:p>
      </dgm:t>
    </dgm:pt>
    <dgm:pt modelId="{B42B1223-46C7-40DD-9E8C-0A7F341FA0AC}" type="parTrans" cxnId="{32EC55C3-2F32-46CE-9678-0DF6CDF4CFC2}">
      <dgm:prSet/>
      <dgm:spPr/>
      <dgm:t>
        <a:bodyPr/>
        <a:lstStyle/>
        <a:p>
          <a:endParaRPr lang="en-US"/>
        </a:p>
      </dgm:t>
    </dgm:pt>
    <dgm:pt modelId="{ACC91647-E6B3-433B-BBF4-EF1166220CB8}" type="sibTrans" cxnId="{32EC55C3-2F32-46CE-9678-0DF6CDF4CFC2}">
      <dgm:prSet/>
      <dgm:spPr/>
      <dgm:t>
        <a:bodyPr/>
        <a:lstStyle/>
        <a:p>
          <a:endParaRPr lang="en-US"/>
        </a:p>
      </dgm:t>
    </dgm:pt>
    <dgm:pt modelId="{0F2AB914-5527-4A47-ACBC-B411A6460C99}" type="pres">
      <dgm:prSet presAssocID="{6D00F19A-BBFB-419B-94D5-8644D43B4F2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9444A66-CA43-47C2-B9E7-0BF305519513}" type="pres">
      <dgm:prSet presAssocID="{0E4DE906-A555-428A-90DE-CDE6C1B5E01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FAAA5F-19E3-4018-93AB-2723D1C79C37}" type="pres">
      <dgm:prSet presAssocID="{0E4DE906-A555-428A-90DE-CDE6C1B5E014}" presName="gear1srcNode" presStyleLbl="node1" presStyleIdx="0" presStyleCnt="3"/>
      <dgm:spPr/>
      <dgm:t>
        <a:bodyPr/>
        <a:lstStyle/>
        <a:p>
          <a:endParaRPr lang="en-US"/>
        </a:p>
      </dgm:t>
    </dgm:pt>
    <dgm:pt modelId="{0C83D59F-E2C1-4A28-8C78-53C38C35FEFF}" type="pres">
      <dgm:prSet presAssocID="{0E4DE906-A555-428A-90DE-CDE6C1B5E014}" presName="gear1dstNode" presStyleLbl="node1" presStyleIdx="0" presStyleCnt="3"/>
      <dgm:spPr/>
      <dgm:t>
        <a:bodyPr/>
        <a:lstStyle/>
        <a:p>
          <a:endParaRPr lang="en-US"/>
        </a:p>
      </dgm:t>
    </dgm:pt>
    <dgm:pt modelId="{EC3CAE8D-A6EA-4E2A-90D5-0E54DCACC3FC}" type="pres">
      <dgm:prSet presAssocID="{367A8F53-F57D-4083-9F0D-F3760007803C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634A22-95B1-4653-8252-57F386E6A1DB}" type="pres">
      <dgm:prSet presAssocID="{367A8F53-F57D-4083-9F0D-F3760007803C}" presName="gear2srcNode" presStyleLbl="node1" presStyleIdx="1" presStyleCnt="3"/>
      <dgm:spPr/>
      <dgm:t>
        <a:bodyPr/>
        <a:lstStyle/>
        <a:p>
          <a:endParaRPr lang="en-US"/>
        </a:p>
      </dgm:t>
    </dgm:pt>
    <dgm:pt modelId="{3A08B91B-DB61-40DE-8586-4E569231F1FE}" type="pres">
      <dgm:prSet presAssocID="{367A8F53-F57D-4083-9F0D-F3760007803C}" presName="gear2dstNode" presStyleLbl="node1" presStyleIdx="1" presStyleCnt="3"/>
      <dgm:spPr/>
      <dgm:t>
        <a:bodyPr/>
        <a:lstStyle/>
        <a:p>
          <a:endParaRPr lang="en-US"/>
        </a:p>
      </dgm:t>
    </dgm:pt>
    <dgm:pt modelId="{C70A8E76-C866-48D0-B463-8EEFED551D32}" type="pres">
      <dgm:prSet presAssocID="{53ABB0CA-8ECF-4C1E-96E4-18ADB57B7C9E}" presName="gear3" presStyleLbl="node1" presStyleIdx="2" presStyleCnt="3"/>
      <dgm:spPr/>
      <dgm:t>
        <a:bodyPr/>
        <a:lstStyle/>
        <a:p>
          <a:endParaRPr lang="en-US"/>
        </a:p>
      </dgm:t>
    </dgm:pt>
    <dgm:pt modelId="{CCEE808D-706F-4E0E-B6E2-9B16B91D2A42}" type="pres">
      <dgm:prSet presAssocID="{53ABB0CA-8ECF-4C1E-96E4-18ADB57B7C9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CC292F-9B06-446A-8245-F588E8BA4D6C}" type="pres">
      <dgm:prSet presAssocID="{53ABB0CA-8ECF-4C1E-96E4-18ADB57B7C9E}" presName="gear3srcNode" presStyleLbl="node1" presStyleIdx="2" presStyleCnt="3"/>
      <dgm:spPr/>
      <dgm:t>
        <a:bodyPr/>
        <a:lstStyle/>
        <a:p>
          <a:endParaRPr lang="en-US"/>
        </a:p>
      </dgm:t>
    </dgm:pt>
    <dgm:pt modelId="{36617074-B015-4B1C-AE00-6DF21ACDEC57}" type="pres">
      <dgm:prSet presAssocID="{53ABB0CA-8ECF-4C1E-96E4-18ADB57B7C9E}" presName="gear3dstNode" presStyleLbl="node1" presStyleIdx="2" presStyleCnt="3"/>
      <dgm:spPr/>
      <dgm:t>
        <a:bodyPr/>
        <a:lstStyle/>
        <a:p>
          <a:endParaRPr lang="en-US"/>
        </a:p>
      </dgm:t>
    </dgm:pt>
    <dgm:pt modelId="{1CF78907-4608-41A7-8CE6-06151420C7EA}" type="pres">
      <dgm:prSet presAssocID="{D960B962-B44C-4B27-8200-A22F68798766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CD306572-B177-4955-A3E0-8F1C68D36F1B}" type="pres">
      <dgm:prSet presAssocID="{28AF0845-BCA8-4732-B1A8-782DB375E59D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67C68C22-50FB-458C-AD5E-CEF816E65C10}" type="pres">
      <dgm:prSet presAssocID="{ACC91647-E6B3-433B-BBF4-EF1166220CB8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99DB62C9-F26E-4BE2-A947-12F7FDF5412E}" type="presOf" srcId="{367A8F53-F57D-4083-9F0D-F3760007803C}" destId="{3A08B91B-DB61-40DE-8586-4E569231F1FE}" srcOrd="2" destOrd="0" presId="urn:microsoft.com/office/officeart/2005/8/layout/gear1"/>
    <dgm:cxn modelId="{66B23C39-D220-4DAA-A184-230FC102DB9F}" type="presOf" srcId="{53ABB0CA-8ECF-4C1E-96E4-18ADB57B7C9E}" destId="{CCEE808D-706F-4E0E-B6E2-9B16B91D2A42}" srcOrd="1" destOrd="0" presId="urn:microsoft.com/office/officeart/2005/8/layout/gear1"/>
    <dgm:cxn modelId="{0BBDFA5F-CBCB-4306-951D-B794BA0760AB}" type="presOf" srcId="{0E4DE906-A555-428A-90DE-CDE6C1B5E014}" destId="{0C83D59F-E2C1-4A28-8C78-53C38C35FEFF}" srcOrd="2" destOrd="0" presId="urn:microsoft.com/office/officeart/2005/8/layout/gear1"/>
    <dgm:cxn modelId="{7EA99BAF-4060-4AA7-AD29-69ADD8FC8A98}" type="presOf" srcId="{0E4DE906-A555-428A-90DE-CDE6C1B5E014}" destId="{B7FAAA5F-19E3-4018-93AB-2723D1C79C37}" srcOrd="1" destOrd="0" presId="urn:microsoft.com/office/officeart/2005/8/layout/gear1"/>
    <dgm:cxn modelId="{5383DF78-7479-4045-9E14-F5ADF25CCE22}" type="presOf" srcId="{53ABB0CA-8ECF-4C1E-96E4-18ADB57B7C9E}" destId="{C70A8E76-C866-48D0-B463-8EEFED551D32}" srcOrd="0" destOrd="0" presId="urn:microsoft.com/office/officeart/2005/8/layout/gear1"/>
    <dgm:cxn modelId="{32EC55C3-2F32-46CE-9678-0DF6CDF4CFC2}" srcId="{6D00F19A-BBFB-419B-94D5-8644D43B4F2E}" destId="{53ABB0CA-8ECF-4C1E-96E4-18ADB57B7C9E}" srcOrd="2" destOrd="0" parTransId="{B42B1223-46C7-40DD-9E8C-0A7F341FA0AC}" sibTransId="{ACC91647-E6B3-433B-BBF4-EF1166220CB8}"/>
    <dgm:cxn modelId="{99120790-BB57-45B2-BB4B-59DE7A1A02E6}" type="presOf" srcId="{367A8F53-F57D-4083-9F0D-F3760007803C}" destId="{EC3CAE8D-A6EA-4E2A-90D5-0E54DCACC3FC}" srcOrd="0" destOrd="0" presId="urn:microsoft.com/office/officeart/2005/8/layout/gear1"/>
    <dgm:cxn modelId="{EA5E1EEF-FDCE-455A-9036-C2E201967FDB}" srcId="{6D00F19A-BBFB-419B-94D5-8644D43B4F2E}" destId="{367A8F53-F57D-4083-9F0D-F3760007803C}" srcOrd="1" destOrd="0" parTransId="{2E54BE36-5A6C-4CDC-89D7-B0C5503C49D3}" sibTransId="{28AF0845-BCA8-4732-B1A8-782DB375E59D}"/>
    <dgm:cxn modelId="{3FC7900F-71E4-4B28-8F00-D91D9273F807}" type="presOf" srcId="{ACC91647-E6B3-433B-BBF4-EF1166220CB8}" destId="{67C68C22-50FB-458C-AD5E-CEF816E65C10}" srcOrd="0" destOrd="0" presId="urn:microsoft.com/office/officeart/2005/8/layout/gear1"/>
    <dgm:cxn modelId="{D715C26D-5684-4292-BFC5-E52339906681}" type="presOf" srcId="{367A8F53-F57D-4083-9F0D-F3760007803C}" destId="{8A634A22-95B1-4653-8252-57F386E6A1DB}" srcOrd="1" destOrd="0" presId="urn:microsoft.com/office/officeart/2005/8/layout/gear1"/>
    <dgm:cxn modelId="{99C87D5F-819F-47A3-986B-11EC15ED1646}" type="presOf" srcId="{0E4DE906-A555-428A-90DE-CDE6C1B5E014}" destId="{F9444A66-CA43-47C2-B9E7-0BF305519513}" srcOrd="0" destOrd="0" presId="urn:microsoft.com/office/officeart/2005/8/layout/gear1"/>
    <dgm:cxn modelId="{9356A13D-61B7-4A12-92BA-935D12658405}" type="presOf" srcId="{53ABB0CA-8ECF-4C1E-96E4-18ADB57B7C9E}" destId="{36617074-B015-4B1C-AE00-6DF21ACDEC57}" srcOrd="3" destOrd="0" presId="urn:microsoft.com/office/officeart/2005/8/layout/gear1"/>
    <dgm:cxn modelId="{65E8529C-CCA7-490B-B080-214696C1C5CD}" type="presOf" srcId="{28AF0845-BCA8-4732-B1A8-782DB375E59D}" destId="{CD306572-B177-4955-A3E0-8F1C68D36F1B}" srcOrd="0" destOrd="0" presId="urn:microsoft.com/office/officeart/2005/8/layout/gear1"/>
    <dgm:cxn modelId="{6C7B4314-D89E-400B-863F-F01615E5144D}" type="presOf" srcId="{D960B962-B44C-4B27-8200-A22F68798766}" destId="{1CF78907-4608-41A7-8CE6-06151420C7EA}" srcOrd="0" destOrd="0" presId="urn:microsoft.com/office/officeart/2005/8/layout/gear1"/>
    <dgm:cxn modelId="{0EA55558-BAA0-4FCC-86C0-5B05EB19A033}" type="presOf" srcId="{6D00F19A-BBFB-419B-94D5-8644D43B4F2E}" destId="{0F2AB914-5527-4A47-ACBC-B411A6460C99}" srcOrd="0" destOrd="0" presId="urn:microsoft.com/office/officeart/2005/8/layout/gear1"/>
    <dgm:cxn modelId="{9EE286EB-D9CD-4566-8DBB-58904D6A889C}" srcId="{6D00F19A-BBFB-419B-94D5-8644D43B4F2E}" destId="{0E4DE906-A555-428A-90DE-CDE6C1B5E014}" srcOrd="0" destOrd="0" parTransId="{01FB9C9A-3FA8-4220-ACDE-1E34586A10CB}" sibTransId="{D960B962-B44C-4B27-8200-A22F68798766}"/>
    <dgm:cxn modelId="{1272B127-E977-4CC4-9CF8-72CA8395C372}" type="presOf" srcId="{53ABB0CA-8ECF-4C1E-96E4-18ADB57B7C9E}" destId="{9ACC292F-9B06-446A-8245-F588E8BA4D6C}" srcOrd="2" destOrd="0" presId="urn:microsoft.com/office/officeart/2005/8/layout/gear1"/>
    <dgm:cxn modelId="{19D07905-7F72-4CDA-BF0E-DB0D9AB6282E}" type="presParOf" srcId="{0F2AB914-5527-4A47-ACBC-B411A6460C99}" destId="{F9444A66-CA43-47C2-B9E7-0BF305519513}" srcOrd="0" destOrd="0" presId="urn:microsoft.com/office/officeart/2005/8/layout/gear1"/>
    <dgm:cxn modelId="{A647C777-193E-4FE9-AD41-9F41E91A3E75}" type="presParOf" srcId="{0F2AB914-5527-4A47-ACBC-B411A6460C99}" destId="{B7FAAA5F-19E3-4018-93AB-2723D1C79C37}" srcOrd="1" destOrd="0" presId="urn:microsoft.com/office/officeart/2005/8/layout/gear1"/>
    <dgm:cxn modelId="{DFF12BD9-AF58-4E08-8EAB-7F56D7FFAFB5}" type="presParOf" srcId="{0F2AB914-5527-4A47-ACBC-B411A6460C99}" destId="{0C83D59F-E2C1-4A28-8C78-53C38C35FEFF}" srcOrd="2" destOrd="0" presId="urn:microsoft.com/office/officeart/2005/8/layout/gear1"/>
    <dgm:cxn modelId="{FC1717CE-3CCE-4130-988E-39C43D36BA60}" type="presParOf" srcId="{0F2AB914-5527-4A47-ACBC-B411A6460C99}" destId="{EC3CAE8D-A6EA-4E2A-90D5-0E54DCACC3FC}" srcOrd="3" destOrd="0" presId="urn:microsoft.com/office/officeart/2005/8/layout/gear1"/>
    <dgm:cxn modelId="{D12E5533-2026-44FA-9AEE-79CC49703F17}" type="presParOf" srcId="{0F2AB914-5527-4A47-ACBC-B411A6460C99}" destId="{8A634A22-95B1-4653-8252-57F386E6A1DB}" srcOrd="4" destOrd="0" presId="urn:microsoft.com/office/officeart/2005/8/layout/gear1"/>
    <dgm:cxn modelId="{72719FC6-47A8-4E72-A069-80E0D2724706}" type="presParOf" srcId="{0F2AB914-5527-4A47-ACBC-B411A6460C99}" destId="{3A08B91B-DB61-40DE-8586-4E569231F1FE}" srcOrd="5" destOrd="0" presId="urn:microsoft.com/office/officeart/2005/8/layout/gear1"/>
    <dgm:cxn modelId="{24EF2A5C-E4EA-45CB-A5B5-9B0DE9013353}" type="presParOf" srcId="{0F2AB914-5527-4A47-ACBC-B411A6460C99}" destId="{C70A8E76-C866-48D0-B463-8EEFED551D32}" srcOrd="6" destOrd="0" presId="urn:microsoft.com/office/officeart/2005/8/layout/gear1"/>
    <dgm:cxn modelId="{92962B3C-868A-4251-83F5-7A1EE150C7D6}" type="presParOf" srcId="{0F2AB914-5527-4A47-ACBC-B411A6460C99}" destId="{CCEE808D-706F-4E0E-B6E2-9B16B91D2A42}" srcOrd="7" destOrd="0" presId="urn:microsoft.com/office/officeart/2005/8/layout/gear1"/>
    <dgm:cxn modelId="{45BF738A-C13A-41EA-BEF6-B586EC6A6434}" type="presParOf" srcId="{0F2AB914-5527-4A47-ACBC-B411A6460C99}" destId="{9ACC292F-9B06-446A-8245-F588E8BA4D6C}" srcOrd="8" destOrd="0" presId="urn:microsoft.com/office/officeart/2005/8/layout/gear1"/>
    <dgm:cxn modelId="{A024DD8E-CD4F-47FE-BF9A-F76C4B6C09E3}" type="presParOf" srcId="{0F2AB914-5527-4A47-ACBC-B411A6460C99}" destId="{36617074-B015-4B1C-AE00-6DF21ACDEC57}" srcOrd="9" destOrd="0" presId="urn:microsoft.com/office/officeart/2005/8/layout/gear1"/>
    <dgm:cxn modelId="{F9E7C653-F429-454C-B057-011318FC4767}" type="presParOf" srcId="{0F2AB914-5527-4A47-ACBC-B411A6460C99}" destId="{1CF78907-4608-41A7-8CE6-06151420C7EA}" srcOrd="10" destOrd="0" presId="urn:microsoft.com/office/officeart/2005/8/layout/gear1"/>
    <dgm:cxn modelId="{8F8B9A7B-321B-4301-8130-4589475B1806}" type="presParOf" srcId="{0F2AB914-5527-4A47-ACBC-B411A6460C99}" destId="{CD306572-B177-4955-A3E0-8F1C68D36F1B}" srcOrd="11" destOrd="0" presId="urn:microsoft.com/office/officeart/2005/8/layout/gear1"/>
    <dgm:cxn modelId="{FB7ACA61-8172-4986-8BBC-7EC48C1C47DA}" type="presParOf" srcId="{0F2AB914-5527-4A47-ACBC-B411A6460C99}" destId="{67C68C22-50FB-458C-AD5E-CEF816E65C1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444A66-CA43-47C2-B9E7-0BF305519513}">
      <dsp:nvSpPr>
        <dsp:cNvPr id="0" name=""/>
        <dsp:cNvSpPr/>
      </dsp:nvSpPr>
      <dsp:spPr>
        <a:xfrm>
          <a:off x="3888501" y="2036682"/>
          <a:ext cx="2489279" cy="2489279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Strategic Position</a:t>
          </a:r>
        </a:p>
      </dsp:txBody>
      <dsp:txXfrm>
        <a:off x="4388957" y="2619784"/>
        <a:ext cx="1488367" cy="1279541"/>
      </dsp:txXfrm>
    </dsp:sp>
    <dsp:sp modelId="{EC3CAE8D-A6EA-4E2A-90D5-0E54DCACC3FC}">
      <dsp:nvSpPr>
        <dsp:cNvPr id="0" name=""/>
        <dsp:cNvSpPr/>
      </dsp:nvSpPr>
      <dsp:spPr>
        <a:xfrm>
          <a:off x="2440194" y="1448307"/>
          <a:ext cx="1810384" cy="1810384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Strategic Plan</a:t>
          </a:r>
        </a:p>
      </dsp:txBody>
      <dsp:txXfrm>
        <a:off x="2895964" y="1906831"/>
        <a:ext cx="898844" cy="893336"/>
      </dsp:txXfrm>
    </dsp:sp>
    <dsp:sp modelId="{C70A8E76-C866-48D0-B463-8EEFED551D32}">
      <dsp:nvSpPr>
        <dsp:cNvPr id="0" name=""/>
        <dsp:cNvSpPr/>
      </dsp:nvSpPr>
      <dsp:spPr>
        <a:xfrm rot="20700000">
          <a:off x="3454194" y="199327"/>
          <a:ext cx="1773807" cy="177380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Operational </a:t>
          </a:r>
          <a:r>
            <a:rPr lang="en-US" sz="1300" kern="1200" dirty="0" smtClean="0"/>
            <a:t>Plans</a:t>
          </a:r>
          <a:endParaRPr lang="en-US" sz="1300" kern="1200" dirty="0"/>
        </a:p>
      </dsp:txBody>
      <dsp:txXfrm rot="-20700000">
        <a:off x="3843242" y="588375"/>
        <a:ext cx="995711" cy="995711"/>
      </dsp:txXfrm>
    </dsp:sp>
    <dsp:sp modelId="{1CF78907-4608-41A7-8CE6-06151420C7EA}">
      <dsp:nvSpPr>
        <dsp:cNvPr id="0" name=""/>
        <dsp:cNvSpPr/>
      </dsp:nvSpPr>
      <dsp:spPr>
        <a:xfrm>
          <a:off x="3700747" y="1658974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306572-B177-4955-A3E0-8F1C68D36F1B}">
      <dsp:nvSpPr>
        <dsp:cNvPr id="0" name=""/>
        <dsp:cNvSpPr/>
      </dsp:nvSpPr>
      <dsp:spPr>
        <a:xfrm>
          <a:off x="2119578" y="1046314"/>
          <a:ext cx="2315029" cy="231502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C68C22-50FB-458C-AD5E-CEF816E65C10}">
      <dsp:nvSpPr>
        <dsp:cNvPr id="0" name=""/>
        <dsp:cNvSpPr/>
      </dsp:nvSpPr>
      <dsp:spPr>
        <a:xfrm>
          <a:off x="3043894" y="-190626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834625-353C-4199-9DA9-A3AF7A67C9C2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84A580-9689-445A-AEEF-A756B04502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34625-353C-4199-9DA9-A3AF7A67C9C2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4A580-9689-445A-AEEF-A756B04502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34625-353C-4199-9DA9-A3AF7A67C9C2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4A580-9689-445A-AEEF-A756B04502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34625-353C-4199-9DA9-A3AF7A67C9C2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4A580-9689-445A-AEEF-A756B04502A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34625-353C-4199-9DA9-A3AF7A67C9C2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4A580-9689-445A-AEEF-A756B04502A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34625-353C-4199-9DA9-A3AF7A67C9C2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4A580-9689-445A-AEEF-A756B04502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34625-353C-4199-9DA9-A3AF7A67C9C2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4A580-9689-445A-AEEF-A756B04502A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34625-353C-4199-9DA9-A3AF7A67C9C2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4A580-9689-445A-AEEF-A756B04502A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34625-353C-4199-9DA9-A3AF7A67C9C2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4A580-9689-445A-AEEF-A756B04502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6834625-353C-4199-9DA9-A3AF7A67C9C2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4A580-9689-445A-AEEF-A756B04502A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834625-353C-4199-9DA9-A3AF7A67C9C2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684A580-9689-445A-AEEF-A756B04502A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6834625-353C-4199-9DA9-A3AF7A67C9C2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684A580-9689-445A-AEEF-A756B04502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Strategic Positioning and Strategic Planning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1199704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Dr. Howard Cohen, Senior Associate</a:t>
            </a:r>
          </a:p>
          <a:p>
            <a:pPr algn="l"/>
            <a:r>
              <a:rPr lang="en-US" dirty="0" smtClean="0"/>
              <a:t>AASCU Penson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0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Without assessment “you can’t get there from here.”</a:t>
            </a:r>
          </a:p>
          <a:p>
            <a:pPr marL="109728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Are </a:t>
            </a:r>
            <a:r>
              <a:rPr lang="en-US" dirty="0"/>
              <a:t>your operational activities bringing you closer to meeting your strategic goals</a:t>
            </a:r>
            <a:r>
              <a:rPr lang="en-US" dirty="0" smtClean="0"/>
              <a:t>?</a:t>
            </a:r>
          </a:p>
          <a:p>
            <a:pPr marL="393192" lvl="1" indent="0">
              <a:buNone/>
            </a:pPr>
            <a:endParaRPr lang="en-US" dirty="0"/>
          </a:p>
          <a:p>
            <a:pPr lvl="1"/>
            <a:r>
              <a:rPr lang="en-US" dirty="0"/>
              <a:t>Are your strategic goals bringing you closer to your desired position in your competitive space?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is Critical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39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121507"/>
              </p:ext>
            </p:extLst>
          </p:nvPr>
        </p:nvGraphicFramePr>
        <p:xfrm>
          <a:off x="457200" y="1481138"/>
          <a:ext cx="82296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Five –year</a:t>
                      </a:r>
                    </a:p>
                    <a:p>
                      <a:r>
                        <a:rPr lang="en-US" dirty="0" smtClean="0"/>
                        <a:t>Strategic Goal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 Measure – </a:t>
                      </a:r>
                    </a:p>
                    <a:p>
                      <a:r>
                        <a:rPr lang="en-US" dirty="0" smtClean="0"/>
                        <a:t>% completed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Annual Operational</a:t>
                      </a:r>
                      <a:r>
                        <a:rPr lang="en-US" baseline="0" dirty="0" smtClean="0"/>
                        <a:t> Goal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 Measure –</a:t>
                      </a:r>
                    </a:p>
                    <a:p>
                      <a:r>
                        <a:rPr lang="en-US" dirty="0" smtClean="0"/>
                        <a:t>% completed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 Pace ?</a:t>
                      </a:r>
                    </a:p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Red</a:t>
                      </a:r>
                    </a:p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Yellow</a:t>
                      </a:r>
                    </a:p>
                    <a:p>
                      <a:r>
                        <a:rPr lang="en-US" dirty="0" smtClean="0">
                          <a:solidFill>
                            <a:schemeClr val="accent3"/>
                          </a:solidFill>
                        </a:rPr>
                        <a:t>Green</a:t>
                      </a:r>
                      <a:endParaRPr lang="en-US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Goal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Sub-goal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Goal I-A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Sub-Goal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Goal I-B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Goal</a:t>
                      </a:r>
                      <a:r>
                        <a:rPr lang="en-US" baseline="0" dirty="0" smtClean="0"/>
                        <a:t>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Sub-goal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Goal II-A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Sub-goal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Goal II-B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Assessment Tool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12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To provide </a:t>
            </a:r>
            <a:r>
              <a:rPr lang="en-US" b="1" i="1" dirty="0" smtClean="0"/>
              <a:t>direction</a:t>
            </a:r>
            <a:r>
              <a:rPr lang="en-US" dirty="0" smtClean="0"/>
              <a:t> for programmatic and budgetary decisions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To establish the </a:t>
            </a:r>
            <a:r>
              <a:rPr lang="en-US" b="1" i="1" dirty="0" smtClean="0"/>
              <a:t>credibility</a:t>
            </a:r>
            <a:r>
              <a:rPr lang="en-US" dirty="0" smtClean="0"/>
              <a:t> of </a:t>
            </a:r>
            <a:r>
              <a:rPr lang="en-US" dirty="0" smtClean="0"/>
              <a:t>those decisions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To guide the </a:t>
            </a:r>
            <a:r>
              <a:rPr lang="en-US" b="1" i="1" dirty="0" smtClean="0"/>
              <a:t>alignment</a:t>
            </a:r>
            <a:r>
              <a:rPr lang="en-US" dirty="0" smtClean="0"/>
              <a:t> of the goals of the various parts of the </a:t>
            </a:r>
            <a:r>
              <a:rPr lang="en-US" dirty="0" smtClean="0"/>
              <a:t>organization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To </a:t>
            </a:r>
            <a:r>
              <a:rPr lang="en-US" b="1" i="1" dirty="0" smtClean="0"/>
              <a:t>become</a:t>
            </a:r>
            <a:r>
              <a:rPr lang="en-US" dirty="0" smtClean="0"/>
              <a:t> what we hope to be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Doing This?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92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463632"/>
              </p:ext>
            </p:extLst>
          </p:nvPr>
        </p:nvGraphicFramePr>
        <p:xfrm>
          <a:off x="457200" y="14938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Strategic Positioning Drives Planning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68529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A strategic position is the location of your </a:t>
            </a:r>
            <a:r>
              <a:rPr lang="en-US" dirty="0" smtClean="0"/>
              <a:t>university </a:t>
            </a:r>
            <a:r>
              <a:rPr lang="en-US" dirty="0" smtClean="0"/>
              <a:t>in relation to peers and competitors.</a:t>
            </a:r>
          </a:p>
          <a:p>
            <a:pPr lvl="1"/>
            <a:r>
              <a:rPr lang="en-US" dirty="0" smtClean="0"/>
              <a:t>Map your competitive space</a:t>
            </a:r>
          </a:p>
          <a:p>
            <a:pPr lvl="2"/>
            <a:r>
              <a:rPr lang="en-US" dirty="0" smtClean="0"/>
              <a:t>Who else does what you do?</a:t>
            </a:r>
          </a:p>
          <a:p>
            <a:pPr lvl="2"/>
            <a:r>
              <a:rPr lang="en-US" dirty="0" smtClean="0"/>
              <a:t>Where else do your applicants </a:t>
            </a:r>
            <a:r>
              <a:rPr lang="en-US" dirty="0" smtClean="0"/>
              <a:t>go?</a:t>
            </a:r>
            <a:endParaRPr lang="en-US" dirty="0" smtClean="0"/>
          </a:p>
          <a:p>
            <a:pPr lvl="2"/>
            <a:r>
              <a:rPr lang="en-US" dirty="0" smtClean="0"/>
              <a:t>Who else commands the attention of your stakeholders?</a:t>
            </a:r>
          </a:p>
          <a:p>
            <a:pPr marL="630936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What are the criteria for comparing entities in your competitive space?</a:t>
            </a:r>
          </a:p>
          <a:p>
            <a:pPr marL="393192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What makes you distinctive?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 Fundamentals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7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Your vision should provide direction and help you identify goals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What do you want to be doing differently in 5 years?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What kinds of things will you need to do in order to get there?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What is holding you back?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Can you visualize the steps that will get you from where you are to where you want to be?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is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735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dirty="0"/>
              <a:t>A strategic plan is a </a:t>
            </a:r>
            <a:r>
              <a:rPr lang="en-US" sz="2000" i="1" dirty="0"/>
              <a:t>means to an end</a:t>
            </a:r>
            <a:r>
              <a:rPr lang="en-US" sz="2000" dirty="0"/>
              <a:t>. That end is finding and holding a strategic position</a:t>
            </a:r>
            <a:r>
              <a:rPr lang="en-US" sz="2000" dirty="0" smtClean="0"/>
              <a:t>.</a:t>
            </a:r>
          </a:p>
          <a:p>
            <a:pPr marL="109728" lvl="0" indent="0">
              <a:buNone/>
            </a:pPr>
            <a:endParaRPr lang="en-US" sz="2000" dirty="0" smtClean="0"/>
          </a:p>
          <a:p>
            <a:pPr lvl="1"/>
            <a:r>
              <a:rPr lang="en-US" dirty="0" smtClean="0"/>
              <a:t>Mission and Context</a:t>
            </a:r>
          </a:p>
          <a:p>
            <a:pPr lvl="1"/>
            <a:r>
              <a:rPr lang="en-US" dirty="0" smtClean="0"/>
              <a:t>Vision and Values</a:t>
            </a:r>
          </a:p>
          <a:p>
            <a:pPr lvl="1"/>
            <a:r>
              <a:rPr lang="en-US" dirty="0" smtClean="0"/>
              <a:t>Goals that, if achieved, will bring you to your strategic position.</a:t>
            </a:r>
          </a:p>
          <a:p>
            <a:pPr lvl="1"/>
            <a:r>
              <a:rPr lang="en-US" dirty="0" smtClean="0"/>
              <a:t>Activities undertaken to accomplish your goals</a:t>
            </a:r>
          </a:p>
          <a:p>
            <a:pPr lvl="1"/>
            <a:r>
              <a:rPr lang="en-US" dirty="0" smtClean="0"/>
              <a:t>Budgeting for success</a:t>
            </a:r>
          </a:p>
          <a:p>
            <a:pPr lvl="1"/>
            <a:r>
              <a:rPr lang="en-US" dirty="0" smtClean="0"/>
              <a:t>Communicate early and often</a:t>
            </a:r>
          </a:p>
          <a:p>
            <a:pPr lvl="1"/>
            <a:r>
              <a:rPr lang="en-US" dirty="0" smtClean="0"/>
              <a:t>Tracking progress – assessment and course correction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Plan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33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 strategic plan must identify the most significant goals that, if accomplished, will successfully position you in your competitive space.</a:t>
            </a:r>
          </a:p>
          <a:p>
            <a:pPr marL="109728" lv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 few  big goals  (3-5)</a:t>
            </a:r>
          </a:p>
          <a:p>
            <a:pPr lvl="1"/>
            <a:r>
              <a:rPr lang="en-US" dirty="0" smtClean="0"/>
              <a:t>Biggest impact    (80/20 rule)</a:t>
            </a:r>
          </a:p>
          <a:p>
            <a:pPr lvl="1"/>
            <a:r>
              <a:rPr lang="en-US" dirty="0" smtClean="0"/>
              <a:t>Measurable 	    (We will be successful when…)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25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 What are our areas of greatest strength and </a:t>
            </a:r>
            <a:r>
              <a:rPr lang="en-US" dirty="0" smtClean="0"/>
              <a:t>promise?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 What currently makes </a:t>
            </a:r>
            <a:r>
              <a:rPr lang="en-US" dirty="0" smtClean="0"/>
              <a:t>this university </a:t>
            </a:r>
            <a:r>
              <a:rPr lang="en-US" dirty="0"/>
              <a:t>truly </a:t>
            </a:r>
            <a:r>
              <a:rPr lang="en-US" dirty="0" smtClean="0"/>
              <a:t>distinctive in relation </a:t>
            </a:r>
            <a:r>
              <a:rPr lang="en-US" dirty="0"/>
              <a:t>to peers and competitors</a:t>
            </a:r>
            <a:r>
              <a:rPr lang="en-US" dirty="0" smtClean="0"/>
              <a:t>?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 What are the major </a:t>
            </a:r>
            <a:r>
              <a:rPr lang="en-US" dirty="0" smtClean="0"/>
              <a:t>forces, trends </a:t>
            </a:r>
            <a:r>
              <a:rPr lang="en-US" dirty="0"/>
              <a:t>or issues – </a:t>
            </a:r>
            <a:r>
              <a:rPr lang="en-US" dirty="0" smtClean="0"/>
              <a:t>in higher education, in our state, our system, and our region -  </a:t>
            </a:r>
            <a:r>
              <a:rPr lang="en-US" dirty="0"/>
              <a:t>that will affect </a:t>
            </a:r>
            <a:r>
              <a:rPr lang="en-US" dirty="0" smtClean="0"/>
              <a:t>the future </a:t>
            </a:r>
            <a:r>
              <a:rPr lang="en-US" dirty="0"/>
              <a:t>of </a:t>
            </a:r>
            <a:r>
              <a:rPr lang="en-US" dirty="0" smtClean="0"/>
              <a:t>this university?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 What are our greatest opportunities to enhance quality; to carve out a place for ourselves </a:t>
            </a:r>
            <a:r>
              <a:rPr lang="en-US" dirty="0" smtClean="0"/>
              <a:t>that will </a:t>
            </a:r>
            <a:r>
              <a:rPr lang="en-US" dirty="0"/>
              <a:t>lead to distinction and serve our constituents?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Questions: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3423245"/>
              </p:ext>
            </p:extLst>
          </p:nvPr>
        </p:nvGraphicFramePr>
        <p:xfrm>
          <a:off x="533400" y="1752600"/>
          <a:ext cx="8229600" cy="4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66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609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Getting</a:t>
                      </a:r>
                      <a:r>
                        <a:rPr lang="en-US" b="1" i="1" baseline="0" dirty="0" smtClean="0"/>
                        <a:t> started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Gathering relevant materials</a:t>
                      </a:r>
                    </a:p>
                    <a:p>
                      <a:r>
                        <a:rPr lang="en-US" dirty="0" smtClean="0"/>
                        <a:t>Establishing a working group</a:t>
                      </a:r>
                      <a:endParaRPr lang="en-US" dirty="0"/>
                    </a:p>
                  </a:txBody>
                  <a:tcPr/>
                </a:tc>
              </a:tr>
              <a:tr h="46609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Campus involvement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Town Hall meeting</a:t>
                      </a:r>
                      <a:endParaRPr lang="en-US" dirty="0"/>
                    </a:p>
                  </a:txBody>
                  <a:tcPr/>
                </a:tc>
              </a:tr>
              <a:tr h="46609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Addressing first questions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Developing</a:t>
                      </a:r>
                      <a:r>
                        <a:rPr lang="en-US" baseline="0" dirty="0" smtClean="0"/>
                        <a:t> initial positioning ideas; communicating and testing them with constituencies</a:t>
                      </a:r>
                      <a:endParaRPr lang="en-US" dirty="0"/>
                    </a:p>
                  </a:txBody>
                  <a:tcPr/>
                </a:tc>
              </a:tr>
              <a:tr h="4660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/>
                        <a:t>Framing </a:t>
                      </a:r>
                      <a:r>
                        <a:rPr lang="en-US" b="1" i="1" smtClean="0"/>
                        <a:t>and aligning </a:t>
                      </a:r>
                      <a:r>
                        <a:rPr lang="en-US" b="1" i="1" dirty="0" smtClean="0"/>
                        <a:t>the 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Mission, Vision,</a:t>
                      </a:r>
                      <a:r>
                        <a:rPr lang="en-US" baseline="0" dirty="0" smtClean="0"/>
                        <a:t> Values and Goals</a:t>
                      </a:r>
                      <a:endParaRPr lang="en-US" dirty="0"/>
                    </a:p>
                  </a:txBody>
                  <a:tcPr/>
                </a:tc>
              </a:tr>
              <a:tr h="46609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Planning the path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Formulate activities for each goal</a:t>
                      </a:r>
                      <a:endParaRPr lang="en-US" dirty="0"/>
                    </a:p>
                  </a:txBody>
                  <a:tcPr/>
                </a:tc>
              </a:tr>
              <a:tr h="46609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Setting a course of action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Determine responsibilities</a:t>
                      </a:r>
                      <a:r>
                        <a:rPr lang="en-US" baseline="0" dirty="0" smtClean="0"/>
                        <a:t> and timelines</a:t>
                      </a:r>
                      <a:endParaRPr lang="en-US" dirty="0"/>
                    </a:p>
                  </a:txBody>
                  <a:tcPr/>
                </a:tc>
              </a:tr>
              <a:tr h="46609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Beginning the journey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and communicate the plan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Planning Process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71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190</TotalTime>
  <Words>546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Lucida Sans Unicode</vt:lpstr>
      <vt:lpstr>Verdana</vt:lpstr>
      <vt:lpstr>Wingdings</vt:lpstr>
      <vt:lpstr>Wingdings 2</vt:lpstr>
      <vt:lpstr>Wingdings 3</vt:lpstr>
      <vt:lpstr>Concourse</vt:lpstr>
      <vt:lpstr>Strategic Positioning and Strategic Planning </vt:lpstr>
      <vt:lpstr>Why Are We Doing This?</vt:lpstr>
      <vt:lpstr>Strategic Positioning Drives Planning</vt:lpstr>
      <vt:lpstr>Positioning Fundamentals</vt:lpstr>
      <vt:lpstr>Vision is Key</vt:lpstr>
      <vt:lpstr>Strategy Plan Components</vt:lpstr>
      <vt:lpstr>Strategic Plans</vt:lpstr>
      <vt:lpstr>First Questions:</vt:lpstr>
      <vt:lpstr>Strategic Planning Process Steps</vt:lpstr>
      <vt:lpstr>Assessment is Critical</vt:lpstr>
      <vt:lpstr>Strategic Assessment Tool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 Basics</dc:title>
  <dc:creator>Admin</dc:creator>
  <cp:lastModifiedBy>Howard Cohen</cp:lastModifiedBy>
  <cp:revision>21</cp:revision>
  <dcterms:created xsi:type="dcterms:W3CDTF">2011-11-25T20:15:23Z</dcterms:created>
  <dcterms:modified xsi:type="dcterms:W3CDTF">2017-02-21T15:41:20Z</dcterms:modified>
</cp:coreProperties>
</file>