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64" r:id="rId5"/>
    <p:sldId id="265" r:id="rId6"/>
    <p:sldId id="266" r:id="rId7"/>
    <p:sldId id="271" r:id="rId8"/>
    <p:sldId id="274" r:id="rId9"/>
    <p:sldId id="275" r:id="rId10"/>
    <p:sldId id="276" r:id="rId11"/>
    <p:sldId id="277" r:id="rId12"/>
    <p:sldId id="296" r:id="rId13"/>
    <p:sldId id="279" r:id="rId14"/>
    <p:sldId id="313" r:id="rId15"/>
    <p:sldId id="269" r:id="rId16"/>
    <p:sldId id="314" r:id="rId17"/>
    <p:sldId id="315" r:id="rId18"/>
    <p:sldId id="272" r:id="rId19"/>
    <p:sldId id="278" r:id="rId20"/>
    <p:sldId id="258" r:id="rId21"/>
    <p:sldId id="260" r:id="rId22"/>
    <p:sldId id="273" r:id="rId23"/>
    <p:sldId id="311" r:id="rId24"/>
    <p:sldId id="312" r:id="rId25"/>
    <p:sldId id="294" r:id="rId26"/>
    <p:sldId id="295" r:id="rId27"/>
    <p:sldId id="259" r:id="rId28"/>
    <p:sldId id="29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52" d="100"/>
          <a:sy n="52" d="100"/>
        </p:scale>
        <p:origin x="730"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4A2CF-957B-3945-A029-408A5337D5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F5F123-6CF7-BA49-82EE-C4DCFBC098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53BCD9-9332-0D4F-8AEA-B930C7BA8CE0}"/>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5" name="Footer Placeholder 4">
            <a:extLst>
              <a:ext uri="{FF2B5EF4-FFF2-40B4-BE49-F238E27FC236}">
                <a16:creationId xmlns:a16="http://schemas.microsoft.com/office/drawing/2014/main" id="{72596EE1-2C20-504A-8A09-35DC159DB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209BF-C0EC-C641-B8DA-C9EE8487AA6D}"/>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102327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C3B7-3044-8844-B41B-A93260E0A8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2A6E7-6D04-FA42-A8CD-E8CAFF97CB9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7CC2FB-DB5B-984F-89B6-B84CF2900E71}"/>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5" name="Footer Placeholder 4">
            <a:extLst>
              <a:ext uri="{FF2B5EF4-FFF2-40B4-BE49-F238E27FC236}">
                <a16:creationId xmlns:a16="http://schemas.microsoft.com/office/drawing/2014/main" id="{282486BA-68E7-9C4C-AD0E-E41FDF968E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227983-C052-574E-860A-8B19C55D7925}"/>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89992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84C74-9E82-5F40-8507-6CDC908D88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794053-D769-CA46-9A9B-7ED11B4107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8BE33-72E8-7C47-B31D-90A65553B644}"/>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5" name="Footer Placeholder 4">
            <a:extLst>
              <a:ext uri="{FF2B5EF4-FFF2-40B4-BE49-F238E27FC236}">
                <a16:creationId xmlns:a16="http://schemas.microsoft.com/office/drawing/2014/main" id="{373CB9B8-48F6-4C4D-88A0-E28F9A74BB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55E14C-D5D5-FE44-B1F4-E979675F4CAF}"/>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3297648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xfrm>
            <a:off x="1190625" y="142875"/>
            <a:ext cx="9810750" cy="1785938"/>
          </a:xfrm>
          <a:prstGeom prst="rect">
            <a:avLst/>
          </a:prstGeom>
          <a:extLst>
            <a:ext uri="{C572A759-6A51-4108-AA02-DFA0A04FC94B}">
              <ma14:wrappingTextBoxFlag xmlns:ma14="http://schemas.microsoft.com/office/mac/drawingml/2011/main" xmlns="" val="1"/>
            </a:ext>
          </a:extLst>
        </p:spPr>
        <p:txBody>
          <a:bodyPr/>
          <a:lstStyle/>
          <a:p>
            <a:r>
              <a:t>Title Text</a:t>
            </a:r>
          </a:p>
        </p:txBody>
      </p:sp>
      <p:sp>
        <p:nvSpPr>
          <p:cNvPr id="57" name="Shape 57"/>
          <p:cNvSpPr>
            <a:spLocks noGrp="1"/>
          </p:cNvSpPr>
          <p:nvPr>
            <p:ph type="body" idx="1"/>
          </p:nvPr>
        </p:nvSpPr>
        <p:spPr>
          <a:xfrm>
            <a:off x="1190625" y="1946672"/>
            <a:ext cx="9810750" cy="4036219"/>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1345907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A519A-F590-F44F-A61B-02BA13D743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389300-685B-194B-98FC-D5452F9F3A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A5F9C0-EBDF-B74D-87CC-07106443A2E5}"/>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5" name="Footer Placeholder 4">
            <a:extLst>
              <a:ext uri="{FF2B5EF4-FFF2-40B4-BE49-F238E27FC236}">
                <a16:creationId xmlns:a16="http://schemas.microsoft.com/office/drawing/2014/main" id="{C1BE3713-45A6-C649-BAB7-062D2B071C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5514E-66D7-0742-AC3B-6FD71232EFC1}"/>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133801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B6830-EC70-6D41-8889-8BEAA9C03A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3B72D0-C6EE-9D4A-B3A9-99A7B2EB8D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49495D-E0E0-FE4A-9DEC-6CBB4C6AD4C0}"/>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5" name="Footer Placeholder 4">
            <a:extLst>
              <a:ext uri="{FF2B5EF4-FFF2-40B4-BE49-F238E27FC236}">
                <a16:creationId xmlns:a16="http://schemas.microsoft.com/office/drawing/2014/main" id="{FC8BC659-C7D2-114E-BA5E-F1C7B1374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0E15C-868B-3D4E-AA9E-4A908AD33BBA}"/>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2742225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A4E0-F60D-2147-A8A0-6F1AEDAD00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BBA050-E368-444A-BA01-33C2F427FB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B2A41D-99EA-6A4F-B28E-C368B6732CC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8E9CB9-7430-6340-8656-8A5E1EDC88CC}"/>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6" name="Footer Placeholder 5">
            <a:extLst>
              <a:ext uri="{FF2B5EF4-FFF2-40B4-BE49-F238E27FC236}">
                <a16:creationId xmlns:a16="http://schemas.microsoft.com/office/drawing/2014/main" id="{0D738F38-B049-964A-8998-51D243F95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99C8C8-D985-DD4C-99E7-43D7408A00C2}"/>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165967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B5CC-4C34-724D-9C5F-81BB7E33B0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1AD37C-E601-0245-98A9-BA59AD048C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B0FD4A-0E4B-6747-A0AF-D5E432A403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15768E-B042-3041-AECD-C5AEDD3A69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99B91F-E57B-764A-AD04-02DB0EFDA4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E48DF8-1E43-3A45-8B11-E5186826A7E0}"/>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8" name="Footer Placeholder 7">
            <a:extLst>
              <a:ext uri="{FF2B5EF4-FFF2-40B4-BE49-F238E27FC236}">
                <a16:creationId xmlns:a16="http://schemas.microsoft.com/office/drawing/2014/main" id="{E4A08AC5-2DD9-1842-9F48-EB5A3D88FE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195ECE-D541-2D40-9259-C9B01878DF56}"/>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186886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3C0D2-24CA-184B-8F0E-01D6E7DD75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7DC75A-34CC-3046-8BDF-A3118D4C406C}"/>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4" name="Footer Placeholder 3">
            <a:extLst>
              <a:ext uri="{FF2B5EF4-FFF2-40B4-BE49-F238E27FC236}">
                <a16:creationId xmlns:a16="http://schemas.microsoft.com/office/drawing/2014/main" id="{D2007F34-FC65-BB44-9676-1F4E99509E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7ED27D-F531-104F-84AD-D6B4A9AACA4C}"/>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316838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C87758-B5B8-E440-A436-FE32AB6CA0CB}"/>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3" name="Footer Placeholder 2">
            <a:extLst>
              <a:ext uri="{FF2B5EF4-FFF2-40B4-BE49-F238E27FC236}">
                <a16:creationId xmlns:a16="http://schemas.microsoft.com/office/drawing/2014/main" id="{FC24AD61-49A5-7B4C-822D-DA8BE83B75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356497-6AD7-3A41-AD7B-3646F3BCE201}"/>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6063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C9B5E-05FC-AA4B-B4DC-A7FFC9AE2D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C909C4-F2C8-AE4E-ADF2-F0BF5591CE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9C534C-BC6F-3742-B047-33619A29A0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05AC53F-9540-D44D-8FD4-BF1AED461B4B}"/>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6" name="Footer Placeholder 5">
            <a:extLst>
              <a:ext uri="{FF2B5EF4-FFF2-40B4-BE49-F238E27FC236}">
                <a16:creationId xmlns:a16="http://schemas.microsoft.com/office/drawing/2014/main" id="{1DAD0AF1-B730-F34E-AC20-FBCE0AE690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B49820-46CC-824A-A3F0-9864803CF8EF}"/>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146954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E425-0ABA-2944-A908-7156B7F5F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3FC869-3013-1F4F-BD2B-953B9BDD0A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57CD85-BD39-0140-AC8E-E174AC2A4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A78037-0BFE-7444-916B-B06BA25D0504}"/>
              </a:ext>
            </a:extLst>
          </p:cNvPr>
          <p:cNvSpPr>
            <a:spLocks noGrp="1"/>
          </p:cNvSpPr>
          <p:nvPr>
            <p:ph type="dt" sz="half" idx="10"/>
          </p:nvPr>
        </p:nvSpPr>
        <p:spPr/>
        <p:txBody>
          <a:bodyPr/>
          <a:lstStyle/>
          <a:p>
            <a:fld id="{7A7BAE3B-133D-8240-9538-ECC98901C2E8}" type="datetimeFigureOut">
              <a:rPr lang="en-US" smtClean="0"/>
              <a:t>1/8/2021</a:t>
            </a:fld>
            <a:endParaRPr lang="en-US"/>
          </a:p>
        </p:txBody>
      </p:sp>
      <p:sp>
        <p:nvSpPr>
          <p:cNvPr id="6" name="Footer Placeholder 5">
            <a:extLst>
              <a:ext uri="{FF2B5EF4-FFF2-40B4-BE49-F238E27FC236}">
                <a16:creationId xmlns:a16="http://schemas.microsoft.com/office/drawing/2014/main" id="{4681A578-B2CD-804C-B8A8-F1108D2D8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16FA08-FA78-F34B-BED2-99CC48E9D87B}"/>
              </a:ext>
            </a:extLst>
          </p:cNvPr>
          <p:cNvSpPr>
            <a:spLocks noGrp="1"/>
          </p:cNvSpPr>
          <p:nvPr>
            <p:ph type="sldNum" sz="quarter" idx="12"/>
          </p:nvPr>
        </p:nvSpPr>
        <p:spPr/>
        <p:txBody>
          <a:bodyPr/>
          <a:lstStyle/>
          <a:p>
            <a:fld id="{BAEC3A76-28D9-D247-98FE-1E57CBBE10C3}" type="slidenum">
              <a:rPr lang="en-US" smtClean="0"/>
              <a:t>‹#›</a:t>
            </a:fld>
            <a:endParaRPr lang="en-US"/>
          </a:p>
        </p:txBody>
      </p:sp>
    </p:spTree>
    <p:extLst>
      <p:ext uri="{BB962C8B-B14F-4D97-AF65-F5344CB8AC3E}">
        <p14:creationId xmlns:p14="http://schemas.microsoft.com/office/powerpoint/2010/main" val="43996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5A9F18-AFEE-BB47-9CF5-0257B688FF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D2AEA5-2FAB-6144-A910-8ED40726CE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5F0EE28-0F16-6247-83EB-24642D08CB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Calibri Regular"/>
              </a:defRPr>
            </a:lvl1pPr>
          </a:lstStyle>
          <a:p>
            <a:fld id="{7A7BAE3B-133D-8240-9538-ECC98901C2E8}" type="datetimeFigureOut">
              <a:rPr lang="en-US" smtClean="0"/>
              <a:pPr/>
              <a:t>1/8/2021</a:t>
            </a:fld>
            <a:endParaRPr lang="en-US" dirty="0"/>
          </a:p>
        </p:txBody>
      </p:sp>
      <p:sp>
        <p:nvSpPr>
          <p:cNvPr id="5" name="Footer Placeholder 4">
            <a:extLst>
              <a:ext uri="{FF2B5EF4-FFF2-40B4-BE49-F238E27FC236}">
                <a16:creationId xmlns:a16="http://schemas.microsoft.com/office/drawing/2014/main" id="{9C404292-1548-8A45-A475-F12C2D7650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Calibri Regular"/>
              </a:defRPr>
            </a:lvl1pPr>
          </a:lstStyle>
          <a:p>
            <a:endParaRPr lang="en-US" dirty="0"/>
          </a:p>
        </p:txBody>
      </p:sp>
      <p:sp>
        <p:nvSpPr>
          <p:cNvPr id="6" name="Slide Number Placeholder 5">
            <a:extLst>
              <a:ext uri="{FF2B5EF4-FFF2-40B4-BE49-F238E27FC236}">
                <a16:creationId xmlns:a16="http://schemas.microsoft.com/office/drawing/2014/main" id="{D5BA6C88-7E80-3E46-ACD7-B154366A3E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Calibri Regular"/>
              </a:defRPr>
            </a:lvl1pPr>
          </a:lstStyle>
          <a:p>
            <a:fld id="{BAEC3A76-28D9-D247-98FE-1E57CBBE10C3}" type="slidenum">
              <a:rPr lang="en-US" smtClean="0"/>
              <a:pPr/>
              <a:t>‹#›</a:t>
            </a:fld>
            <a:endParaRPr lang="en-US" dirty="0"/>
          </a:p>
        </p:txBody>
      </p:sp>
    </p:spTree>
    <p:extLst>
      <p:ext uri="{BB962C8B-B14F-4D97-AF65-F5344CB8AC3E}">
        <p14:creationId xmlns:p14="http://schemas.microsoft.com/office/powerpoint/2010/main" val="566811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Calibri Regular"/>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Calibri Regular"/>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Calibri Regular"/>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Regular"/>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Regular"/>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emidjistate.edu/offices/student-life-success/extended-absence"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bemidjistate.edu/offices/diversity-equity-inclusion/title-ix/preferred-nam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emidjistate.edu/offices/student-life-succes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bemidjistate.campuswell.com/1220-how-to-make-an-appointment-at-the-bsu-student-center-for-health/"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culture.calpoly.edu/PrideCenter/PronounsMatter" TargetMode="External"/><Relationship Id="rId2" Type="http://schemas.openxmlformats.org/officeDocument/2006/relationships/hyperlink" Target="https://ctlt.calpoly.edu/syllabus-statements-preferred-pronouns" TargetMode="External"/><Relationship Id="rId1" Type="http://schemas.openxmlformats.org/officeDocument/2006/relationships/slideLayout" Target="../slideLayouts/slideLayout2.xml"/><Relationship Id="rId4" Type="http://schemas.openxmlformats.org/officeDocument/2006/relationships/hyperlink" Target="http://mypronouns.or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colorado.edu/academicaffairs/sites/default/files/attached-files/faculty_memo_syllabus_statements_fall_2016_final.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bemidjistate.edu/offices/human-resources/wp-content/uploads/sites/99/2018/08/2017-2019-Administrators-Plan_Final.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diversity.missouri.edu/guide-to-religions/dates-practices-accomodati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studentlife.oregonstate.edu/childcare/family-friendly-syllabi-exampl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www.bemidjistate.edu/services/disability/"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nam02.safelinks.protection.outlook.com/?url=https%3A%2F%2Fwww.bemidjistate.edu%2Fservices%2Fwrc%2Ffor-students%2Fonline-tutoring%2F&amp;data=04%7C01%7Crucha.ambikar%40bemidjistate.edu%7C6c21a735cbb84785188608d8b335c3e0%7C5011c7c60ab446ab9ef4fae74a921a7f%7C0%7C0%7C637456390800145393%7CUnknown%7CTWFpbGZsb3d8eyJWIjoiMC4wLjAwMDAiLCJQIjoiV2luMzIiLCJBTiI6Ik1haWwiLCJXVCI6Mn0%3D%7C1000&amp;sdata=6IZTM5zK9wMpJtjnOxDgwei%2BAWrNNFvZh%2FqswDlU14k%3D&amp;reserved=0"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DBD92-3981-844A-AA6C-2E5643A239CF}"/>
              </a:ext>
            </a:extLst>
          </p:cNvPr>
          <p:cNvSpPr>
            <a:spLocks noGrp="1"/>
          </p:cNvSpPr>
          <p:nvPr>
            <p:ph type="ctrTitle"/>
          </p:nvPr>
        </p:nvSpPr>
        <p:spPr/>
        <p:txBody>
          <a:bodyPr/>
          <a:lstStyle/>
          <a:p>
            <a:r>
              <a:rPr lang="en-US" dirty="0"/>
              <a:t>Syllabus statements for an inclusive classroom</a:t>
            </a:r>
          </a:p>
        </p:txBody>
      </p:sp>
      <p:sp>
        <p:nvSpPr>
          <p:cNvPr id="3" name="Subtitle 2">
            <a:extLst>
              <a:ext uri="{FF2B5EF4-FFF2-40B4-BE49-F238E27FC236}">
                <a16:creationId xmlns:a16="http://schemas.microsoft.com/office/drawing/2014/main" id="{7733606C-134B-B74B-BE92-ED7820F62365}"/>
              </a:ext>
            </a:extLst>
          </p:cNvPr>
          <p:cNvSpPr>
            <a:spLocks noGrp="1"/>
          </p:cNvSpPr>
          <p:nvPr>
            <p:ph type="subTitle" idx="1"/>
          </p:nvPr>
        </p:nvSpPr>
        <p:spPr/>
        <p:txBody>
          <a:bodyPr/>
          <a:lstStyle/>
          <a:p>
            <a:r>
              <a:rPr lang="en-US" dirty="0"/>
              <a:t>Center for Professional Development</a:t>
            </a:r>
          </a:p>
          <a:p>
            <a:r>
              <a:rPr lang="en-US" dirty="0"/>
              <a:t>Bemidji State University </a:t>
            </a:r>
          </a:p>
          <a:p>
            <a:r>
              <a:rPr lang="en-US" dirty="0"/>
              <a:t>Jan 2021</a:t>
            </a:r>
          </a:p>
        </p:txBody>
      </p:sp>
    </p:spTree>
    <p:extLst>
      <p:ext uri="{BB962C8B-B14F-4D97-AF65-F5344CB8AC3E}">
        <p14:creationId xmlns:p14="http://schemas.microsoft.com/office/powerpoint/2010/main" val="2338600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C9F51-51E2-2745-B102-5333E9AB2A52}"/>
              </a:ext>
            </a:extLst>
          </p:cNvPr>
          <p:cNvSpPr>
            <a:spLocks noGrp="1"/>
          </p:cNvSpPr>
          <p:nvPr>
            <p:ph type="title"/>
          </p:nvPr>
        </p:nvSpPr>
        <p:spPr/>
        <p:txBody>
          <a:bodyPr/>
          <a:lstStyle/>
          <a:p>
            <a:r>
              <a:rPr lang="en-US" dirty="0"/>
              <a:t>Zoom etiquette: personalize as needed (2/3)</a:t>
            </a:r>
          </a:p>
        </p:txBody>
      </p:sp>
      <p:sp>
        <p:nvSpPr>
          <p:cNvPr id="3" name="Content Placeholder 2">
            <a:extLst>
              <a:ext uri="{FF2B5EF4-FFF2-40B4-BE49-F238E27FC236}">
                <a16:creationId xmlns:a16="http://schemas.microsoft.com/office/drawing/2014/main" id="{A3F5EA3D-F42C-3C48-BDAF-BD71A1B3C079}"/>
              </a:ext>
            </a:extLst>
          </p:cNvPr>
          <p:cNvSpPr>
            <a:spLocks noGrp="1"/>
          </p:cNvSpPr>
          <p:nvPr>
            <p:ph idx="1"/>
          </p:nvPr>
        </p:nvSpPr>
        <p:spPr/>
        <p:txBody>
          <a:bodyPr>
            <a:normAutofit lnSpcReduction="10000"/>
          </a:bodyPr>
          <a:lstStyle/>
          <a:p>
            <a:pPr lvl="0"/>
            <a:r>
              <a:rPr lang="en-US" dirty="0"/>
              <a:t>Please make every effort to sign in on time. I won’t prohibit you from joining if you are late but you will miss out on stuff and it will also interrupt the class needlessly. </a:t>
            </a:r>
          </a:p>
          <a:p>
            <a:pPr lvl="0"/>
            <a:r>
              <a:rPr lang="en-US" dirty="0"/>
              <a:t>Expect to be signed in (and attentive) for the entire class period, just as you would during an in-person class. </a:t>
            </a:r>
          </a:p>
          <a:p>
            <a:pPr lvl="0"/>
            <a:r>
              <a:rPr lang="en-US" dirty="0"/>
              <a:t>Give the Zoom discussion the same attention you would an in-person class: no gaming, social media use or internet-surfing that isn’t related to class.</a:t>
            </a:r>
          </a:p>
          <a:p>
            <a:pPr lvl="0"/>
            <a:r>
              <a:rPr lang="en-US" dirty="0"/>
              <a:t>I will be able to see your “private” chat messages after the class ends. Chat should only be used for class-related purposes, and should not distract me or other students from the discussion.</a:t>
            </a:r>
          </a:p>
          <a:p>
            <a:endParaRPr lang="en-US" dirty="0"/>
          </a:p>
        </p:txBody>
      </p:sp>
    </p:spTree>
    <p:extLst>
      <p:ext uri="{BB962C8B-B14F-4D97-AF65-F5344CB8AC3E}">
        <p14:creationId xmlns:p14="http://schemas.microsoft.com/office/powerpoint/2010/main" val="3937495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0B95B-4CF2-E34C-8923-1F4726B56E08}"/>
              </a:ext>
            </a:extLst>
          </p:cNvPr>
          <p:cNvSpPr>
            <a:spLocks noGrp="1"/>
          </p:cNvSpPr>
          <p:nvPr>
            <p:ph type="title"/>
          </p:nvPr>
        </p:nvSpPr>
        <p:spPr/>
        <p:txBody>
          <a:bodyPr/>
          <a:lstStyle/>
          <a:p>
            <a:r>
              <a:rPr lang="en-US" dirty="0"/>
              <a:t>Zoom etiquette: personalize as needed (3/3)</a:t>
            </a:r>
          </a:p>
        </p:txBody>
      </p:sp>
      <p:sp>
        <p:nvSpPr>
          <p:cNvPr id="3" name="Content Placeholder 2">
            <a:extLst>
              <a:ext uri="{FF2B5EF4-FFF2-40B4-BE49-F238E27FC236}">
                <a16:creationId xmlns:a16="http://schemas.microsoft.com/office/drawing/2014/main" id="{9AE0C84F-5004-6842-8599-04172A1B33FA}"/>
              </a:ext>
            </a:extLst>
          </p:cNvPr>
          <p:cNvSpPr>
            <a:spLocks noGrp="1"/>
          </p:cNvSpPr>
          <p:nvPr>
            <p:ph idx="1"/>
          </p:nvPr>
        </p:nvSpPr>
        <p:spPr/>
        <p:txBody>
          <a:bodyPr>
            <a:normAutofit fontScale="77500" lnSpcReduction="20000"/>
          </a:bodyPr>
          <a:lstStyle/>
          <a:p>
            <a:pPr lvl="0"/>
            <a:r>
              <a:rPr lang="en-US" dirty="0"/>
              <a:t>Most of us are zooming from home. So here are some tips to keep your zoom participation professional – </a:t>
            </a:r>
          </a:p>
          <a:p>
            <a:pPr lvl="1"/>
            <a:r>
              <a:rPr lang="en-US" dirty="0"/>
              <a:t>Be aware of what is in your background. You can use a zoom background if you would prefer. </a:t>
            </a:r>
          </a:p>
          <a:p>
            <a:pPr lvl="1"/>
            <a:r>
              <a:rPr lang="en-US" dirty="0"/>
              <a:t>Don’t broadcast anything that is hurtful or indecent via your camera or microphone. This may include posters, music or whatever else that may be present in your background. If it’s not ok for an ordinary classroom, it’s not ok for zoom either. </a:t>
            </a:r>
          </a:p>
          <a:p>
            <a:pPr lvl="1"/>
            <a:r>
              <a:rPr lang="en-US" dirty="0"/>
              <a:t>Don’t feel you have to get “camera ready” for zoom classes – but by the same token, I ask that you dress appropriately for class. Try to avoid pajamas, or zooming while you are sitting in bed. The standard here should be the same one you would use for in-person classes. </a:t>
            </a:r>
          </a:p>
          <a:p>
            <a:pPr lvl="1"/>
            <a:r>
              <a:rPr lang="en-US" dirty="0"/>
              <a:t>Some level of interruption may be inevitable – kids, pets, family members etc. will happen – but keep that to a minimum wherever possible. Mute your mic, or temporarily turn your video off if you are facing such an interruption. </a:t>
            </a:r>
          </a:p>
          <a:p>
            <a:pPr lvl="1"/>
            <a:r>
              <a:rPr lang="en-US" dirty="0"/>
              <a:t>Don’t make negative comments on other people’s appearance, rooms, houses or whatever. Usually, this is not a concern as we meet in classrooms, and while we are on zoom, we will need to make this a special effort!  </a:t>
            </a:r>
          </a:p>
          <a:p>
            <a:r>
              <a:rPr lang="en-US" dirty="0"/>
              <a:t>If you are feeling a little lost on the Zoom platform, email me. You and I can jump on Zoom together, so you can get a feel for the platform. It’s pretty easy to use, once you are used to it.</a:t>
            </a:r>
          </a:p>
          <a:p>
            <a:endParaRPr lang="en-US" dirty="0"/>
          </a:p>
        </p:txBody>
      </p:sp>
    </p:spTree>
    <p:extLst>
      <p:ext uri="{BB962C8B-B14F-4D97-AF65-F5344CB8AC3E}">
        <p14:creationId xmlns:p14="http://schemas.microsoft.com/office/powerpoint/2010/main" val="3034259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5AE45-03E8-BB4D-8CBE-456CD6F3051A}"/>
              </a:ext>
            </a:extLst>
          </p:cNvPr>
          <p:cNvSpPr>
            <a:spLocks noGrp="1"/>
          </p:cNvSpPr>
          <p:nvPr>
            <p:ph type="title"/>
          </p:nvPr>
        </p:nvSpPr>
        <p:spPr/>
        <p:txBody>
          <a:bodyPr>
            <a:normAutofit/>
          </a:bodyPr>
          <a:lstStyle/>
          <a:p>
            <a:r>
              <a:rPr lang="en-US" dirty="0"/>
              <a:t>Professionalism in communication</a:t>
            </a:r>
            <a:br>
              <a:rPr lang="en-US" dirty="0"/>
            </a:br>
            <a:r>
              <a:rPr lang="en-US" dirty="0"/>
              <a:t>(personalize as needed)</a:t>
            </a:r>
          </a:p>
        </p:txBody>
      </p:sp>
      <p:sp>
        <p:nvSpPr>
          <p:cNvPr id="3" name="Content Placeholder 2">
            <a:extLst>
              <a:ext uri="{FF2B5EF4-FFF2-40B4-BE49-F238E27FC236}">
                <a16:creationId xmlns:a16="http://schemas.microsoft.com/office/drawing/2014/main" id="{C59CF723-D1D8-3A4B-8C14-2863C989A09B}"/>
              </a:ext>
            </a:extLst>
          </p:cNvPr>
          <p:cNvSpPr>
            <a:spLocks noGrp="1"/>
          </p:cNvSpPr>
          <p:nvPr>
            <p:ph idx="1"/>
          </p:nvPr>
        </p:nvSpPr>
        <p:spPr/>
        <p:txBody>
          <a:bodyPr>
            <a:normAutofit fontScale="55000" lnSpcReduction="20000"/>
          </a:bodyPr>
          <a:lstStyle/>
          <a:p>
            <a:r>
              <a:rPr lang="en-US" b="1" i="1" dirty="0"/>
              <a:t>Professionalism in communication</a:t>
            </a:r>
            <a:endParaRPr lang="en-US" dirty="0"/>
          </a:p>
          <a:p>
            <a:r>
              <a:rPr lang="en-US" dirty="0"/>
              <a:t>You may be unsure about what to call me – as I say in my introductory video – call me Rucha (this is my first name- its pronounced “</a:t>
            </a:r>
            <a:r>
              <a:rPr lang="en-US" b="1" i="1" dirty="0" err="1"/>
              <a:t>roo-chaa</a:t>
            </a:r>
            <a:r>
              <a:rPr lang="en-US" dirty="0"/>
              <a:t>”). While I ask you to use my first name, this may not be true about your other professors, so if you are unsure (or even if you would prefer it) it is a good idea to call your professors with their title – Dr. Ambikar or Professor Ambikar are both also acceptable. Please note Mrs. Ambikar is </a:t>
            </a:r>
            <a:r>
              <a:rPr lang="en-US" i="1" dirty="0"/>
              <a:t>never acceptable</a:t>
            </a:r>
            <a:r>
              <a:rPr lang="en-US" dirty="0"/>
              <a:t> as a title for me! </a:t>
            </a:r>
          </a:p>
          <a:p>
            <a:r>
              <a:rPr lang="en-US" dirty="0"/>
              <a:t>Another area of learning and displaying professional behavior is when you write emails. First and foremost, when you write an email you must use your BSU email id. I am posting separate instructions on how to make sure this happens properly on D2L. Also include, your name, your class and a good subject line – “Race and Ethnic Relations: question about homework due on next Sunday” would be good example. </a:t>
            </a:r>
          </a:p>
          <a:p>
            <a:r>
              <a:rPr lang="en-US" dirty="0"/>
              <a:t>Starting your email with Hi or Hello and ending it with Thanks is a good idea. Tell me who you are, ask a clear question – and most importantly make sure that the answer is not already available in the syllabus or on D2L. For example – when is the next assignment due is not a good email to write (because the answer will be available on D2L). Instead – I read the article which we have to respond to for next week’s response and wanted to clarify that I was on the right track – that might be a good email. Think of this as training for your jobs – professional email communication is always welcome, no matter what the situation! </a:t>
            </a:r>
          </a:p>
          <a:p>
            <a:r>
              <a:rPr lang="en-US" dirty="0"/>
              <a:t>Give me sufficient time to answer your emails. Usually I reply within 24 hours. However, emailing me the night before something is due to ask what the assignment is about is bad form. I am happy to comment if you are on the right track in an assignment in general, but I will not “pre-grade” your assignment. Office hours are an excellent opportunity to get in touch with me regarding such questions about your assignments. </a:t>
            </a:r>
          </a:p>
          <a:p>
            <a:endParaRPr lang="en-US" dirty="0"/>
          </a:p>
        </p:txBody>
      </p:sp>
    </p:spTree>
    <p:extLst>
      <p:ext uri="{BB962C8B-B14F-4D97-AF65-F5344CB8AC3E}">
        <p14:creationId xmlns:p14="http://schemas.microsoft.com/office/powerpoint/2010/main" val="596296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860F-7931-1048-99F4-8C0C187DD9C2}"/>
              </a:ext>
            </a:extLst>
          </p:cNvPr>
          <p:cNvSpPr>
            <a:spLocks noGrp="1"/>
          </p:cNvSpPr>
          <p:nvPr>
            <p:ph type="title"/>
          </p:nvPr>
        </p:nvSpPr>
        <p:spPr/>
        <p:txBody>
          <a:bodyPr/>
          <a:lstStyle/>
          <a:p>
            <a:r>
              <a:rPr lang="en-US" dirty="0"/>
              <a:t>BSU policy on disruptive behavior</a:t>
            </a:r>
          </a:p>
        </p:txBody>
      </p:sp>
      <p:sp>
        <p:nvSpPr>
          <p:cNvPr id="3" name="Content Placeholder 2">
            <a:extLst>
              <a:ext uri="{FF2B5EF4-FFF2-40B4-BE49-F238E27FC236}">
                <a16:creationId xmlns:a16="http://schemas.microsoft.com/office/drawing/2014/main" id="{D19F00B5-809A-9947-8F77-0EECDCF162FA}"/>
              </a:ext>
            </a:extLst>
          </p:cNvPr>
          <p:cNvSpPr>
            <a:spLocks noGrp="1"/>
          </p:cNvSpPr>
          <p:nvPr>
            <p:ph idx="1"/>
          </p:nvPr>
        </p:nvSpPr>
        <p:spPr/>
        <p:txBody>
          <a:bodyPr/>
          <a:lstStyle/>
          <a:p>
            <a:r>
              <a:rPr lang="en-US" dirty="0"/>
              <a:t>Disruptive Behavior in the Classroom  - BSU official statement</a:t>
            </a:r>
          </a:p>
          <a:p>
            <a:r>
              <a:rPr lang="en-US" dirty="0"/>
              <a:t>We at Bemidji State University believe the classroom is an environment where civility, human dignity and respect is maintained. Any variation from this for example yelling or saying profanity at an instructor or another person in the classroom, or any other loud, lewd, belligerent or obnoxious behavior resulting in a disruption from teaching, and learning are violations of the Code of Conduct and will not be tolerated. If this occurs, you will be asked to leave the classroom not to return until you meet with the University Conduct Officer and you could be subject to a judicial hearing. </a:t>
            </a:r>
          </a:p>
        </p:txBody>
      </p:sp>
    </p:spTree>
    <p:extLst>
      <p:ext uri="{BB962C8B-B14F-4D97-AF65-F5344CB8AC3E}">
        <p14:creationId xmlns:p14="http://schemas.microsoft.com/office/powerpoint/2010/main" val="1854071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1EB32-58A7-4247-98F4-42A96E42F2D8}"/>
              </a:ext>
            </a:extLst>
          </p:cNvPr>
          <p:cNvSpPr>
            <a:spLocks noGrp="1"/>
          </p:cNvSpPr>
          <p:nvPr>
            <p:ph type="title"/>
          </p:nvPr>
        </p:nvSpPr>
        <p:spPr/>
        <p:txBody>
          <a:bodyPr/>
          <a:lstStyle/>
          <a:p>
            <a:r>
              <a:rPr lang="en-US" dirty="0"/>
              <a:t>Example of disruptive behavior</a:t>
            </a:r>
          </a:p>
        </p:txBody>
      </p:sp>
      <p:sp>
        <p:nvSpPr>
          <p:cNvPr id="3" name="Content Placeholder 2">
            <a:extLst>
              <a:ext uri="{FF2B5EF4-FFF2-40B4-BE49-F238E27FC236}">
                <a16:creationId xmlns:a16="http://schemas.microsoft.com/office/drawing/2014/main" id="{C01F2533-EBE5-B84B-B232-549EC822AC82}"/>
              </a:ext>
            </a:extLst>
          </p:cNvPr>
          <p:cNvSpPr>
            <a:spLocks noGrp="1"/>
          </p:cNvSpPr>
          <p:nvPr>
            <p:ph idx="1"/>
          </p:nvPr>
        </p:nvSpPr>
        <p:spPr/>
        <p:txBody>
          <a:bodyPr>
            <a:normAutofit fontScale="62500" lnSpcReduction="20000"/>
          </a:bodyPr>
          <a:lstStyle/>
          <a:p>
            <a:pPr marL="0" indent="0">
              <a:buNone/>
            </a:pPr>
            <a:r>
              <a:rPr lang="en-US" dirty="0"/>
              <a:t>Classroom civility and BSU’s Code of Conduct:</a:t>
            </a:r>
          </a:p>
          <a:p>
            <a:pPr marL="0" indent="0">
              <a:buNone/>
            </a:pPr>
            <a:r>
              <a:rPr lang="en-US" dirty="0"/>
              <a:t>Because disrespectful behaviors have become an issue, the following policy has been established: </a:t>
            </a:r>
          </a:p>
          <a:p>
            <a:r>
              <a:rPr lang="en-US" dirty="0"/>
              <a:t>	Students who display rude or disrespectful behaviors will be given a verbal warning.</a:t>
            </a:r>
          </a:p>
          <a:p>
            <a:r>
              <a:rPr lang="en-US" dirty="0"/>
              <a:t>	Written documentation via email and cc’d to the Dean of Students may follow dependent on severity. </a:t>
            </a:r>
          </a:p>
          <a:p>
            <a:r>
              <a:rPr lang="en-US" dirty="0"/>
              <a:t>	If the behavior continues, students will be asked to leave the class. </a:t>
            </a:r>
          </a:p>
          <a:p>
            <a:r>
              <a:rPr lang="en-US" dirty="0"/>
              <a:t>	Written documentation in the form of a letter to the Dean of Students will follow. The student must meet with the Dean of Students before he/she can return to class. </a:t>
            </a:r>
          </a:p>
          <a:p>
            <a:pPr marL="0" indent="0">
              <a:buNone/>
            </a:pPr>
            <a:endParaRPr lang="en-US" dirty="0"/>
          </a:p>
          <a:p>
            <a:pPr marL="0" indent="0">
              <a:buNone/>
            </a:pPr>
            <a:r>
              <a:rPr lang="en-US" dirty="0"/>
              <a:t>Examples of problematic behaviors:</a:t>
            </a:r>
          </a:p>
          <a:p>
            <a:r>
              <a:rPr lang="en-US" dirty="0"/>
              <a:t>	Disrespectful annoyances and minor disruptions—Arriving late and leaving early, looking at cell phone, working on material from another class, side conversations, sleeping in class, packing up noisily before end of class. </a:t>
            </a:r>
          </a:p>
          <a:p>
            <a:r>
              <a:rPr lang="en-US" dirty="0"/>
              <a:t>	Dominating discussion—Not letting others answer questions or participate in class. </a:t>
            </a:r>
          </a:p>
          <a:p>
            <a:r>
              <a:rPr lang="en-US" dirty="0"/>
              <a:t>	Aggressive challenges of professor </a:t>
            </a:r>
          </a:p>
        </p:txBody>
      </p:sp>
    </p:spTree>
    <p:extLst>
      <p:ext uri="{BB962C8B-B14F-4D97-AF65-F5344CB8AC3E}">
        <p14:creationId xmlns:p14="http://schemas.microsoft.com/office/powerpoint/2010/main" val="2000979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a:lstStyle>
            <a:lvl1pPr>
              <a:defRPr sz="4200"/>
            </a:lvl1pPr>
          </a:lstStyle>
          <a:p>
            <a:r>
              <a:rPr dirty="0"/>
              <a:t> </a:t>
            </a:r>
            <a:r>
              <a:rPr lang="en-US" dirty="0"/>
              <a:t>E</a:t>
            </a:r>
            <a:r>
              <a:rPr dirty="0"/>
              <a:t>xtended leave procedure</a:t>
            </a:r>
          </a:p>
        </p:txBody>
      </p:sp>
      <p:sp>
        <p:nvSpPr>
          <p:cNvPr id="159" name="Shape 159"/>
          <p:cNvSpPr>
            <a:spLocks noGrp="1"/>
          </p:cNvSpPr>
          <p:nvPr>
            <p:ph type="body" idx="1"/>
          </p:nvPr>
        </p:nvSpPr>
        <p:spPr>
          <a:prstGeom prst="rect">
            <a:avLst/>
          </a:prstGeom>
        </p:spPr>
        <p:txBody>
          <a:bodyPr>
            <a:normAutofit/>
          </a:bodyPr>
          <a:lstStyle/>
          <a:p>
            <a:pPr>
              <a:buBlip>
                <a:blip r:embed="rId2"/>
              </a:buBlip>
              <a:defRPr sz="1800"/>
            </a:pPr>
            <a:r>
              <a:rPr sz="1969" dirty="0"/>
              <a:t>If student has to be away from class from an extended period of time (more than two class sessions) for medical emergencies or a funeral, you are asked to contact the Student Life and Success Office where a leave notice will be given to your faculty. This notice informs the faculty of your departure and return date back to campus. This leave does not absolve you from any assignment you have due during your leave. You are to make arrangements with your instructors of when to complete any assignments due during the leave period. You can complete a leave form as this website </a:t>
            </a:r>
            <a:r>
              <a:rPr sz="1969" u="sng" dirty="0">
                <a:solidFill>
                  <a:schemeClr val="accent1"/>
                </a:solidFill>
                <a:uFill>
                  <a:solidFill>
                    <a:srgbClr val="0000FF"/>
                  </a:solidFill>
                </a:uFill>
                <a:hlinkClick r:id="rId3">
                  <a:extLst>
                    <a:ext uri="{A12FA001-AC4F-418D-AE19-62706E023703}">
                      <ahyp:hlinkClr xmlns:ahyp="http://schemas.microsoft.com/office/drawing/2018/hyperlinkcolor" val="tx"/>
                    </a:ext>
                  </a:extLst>
                </a:hlinkClick>
              </a:rPr>
              <a:t>https://www.bemidjistate.edu/offices/student-life-success/extended-absence</a:t>
            </a:r>
            <a:endParaRPr lang="en-US" sz="1969" u="sng" dirty="0">
              <a:solidFill>
                <a:schemeClr val="accent1"/>
              </a:solidFill>
              <a:uFill>
                <a:solidFill>
                  <a:srgbClr val="0000FF"/>
                </a:solidFill>
              </a:uFill>
              <a:hlinkClick r:id="" action="ppaction://noaction">
                <a:extLst>
                  <a:ext uri="{A12FA001-AC4F-418D-AE19-62706E023703}">
                    <ahyp:hlinkClr xmlns:ahyp="http://schemas.microsoft.com/office/drawing/2018/hyperlinkcolor" val="tx"/>
                  </a:ext>
                </a:extLst>
              </a:hlinkClick>
            </a:endParaRPr>
          </a:p>
          <a:p>
            <a:pPr>
              <a:buBlip>
                <a:blip r:embed="rId2"/>
              </a:buBlip>
              <a:defRPr sz="1800"/>
            </a:pPr>
            <a:endParaRPr lang="en-US" sz="1969" u="sng" dirty="0">
              <a:solidFill>
                <a:schemeClr val="accent1"/>
              </a:solidFill>
              <a:uFill>
                <a:solidFill>
                  <a:srgbClr val="0000FF"/>
                </a:solidFill>
              </a:uFill>
              <a:hlinkClick r:id="" action="ppaction://noaction">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317670636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F4BF6-5AED-4242-8375-A31E4A1A1CAA}"/>
              </a:ext>
            </a:extLst>
          </p:cNvPr>
          <p:cNvSpPr>
            <a:spLocks noGrp="1"/>
          </p:cNvSpPr>
          <p:nvPr>
            <p:ph type="title"/>
          </p:nvPr>
        </p:nvSpPr>
        <p:spPr/>
        <p:txBody>
          <a:bodyPr/>
          <a:lstStyle/>
          <a:p>
            <a:r>
              <a:rPr lang="en-US" dirty="0"/>
              <a:t>Mental Health and Counseling</a:t>
            </a:r>
            <a:br>
              <a:rPr lang="en-US" dirty="0"/>
            </a:br>
            <a:endParaRPr lang="en-US" dirty="0"/>
          </a:p>
        </p:txBody>
      </p:sp>
      <p:sp>
        <p:nvSpPr>
          <p:cNvPr id="3" name="Text Placeholder 2">
            <a:extLst>
              <a:ext uri="{FF2B5EF4-FFF2-40B4-BE49-F238E27FC236}">
                <a16:creationId xmlns:a16="http://schemas.microsoft.com/office/drawing/2014/main" id="{6A3439A1-8E85-954E-90BC-DBC143740152}"/>
              </a:ext>
            </a:extLst>
          </p:cNvPr>
          <p:cNvSpPr>
            <a:spLocks noGrp="1"/>
          </p:cNvSpPr>
          <p:nvPr>
            <p:ph type="body" idx="1"/>
          </p:nvPr>
        </p:nvSpPr>
        <p:spPr/>
        <p:txBody>
          <a:bodyPr>
            <a:normAutofit fontScale="85000" lnSpcReduction="20000"/>
          </a:bodyPr>
          <a:lstStyle/>
          <a:p>
            <a:r>
              <a:rPr lang="en-US" i="1" dirty="0"/>
              <a:t> </a:t>
            </a:r>
            <a:endParaRPr lang="en-US" dirty="0"/>
          </a:p>
          <a:p>
            <a:r>
              <a:rPr lang="en-US" dirty="0"/>
              <a:t>Students may experience mental health concerns or stressful events that may lead to diminished academic performance. This is particularly true during the current pandemic. The Student Center for Health &amp; Counseling is available to assist you with concerns and can include stress relief services. They can be reached in Cedar Hall, First Floor. Phone: (218) 755-2053.</a:t>
            </a:r>
          </a:p>
          <a:p>
            <a:r>
              <a:rPr lang="en-US" dirty="0"/>
              <a:t> Please note that mental health and counseling services are available free of charge (or at very low cost) at BSU, regardless of your health insurance situation. </a:t>
            </a:r>
          </a:p>
          <a:p>
            <a:r>
              <a:rPr lang="en-US" dirty="0"/>
              <a:t>I encourage you to reach out to our excellent counseling team. These conversations are kept confidential and your medical information is not available to your teachers, peers etc. </a:t>
            </a:r>
          </a:p>
          <a:p>
            <a:r>
              <a:rPr lang="en-US" dirty="0"/>
              <a:t> </a:t>
            </a:r>
          </a:p>
          <a:p>
            <a:endParaRPr lang="en-US" dirty="0"/>
          </a:p>
        </p:txBody>
      </p:sp>
    </p:spTree>
    <p:extLst>
      <p:ext uri="{BB962C8B-B14F-4D97-AF65-F5344CB8AC3E}">
        <p14:creationId xmlns:p14="http://schemas.microsoft.com/office/powerpoint/2010/main" val="67501498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3279-57FF-A74C-BFD6-E22A25C8D195}"/>
              </a:ext>
            </a:extLst>
          </p:cNvPr>
          <p:cNvSpPr>
            <a:spLocks noGrp="1"/>
          </p:cNvSpPr>
          <p:nvPr>
            <p:ph type="title"/>
          </p:nvPr>
        </p:nvSpPr>
        <p:spPr/>
        <p:txBody>
          <a:bodyPr/>
          <a:lstStyle/>
          <a:p>
            <a:r>
              <a:rPr lang="en-US" dirty="0"/>
              <a:t>Children in the classroom policy </a:t>
            </a:r>
          </a:p>
        </p:txBody>
      </p:sp>
      <p:sp>
        <p:nvSpPr>
          <p:cNvPr id="3" name="Text Placeholder 2">
            <a:extLst>
              <a:ext uri="{FF2B5EF4-FFF2-40B4-BE49-F238E27FC236}">
                <a16:creationId xmlns:a16="http://schemas.microsoft.com/office/drawing/2014/main" id="{0C215A4A-46FC-F841-94CC-88E75F2BE44F}"/>
              </a:ext>
            </a:extLst>
          </p:cNvPr>
          <p:cNvSpPr>
            <a:spLocks noGrp="1"/>
          </p:cNvSpPr>
          <p:nvPr>
            <p:ph type="body" idx="1"/>
          </p:nvPr>
        </p:nvSpPr>
        <p:spPr/>
        <p:txBody>
          <a:bodyPr>
            <a:normAutofit fontScale="77500" lnSpcReduction="20000"/>
          </a:bodyPr>
          <a:lstStyle/>
          <a:p>
            <a:r>
              <a:rPr lang="en-US" dirty="0"/>
              <a:t>Children – Taking care of young children should not keep you from participating in class. If you are a parent/guardian of young children, those children are welcome when you cannot find or afford child care. I only require that (a) they do not disrupt class and (b) you are able to care for them while still participating in class. I may ask you to step outside to care for a child who is becoming noisy, or to sit near the door so you can easily do so. (Let me know if you can’t get a convenient seat.) Otherwise, your children are welcome in my classroom. If they need food, toys or breastfeeding, that is also acceptable.</a:t>
            </a:r>
            <a:br>
              <a:rPr lang="en-US" dirty="0"/>
            </a:br>
            <a:endParaRPr lang="en-US" dirty="0"/>
          </a:p>
          <a:p>
            <a:r>
              <a:rPr lang="en-US" dirty="0"/>
              <a:t>Please be aware that I prepare and deliver my lectures for an adult audience. I will not change the topics I discuss or the language I use, if children are in the room. Your fellow students are not required to do so, either. If you have questions about the material we will be covering on a given day, feel free to ask.</a:t>
            </a:r>
          </a:p>
          <a:p>
            <a:endParaRPr lang="en-US" dirty="0"/>
          </a:p>
        </p:txBody>
      </p:sp>
    </p:spTree>
    <p:extLst>
      <p:ext uri="{BB962C8B-B14F-4D97-AF65-F5344CB8AC3E}">
        <p14:creationId xmlns:p14="http://schemas.microsoft.com/office/powerpoint/2010/main" val="291185211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355AFC-2D8A-0A44-99DC-4001350ADF96}"/>
              </a:ext>
            </a:extLst>
          </p:cNvPr>
          <p:cNvSpPr>
            <a:spLocks noGrp="1"/>
          </p:cNvSpPr>
          <p:nvPr>
            <p:ph type="title"/>
          </p:nvPr>
        </p:nvSpPr>
        <p:spPr/>
        <p:txBody>
          <a:bodyPr/>
          <a:lstStyle/>
          <a:p>
            <a:r>
              <a:rPr lang="en-US" dirty="0"/>
              <a:t>Links to useful forms and resources at BSU</a:t>
            </a:r>
          </a:p>
        </p:txBody>
      </p:sp>
      <p:sp>
        <p:nvSpPr>
          <p:cNvPr id="5" name="Text Placeholder 4">
            <a:extLst>
              <a:ext uri="{FF2B5EF4-FFF2-40B4-BE49-F238E27FC236}">
                <a16:creationId xmlns:a16="http://schemas.microsoft.com/office/drawing/2014/main" id="{C2553180-88E0-E74F-92CD-AE3FE4566CE7}"/>
              </a:ext>
            </a:extLst>
          </p:cNvPr>
          <p:cNvSpPr>
            <a:spLocks noGrp="1"/>
          </p:cNvSpPr>
          <p:nvPr>
            <p:ph type="body" idx="1"/>
          </p:nvPr>
        </p:nvSpPr>
        <p:spPr/>
        <p:txBody>
          <a:bodyPr/>
          <a:lstStyle/>
          <a:p>
            <a:r>
              <a:rPr lang="en-US" dirty="0"/>
              <a:t>Consider including these in your syllabus to let students know what resources are available at BSU</a:t>
            </a:r>
          </a:p>
        </p:txBody>
      </p:sp>
    </p:spTree>
    <p:extLst>
      <p:ext uri="{BB962C8B-B14F-4D97-AF65-F5344CB8AC3E}">
        <p14:creationId xmlns:p14="http://schemas.microsoft.com/office/powerpoint/2010/main" val="3447259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ACC48-1BF4-604C-A34D-D0DA50A21BEF}"/>
              </a:ext>
            </a:extLst>
          </p:cNvPr>
          <p:cNvSpPr>
            <a:spLocks noGrp="1"/>
          </p:cNvSpPr>
          <p:nvPr>
            <p:ph type="title"/>
          </p:nvPr>
        </p:nvSpPr>
        <p:spPr/>
        <p:txBody>
          <a:bodyPr/>
          <a:lstStyle/>
          <a:p>
            <a:r>
              <a:rPr lang="en-US" dirty="0"/>
              <a:t>BSU preferred name policy</a:t>
            </a:r>
          </a:p>
        </p:txBody>
      </p:sp>
      <p:sp>
        <p:nvSpPr>
          <p:cNvPr id="3" name="Content Placeholder 2">
            <a:extLst>
              <a:ext uri="{FF2B5EF4-FFF2-40B4-BE49-F238E27FC236}">
                <a16:creationId xmlns:a16="http://schemas.microsoft.com/office/drawing/2014/main" id="{1564B08F-DFEC-CA43-AC86-FA8F4A105C20}"/>
              </a:ext>
            </a:extLst>
          </p:cNvPr>
          <p:cNvSpPr>
            <a:spLocks noGrp="1"/>
          </p:cNvSpPr>
          <p:nvPr>
            <p:ph idx="1"/>
          </p:nvPr>
        </p:nvSpPr>
        <p:spPr/>
        <p:txBody>
          <a:bodyPr/>
          <a:lstStyle/>
          <a:p>
            <a:r>
              <a:rPr lang="en-US" dirty="0"/>
              <a:t> Link: </a:t>
            </a:r>
            <a:r>
              <a:rPr lang="en-US" dirty="0">
                <a:hlinkClick r:id="rId2"/>
              </a:rPr>
              <a:t>https://www.bemidjistate.edu/offices/diversity-equity-inclusion/title-ix/preferred-name/</a:t>
            </a:r>
            <a:r>
              <a:rPr lang="en-US" dirty="0"/>
              <a:t>     </a:t>
            </a:r>
          </a:p>
          <a:p>
            <a:r>
              <a:rPr lang="en-US" dirty="0"/>
              <a:t>BSU encourages students to be known by their preferred names</a:t>
            </a:r>
          </a:p>
          <a:p>
            <a:r>
              <a:rPr lang="en-US" dirty="0"/>
              <a:t>We suggest extending this policy to personal pronouns as well</a:t>
            </a:r>
          </a:p>
          <a:p>
            <a:r>
              <a:rPr lang="en-US" dirty="0"/>
              <a:t>The next section includes an external resource on personal pronouns – please consider personalizing and including this statement in your syllabus</a:t>
            </a:r>
          </a:p>
          <a:p>
            <a:endParaRPr lang="en-US" dirty="0"/>
          </a:p>
        </p:txBody>
      </p:sp>
    </p:spTree>
    <p:extLst>
      <p:ext uri="{BB962C8B-B14F-4D97-AF65-F5344CB8AC3E}">
        <p14:creationId xmlns:p14="http://schemas.microsoft.com/office/powerpoint/2010/main" val="1129694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B1D86-8DC4-F546-84DF-45D2EDF44589}"/>
              </a:ext>
            </a:extLst>
          </p:cNvPr>
          <p:cNvSpPr>
            <a:spLocks noGrp="1"/>
          </p:cNvSpPr>
          <p:nvPr>
            <p:ph type="title"/>
          </p:nvPr>
        </p:nvSpPr>
        <p:spPr/>
        <p:txBody>
          <a:bodyPr/>
          <a:lstStyle/>
          <a:p>
            <a:r>
              <a:rPr lang="en-US" dirty="0"/>
              <a:t>What is this? </a:t>
            </a:r>
          </a:p>
        </p:txBody>
      </p:sp>
      <p:sp>
        <p:nvSpPr>
          <p:cNvPr id="3" name="Content Placeholder 2">
            <a:extLst>
              <a:ext uri="{FF2B5EF4-FFF2-40B4-BE49-F238E27FC236}">
                <a16:creationId xmlns:a16="http://schemas.microsoft.com/office/drawing/2014/main" id="{21EC0B18-8260-B34A-9DB3-5985DCA429A9}"/>
              </a:ext>
            </a:extLst>
          </p:cNvPr>
          <p:cNvSpPr>
            <a:spLocks noGrp="1"/>
          </p:cNvSpPr>
          <p:nvPr>
            <p:ph idx="1"/>
          </p:nvPr>
        </p:nvSpPr>
        <p:spPr/>
        <p:txBody>
          <a:bodyPr/>
          <a:lstStyle/>
          <a:p>
            <a:r>
              <a:rPr lang="en-US" dirty="0"/>
              <a:t>Based on Jan 5, 2021 presentation/discussion on diversity, equity and inclusion needs for students, we have put together a list of statements that might be included in your syllabi to create a more welcoming and inclusive classroom for all students. </a:t>
            </a:r>
          </a:p>
          <a:p>
            <a:r>
              <a:rPr lang="en-US" dirty="0"/>
              <a:t>These statements have been put together as a resource for BSU faculty </a:t>
            </a:r>
          </a:p>
          <a:p>
            <a:r>
              <a:rPr lang="en-US" dirty="0"/>
              <a:t>Many of these statements are authored by BSU faculty who already include them in their syllabi.</a:t>
            </a:r>
          </a:p>
          <a:p>
            <a:r>
              <a:rPr lang="en-US" dirty="0"/>
              <a:t>Remember, the ultimate goal is to create a welcome, safe and inclusive classroom! </a:t>
            </a:r>
          </a:p>
        </p:txBody>
      </p:sp>
    </p:spTree>
    <p:extLst>
      <p:ext uri="{BB962C8B-B14F-4D97-AF65-F5344CB8AC3E}">
        <p14:creationId xmlns:p14="http://schemas.microsoft.com/office/powerpoint/2010/main" val="822088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BFE9B-DF52-454D-A0E0-65E3A139AC0A}"/>
              </a:ext>
            </a:extLst>
          </p:cNvPr>
          <p:cNvSpPr>
            <a:spLocks noGrp="1"/>
          </p:cNvSpPr>
          <p:nvPr>
            <p:ph type="title"/>
          </p:nvPr>
        </p:nvSpPr>
        <p:spPr/>
        <p:txBody>
          <a:bodyPr/>
          <a:lstStyle/>
          <a:p>
            <a:r>
              <a:rPr lang="en-US" dirty="0"/>
              <a:t>Extended Leave/Absence form</a:t>
            </a:r>
          </a:p>
        </p:txBody>
      </p:sp>
      <p:sp>
        <p:nvSpPr>
          <p:cNvPr id="3" name="Content Placeholder 2">
            <a:extLst>
              <a:ext uri="{FF2B5EF4-FFF2-40B4-BE49-F238E27FC236}">
                <a16:creationId xmlns:a16="http://schemas.microsoft.com/office/drawing/2014/main" id="{5F715034-249E-3E4D-B3DF-93B8728411EF}"/>
              </a:ext>
            </a:extLst>
          </p:cNvPr>
          <p:cNvSpPr>
            <a:spLocks noGrp="1"/>
          </p:cNvSpPr>
          <p:nvPr>
            <p:ph idx="1"/>
          </p:nvPr>
        </p:nvSpPr>
        <p:spPr/>
        <p:txBody>
          <a:bodyPr>
            <a:normAutofit fontScale="85000" lnSpcReduction="20000"/>
          </a:bodyPr>
          <a:lstStyle/>
          <a:p>
            <a:r>
              <a:rPr lang="en-US" dirty="0"/>
              <a:t>Student Life and Success office has a form for students to fill out for extended leave of absences. </a:t>
            </a:r>
            <a:r>
              <a:rPr lang="en-US" dirty="0">
                <a:hlinkClick r:id="rId2"/>
              </a:rPr>
              <a:t>https://www.bemidjistate.edu/offices/student-life-success/</a:t>
            </a:r>
            <a:r>
              <a:rPr lang="en-US" dirty="0"/>
              <a:t> </a:t>
            </a:r>
          </a:p>
          <a:p>
            <a:endParaRPr lang="en-US" dirty="0"/>
          </a:p>
          <a:p>
            <a:r>
              <a:rPr lang="en-US" b="1" dirty="0"/>
              <a:t>When to use the extended absence form</a:t>
            </a:r>
            <a:r>
              <a:rPr lang="en-US" dirty="0"/>
              <a:t>: The purpose of the extended absence form is notify Student Life and Success of a student’s extended absence. It is not intended to recommend or imply any action to be taken by a faculty member. If you are experiencing an extended absence and need assistance communicating it with your professors, complete this form. If you have any questions or concerns, please call the Student Life and Success office at 218-755-2075. </a:t>
            </a:r>
          </a:p>
          <a:p>
            <a:pPr marL="0" indent="0">
              <a:buNone/>
            </a:pPr>
            <a:endParaRPr lang="en-US" dirty="0"/>
          </a:p>
          <a:p>
            <a:r>
              <a:rPr lang="en-US" dirty="0"/>
              <a:t>This form is submitted to Dr. Travis Green’s (AVP of Student Life and Success) office. Once this extended leave has been granted, faculty receive an email outlining the dates for which this leave has been granted. Faculty are then free to work with the students to make up work as they find comfortable. </a:t>
            </a:r>
          </a:p>
          <a:p>
            <a:endParaRPr lang="en-US" dirty="0"/>
          </a:p>
        </p:txBody>
      </p:sp>
    </p:spTree>
    <p:extLst>
      <p:ext uri="{BB962C8B-B14F-4D97-AF65-F5344CB8AC3E}">
        <p14:creationId xmlns:p14="http://schemas.microsoft.com/office/powerpoint/2010/main" val="2743792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A29E8-5F58-624A-89F8-9340DC474684}"/>
              </a:ext>
            </a:extLst>
          </p:cNvPr>
          <p:cNvSpPr>
            <a:spLocks noGrp="1"/>
          </p:cNvSpPr>
          <p:nvPr>
            <p:ph type="title"/>
          </p:nvPr>
        </p:nvSpPr>
        <p:spPr/>
        <p:txBody>
          <a:bodyPr/>
          <a:lstStyle/>
          <a:p>
            <a:r>
              <a:rPr lang="en-US" dirty="0"/>
              <a:t>Available health resources at BSU</a:t>
            </a:r>
          </a:p>
        </p:txBody>
      </p:sp>
      <p:sp>
        <p:nvSpPr>
          <p:cNvPr id="3" name="Content Placeholder 2">
            <a:extLst>
              <a:ext uri="{FF2B5EF4-FFF2-40B4-BE49-F238E27FC236}">
                <a16:creationId xmlns:a16="http://schemas.microsoft.com/office/drawing/2014/main" id="{0E0849FF-89DE-6B45-9912-3C3D83FF3D0F}"/>
              </a:ext>
            </a:extLst>
          </p:cNvPr>
          <p:cNvSpPr>
            <a:spLocks noGrp="1"/>
          </p:cNvSpPr>
          <p:nvPr>
            <p:ph idx="1"/>
          </p:nvPr>
        </p:nvSpPr>
        <p:spPr/>
        <p:txBody>
          <a:bodyPr/>
          <a:lstStyle/>
          <a:p>
            <a:r>
              <a:rPr lang="en-US" dirty="0"/>
              <a:t>How to make an appointment at the BSU Student Health Service</a:t>
            </a:r>
          </a:p>
          <a:p>
            <a:endParaRPr lang="en-US" dirty="0"/>
          </a:p>
          <a:p>
            <a:r>
              <a:rPr lang="en-US" dirty="0">
                <a:hlinkClick r:id="rId2"/>
              </a:rPr>
              <a:t>https://bemidjistate.campuswell.com/1220-how-to-make-an-appointment-at-the-bsu-student-center-for-health/</a:t>
            </a:r>
            <a:r>
              <a:rPr lang="en-US" dirty="0"/>
              <a:t> </a:t>
            </a:r>
          </a:p>
        </p:txBody>
      </p:sp>
    </p:spTree>
    <p:extLst>
      <p:ext uri="{BB962C8B-B14F-4D97-AF65-F5344CB8AC3E}">
        <p14:creationId xmlns:p14="http://schemas.microsoft.com/office/powerpoint/2010/main" val="3784594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79331-B1ED-6B4E-9A63-037ECBA33DFB}"/>
              </a:ext>
            </a:extLst>
          </p:cNvPr>
          <p:cNvSpPr>
            <a:spLocks noGrp="1"/>
          </p:cNvSpPr>
          <p:nvPr>
            <p:ph type="title"/>
          </p:nvPr>
        </p:nvSpPr>
        <p:spPr/>
        <p:txBody>
          <a:bodyPr/>
          <a:lstStyle/>
          <a:p>
            <a:r>
              <a:rPr lang="en-US" dirty="0"/>
              <a:t>External resources </a:t>
            </a:r>
          </a:p>
        </p:txBody>
      </p:sp>
      <p:sp>
        <p:nvSpPr>
          <p:cNvPr id="3" name="Text Placeholder 2">
            <a:extLst>
              <a:ext uri="{FF2B5EF4-FFF2-40B4-BE49-F238E27FC236}">
                <a16:creationId xmlns:a16="http://schemas.microsoft.com/office/drawing/2014/main" id="{E505CDBC-2C0E-F748-918C-5ED88711045B}"/>
              </a:ext>
            </a:extLst>
          </p:cNvPr>
          <p:cNvSpPr>
            <a:spLocks noGrp="1"/>
          </p:cNvSpPr>
          <p:nvPr>
            <p:ph type="body" idx="1"/>
          </p:nvPr>
        </p:nvSpPr>
        <p:spPr/>
        <p:txBody>
          <a:bodyPr/>
          <a:lstStyle/>
          <a:p>
            <a:r>
              <a:rPr lang="en-US" dirty="0"/>
              <a:t>You may find some of these resources useful </a:t>
            </a:r>
          </a:p>
        </p:txBody>
      </p:sp>
    </p:spTree>
    <p:extLst>
      <p:ext uri="{BB962C8B-B14F-4D97-AF65-F5344CB8AC3E}">
        <p14:creationId xmlns:p14="http://schemas.microsoft.com/office/powerpoint/2010/main" val="1089901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8F3BA9-9281-C741-B386-14130D63E550}"/>
              </a:ext>
            </a:extLst>
          </p:cNvPr>
          <p:cNvSpPr>
            <a:spLocks noGrp="1"/>
          </p:cNvSpPr>
          <p:nvPr>
            <p:ph type="title"/>
          </p:nvPr>
        </p:nvSpPr>
        <p:spPr/>
        <p:txBody>
          <a:bodyPr>
            <a:normAutofit fontScale="90000"/>
          </a:bodyPr>
          <a:lstStyle/>
          <a:p>
            <a:r>
              <a:rPr lang="en-US" dirty="0"/>
              <a:t>Personal Pronouns: Example from </a:t>
            </a:r>
            <a:r>
              <a:rPr lang="en-US" dirty="0" err="1"/>
              <a:t>CalPoly</a:t>
            </a:r>
            <a:br>
              <a:rPr lang="en-US" dirty="0"/>
            </a:br>
            <a:r>
              <a:rPr lang="en-US" dirty="0"/>
              <a:t>Please personalize as needed</a:t>
            </a:r>
            <a:br>
              <a:rPr lang="en-US" dirty="0"/>
            </a:br>
            <a:r>
              <a:rPr lang="en-US" sz="1200" dirty="0"/>
              <a:t>Example from </a:t>
            </a:r>
            <a:r>
              <a:rPr lang="en-US" sz="1200" dirty="0">
                <a:hlinkClick r:id="rId2"/>
              </a:rPr>
              <a:t>https://ctlt.calpoly.edu/syllabus-statements-preferred-pronouns</a:t>
            </a:r>
            <a:r>
              <a:rPr lang="en-US" sz="1200" dirty="0"/>
              <a:t> </a:t>
            </a:r>
          </a:p>
        </p:txBody>
      </p:sp>
      <p:sp>
        <p:nvSpPr>
          <p:cNvPr id="5" name="Content Placeholder 4">
            <a:extLst>
              <a:ext uri="{FF2B5EF4-FFF2-40B4-BE49-F238E27FC236}">
                <a16:creationId xmlns:a16="http://schemas.microsoft.com/office/drawing/2014/main" id="{14ECED3F-4990-ED41-9331-BEF195AB13AA}"/>
              </a:ext>
            </a:extLst>
          </p:cNvPr>
          <p:cNvSpPr>
            <a:spLocks noGrp="1"/>
          </p:cNvSpPr>
          <p:nvPr>
            <p:ph idx="1"/>
          </p:nvPr>
        </p:nvSpPr>
        <p:spPr/>
        <p:txBody>
          <a:bodyPr>
            <a:normAutofit fontScale="92500" lnSpcReduction="10000"/>
          </a:bodyPr>
          <a:lstStyle/>
          <a:p>
            <a:r>
              <a:rPr lang="en-US" dirty="0"/>
              <a:t>At Cal Poly everyone has the right to be addressed by the name and personal pronouns that correspond to their gender identity, including non-binary pronouns, for example: they/them/theirs, </a:t>
            </a:r>
            <a:r>
              <a:rPr lang="en-US" dirty="0" err="1"/>
              <a:t>ze</a:t>
            </a:r>
            <a:r>
              <a:rPr lang="en-US" dirty="0"/>
              <a:t>/</a:t>
            </a:r>
            <a:r>
              <a:rPr lang="en-US" dirty="0" err="1"/>
              <a:t>zir</a:t>
            </a:r>
            <a:r>
              <a:rPr lang="en-US" dirty="0"/>
              <a:t>/</a:t>
            </a:r>
            <a:r>
              <a:rPr lang="en-US" dirty="0" err="1"/>
              <a:t>zirs</a:t>
            </a:r>
            <a:r>
              <a:rPr lang="en-US" dirty="0"/>
              <a:t>, etc. I recognize that preferred names and pronouns may change during the quarter, if at any point during the quarter you would like to be addressed differently, please let me know.</a:t>
            </a:r>
          </a:p>
          <a:p>
            <a:r>
              <a:rPr lang="en-US" dirty="0"/>
              <a:t>As part of our commitment to inclusion in this course, it is important that all students in this class respect the preferred names and pronouns of their peers. Mistakes in addressing one another may happen. If you make a mistake or are corrected, please briefly apologize and correct yourself. To learn more about personal pronouns and why they are important please visit Cal Poly’s </a:t>
            </a:r>
            <a:r>
              <a:rPr lang="en-US" dirty="0">
                <a:hlinkClick r:id="rId3"/>
              </a:rPr>
              <a:t>Pronouns Matter</a:t>
            </a:r>
            <a:r>
              <a:rPr lang="en-US" dirty="0"/>
              <a:t> website and </a:t>
            </a:r>
            <a:r>
              <a:rPr lang="en-US" dirty="0">
                <a:hlinkClick r:id="rId4"/>
              </a:rPr>
              <a:t>mypronouns.org</a:t>
            </a:r>
            <a:r>
              <a:rPr lang="en-US" dirty="0"/>
              <a:t>.</a:t>
            </a:r>
          </a:p>
          <a:p>
            <a:endParaRPr lang="en-US" dirty="0"/>
          </a:p>
        </p:txBody>
      </p:sp>
    </p:spTree>
    <p:extLst>
      <p:ext uri="{BB962C8B-B14F-4D97-AF65-F5344CB8AC3E}">
        <p14:creationId xmlns:p14="http://schemas.microsoft.com/office/powerpoint/2010/main" val="1536528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CCE93-C73F-3D4F-8E25-0D66C535A62F}"/>
              </a:ext>
            </a:extLst>
          </p:cNvPr>
          <p:cNvSpPr>
            <a:spLocks noGrp="1"/>
          </p:cNvSpPr>
          <p:nvPr>
            <p:ph type="title"/>
          </p:nvPr>
        </p:nvSpPr>
        <p:spPr/>
        <p:txBody>
          <a:bodyPr/>
          <a:lstStyle/>
          <a:p>
            <a:r>
              <a:rPr lang="en-US" dirty="0"/>
              <a:t>Pronouns: At BSU</a:t>
            </a:r>
          </a:p>
        </p:txBody>
      </p:sp>
      <p:sp>
        <p:nvSpPr>
          <p:cNvPr id="3" name="Content Placeholder 2">
            <a:extLst>
              <a:ext uri="{FF2B5EF4-FFF2-40B4-BE49-F238E27FC236}">
                <a16:creationId xmlns:a16="http://schemas.microsoft.com/office/drawing/2014/main" id="{052978F2-6219-064F-B442-079F8272B3B1}"/>
              </a:ext>
            </a:extLst>
          </p:cNvPr>
          <p:cNvSpPr>
            <a:spLocks noGrp="1"/>
          </p:cNvSpPr>
          <p:nvPr>
            <p:ph idx="1"/>
          </p:nvPr>
        </p:nvSpPr>
        <p:spPr/>
        <p:txBody>
          <a:bodyPr/>
          <a:lstStyle/>
          <a:p>
            <a:r>
              <a:rPr lang="en-US" dirty="0"/>
              <a:t>She/hers on Zoom </a:t>
            </a:r>
          </a:p>
          <a:p>
            <a:r>
              <a:rPr lang="en-US" dirty="0"/>
              <a:t>She/hers in email signature</a:t>
            </a:r>
          </a:p>
          <a:p>
            <a:r>
              <a:rPr lang="en-US" dirty="0"/>
              <a:t>D2L and Starfish recognize preferred names and personal pronouns</a:t>
            </a:r>
          </a:p>
        </p:txBody>
      </p:sp>
    </p:spTree>
    <p:extLst>
      <p:ext uri="{BB962C8B-B14F-4D97-AF65-F5344CB8AC3E}">
        <p14:creationId xmlns:p14="http://schemas.microsoft.com/office/powerpoint/2010/main" val="1630739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55886-A6AA-AE4C-9B78-3B1D3B998385}"/>
              </a:ext>
            </a:extLst>
          </p:cNvPr>
          <p:cNvSpPr>
            <a:spLocks noGrp="1"/>
          </p:cNvSpPr>
          <p:nvPr>
            <p:ph type="title"/>
          </p:nvPr>
        </p:nvSpPr>
        <p:spPr/>
        <p:txBody>
          <a:bodyPr>
            <a:noAutofit/>
          </a:bodyPr>
          <a:lstStyle/>
          <a:p>
            <a:r>
              <a:rPr lang="en-US" sz="3200" dirty="0"/>
              <a:t>Religious observance policy</a:t>
            </a:r>
            <a:br>
              <a:rPr lang="en-US" sz="3200" dirty="0"/>
            </a:br>
            <a:r>
              <a:rPr lang="en-US" sz="3200" dirty="0"/>
              <a:t>Example from Colorado University – personalize as needed</a:t>
            </a:r>
            <a:br>
              <a:rPr lang="en-US" sz="2400" dirty="0"/>
            </a:br>
            <a:r>
              <a:rPr lang="en-US" sz="800" dirty="0">
                <a:hlinkClick r:id="rId2"/>
              </a:rPr>
              <a:t>https://www.colorado.edu/academicaffairs/sites/default/files/attached-files/faculty_memo_syllabus_statements_fall_2016_final.pdf</a:t>
            </a:r>
            <a:r>
              <a:rPr lang="en-US" sz="800" dirty="0"/>
              <a:t> </a:t>
            </a:r>
          </a:p>
        </p:txBody>
      </p:sp>
      <p:sp>
        <p:nvSpPr>
          <p:cNvPr id="3" name="Content Placeholder 2">
            <a:extLst>
              <a:ext uri="{FF2B5EF4-FFF2-40B4-BE49-F238E27FC236}">
                <a16:creationId xmlns:a16="http://schemas.microsoft.com/office/drawing/2014/main" id="{475BA8EC-004C-BB49-820F-6CAAABE49417}"/>
              </a:ext>
            </a:extLst>
          </p:cNvPr>
          <p:cNvSpPr>
            <a:spLocks noGrp="1"/>
          </p:cNvSpPr>
          <p:nvPr>
            <p:ph idx="1"/>
          </p:nvPr>
        </p:nvSpPr>
        <p:spPr/>
        <p:txBody>
          <a:bodyPr>
            <a:normAutofit/>
          </a:bodyPr>
          <a:lstStyle/>
          <a:p>
            <a:r>
              <a:rPr lang="en-US" dirty="0"/>
              <a:t>RECOMMENDED RELIGIOUS OBSERVANCES SYLLABUS STATEMENT: Campus policy regarding religious observances requires that faculty make every effort to deal reasonably and fairly with all students who, because of religious obligations, have conflicts with scheduled exams, assignments or required attendance. In this class, {{insert your procedures here}} See the campus policy regarding religious observances for full details. </a:t>
            </a:r>
          </a:p>
          <a:p>
            <a:r>
              <a:rPr lang="en-US" dirty="0"/>
              <a:t>This is an external source: however if you are interested in including such a statement in your syllabus, you may consider using this as a template</a:t>
            </a:r>
          </a:p>
        </p:txBody>
      </p:sp>
    </p:spTree>
    <p:extLst>
      <p:ext uri="{BB962C8B-B14F-4D97-AF65-F5344CB8AC3E}">
        <p14:creationId xmlns:p14="http://schemas.microsoft.com/office/powerpoint/2010/main" val="1270406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FC872-59A1-C347-A300-4CFE9D4A8AC2}"/>
              </a:ext>
            </a:extLst>
          </p:cNvPr>
          <p:cNvSpPr>
            <a:spLocks noGrp="1"/>
          </p:cNvSpPr>
          <p:nvPr>
            <p:ph type="title"/>
          </p:nvPr>
        </p:nvSpPr>
        <p:spPr/>
        <p:txBody>
          <a:bodyPr/>
          <a:lstStyle/>
          <a:p>
            <a:r>
              <a:rPr lang="en-US" dirty="0"/>
              <a:t>Religious observance policy: administrators</a:t>
            </a:r>
          </a:p>
        </p:txBody>
      </p:sp>
      <p:sp>
        <p:nvSpPr>
          <p:cNvPr id="3" name="Content Placeholder 2">
            <a:extLst>
              <a:ext uri="{FF2B5EF4-FFF2-40B4-BE49-F238E27FC236}">
                <a16:creationId xmlns:a16="http://schemas.microsoft.com/office/drawing/2014/main" id="{7CFCA6C8-5D71-564D-9DE3-2CE2B5EABB20}"/>
              </a:ext>
            </a:extLst>
          </p:cNvPr>
          <p:cNvSpPr>
            <a:spLocks noGrp="1"/>
          </p:cNvSpPr>
          <p:nvPr>
            <p:ph idx="1"/>
          </p:nvPr>
        </p:nvSpPr>
        <p:spPr/>
        <p:txBody>
          <a:bodyPr>
            <a:normAutofit lnSpcReduction="10000"/>
          </a:bodyPr>
          <a:lstStyle/>
          <a:p>
            <a:r>
              <a:rPr lang="en-US" dirty="0"/>
              <a:t>Example from administrator contract: </a:t>
            </a:r>
          </a:p>
          <a:p>
            <a:r>
              <a:rPr lang="en-US" dirty="0" err="1"/>
              <a:t>Subd</a:t>
            </a:r>
            <a:r>
              <a:rPr lang="en-US" dirty="0"/>
              <a:t>. 2 Religious Holidays When a religious holiday not observed as one of those holidays listed above falls on an administrator's regularly scheduled work day, the administrator shall be entitled to that day off to observe the religious holiday. Time to observe a religious holiday shall be taken without pay unless the administrator uses accumulated annual leave or, by mutual consent with the college/university/system office, is able to work an equivalent amount of time at some other time during the fiscal year to compensate for the time lost. An administrator shall notify his/her supervisor of his/her intention to observe a religious holiday in advance of the holiday. </a:t>
            </a:r>
            <a:r>
              <a:rPr lang="en-US" sz="1067" dirty="0">
                <a:hlinkClick r:id="rId2"/>
              </a:rPr>
              <a:t>https://www.bemidjistate.edu/offices/human-resources/wp-content/uploads/sites/99/2018/08/2017-2019-Administrators-Plan_Final.pdf</a:t>
            </a:r>
            <a:r>
              <a:rPr lang="en-US" sz="1067" dirty="0"/>
              <a:t> </a:t>
            </a:r>
          </a:p>
        </p:txBody>
      </p:sp>
    </p:spTree>
    <p:extLst>
      <p:ext uri="{BB962C8B-B14F-4D97-AF65-F5344CB8AC3E}">
        <p14:creationId xmlns:p14="http://schemas.microsoft.com/office/powerpoint/2010/main" val="3481967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632BD-B100-DC46-8C69-15E0D6FB38F0}"/>
              </a:ext>
            </a:extLst>
          </p:cNvPr>
          <p:cNvSpPr>
            <a:spLocks noGrp="1"/>
          </p:cNvSpPr>
          <p:nvPr>
            <p:ph type="title"/>
          </p:nvPr>
        </p:nvSpPr>
        <p:spPr/>
        <p:txBody>
          <a:bodyPr/>
          <a:lstStyle/>
          <a:p>
            <a:r>
              <a:rPr lang="en-US" dirty="0"/>
              <a:t>External resource on religious observances</a:t>
            </a:r>
          </a:p>
        </p:txBody>
      </p:sp>
      <p:sp>
        <p:nvSpPr>
          <p:cNvPr id="3" name="Content Placeholder 2">
            <a:extLst>
              <a:ext uri="{FF2B5EF4-FFF2-40B4-BE49-F238E27FC236}">
                <a16:creationId xmlns:a16="http://schemas.microsoft.com/office/drawing/2014/main" id="{8FE86C1B-1455-FC4E-BB76-7FDB23AA3D88}"/>
              </a:ext>
            </a:extLst>
          </p:cNvPr>
          <p:cNvSpPr>
            <a:spLocks noGrp="1"/>
          </p:cNvSpPr>
          <p:nvPr>
            <p:ph idx="1"/>
          </p:nvPr>
        </p:nvSpPr>
        <p:spPr/>
        <p:txBody>
          <a:bodyPr/>
          <a:lstStyle/>
          <a:p>
            <a:r>
              <a:rPr lang="en-US" dirty="0"/>
              <a:t>University of Missouri list of cultural and religious events/observances:</a:t>
            </a:r>
          </a:p>
          <a:p>
            <a:pPr marL="0" indent="0">
              <a:buNone/>
            </a:pPr>
            <a:r>
              <a:rPr lang="en-US" dirty="0">
                <a:hlinkClick r:id="rId2"/>
              </a:rPr>
              <a:t>https://diversity.missouri.edu/guide-to-religions/dates-practices-accomodations/</a:t>
            </a:r>
            <a:r>
              <a:rPr lang="en-US" dirty="0"/>
              <a:t> </a:t>
            </a:r>
          </a:p>
          <a:p>
            <a:pPr marL="0" indent="0">
              <a:buNone/>
            </a:pPr>
            <a:r>
              <a:rPr lang="en-US" dirty="0"/>
              <a:t> </a:t>
            </a:r>
          </a:p>
        </p:txBody>
      </p:sp>
    </p:spTree>
    <p:extLst>
      <p:ext uri="{BB962C8B-B14F-4D97-AF65-F5344CB8AC3E}">
        <p14:creationId xmlns:p14="http://schemas.microsoft.com/office/powerpoint/2010/main" val="1107325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D60F1-C304-3F4E-89B8-6D59B01F3A0A}"/>
              </a:ext>
            </a:extLst>
          </p:cNvPr>
          <p:cNvSpPr>
            <a:spLocks noGrp="1"/>
          </p:cNvSpPr>
          <p:nvPr>
            <p:ph type="title"/>
          </p:nvPr>
        </p:nvSpPr>
        <p:spPr/>
        <p:txBody>
          <a:bodyPr>
            <a:normAutofit fontScale="90000"/>
          </a:bodyPr>
          <a:lstStyle/>
          <a:p>
            <a:r>
              <a:rPr lang="en-US" dirty="0"/>
              <a:t>Example of family friendly classroom policy – include in syllabus – personalize as needed</a:t>
            </a:r>
            <a:br>
              <a:rPr lang="en-US" dirty="0"/>
            </a:br>
            <a:r>
              <a:rPr lang="en-US" sz="1200" dirty="0">
                <a:hlinkClick r:id="rId2"/>
              </a:rPr>
              <a:t>https://studentlife.oregonstate.edu/childcare/family-friendly-syllabi-examples</a:t>
            </a:r>
            <a:r>
              <a:rPr lang="en-US" sz="1200" dirty="0"/>
              <a:t> </a:t>
            </a:r>
          </a:p>
        </p:txBody>
      </p:sp>
      <p:sp>
        <p:nvSpPr>
          <p:cNvPr id="3" name="Content Placeholder 2">
            <a:extLst>
              <a:ext uri="{FF2B5EF4-FFF2-40B4-BE49-F238E27FC236}">
                <a16:creationId xmlns:a16="http://schemas.microsoft.com/office/drawing/2014/main" id="{EF6F327D-00EF-6F44-84FA-3FBFBB7D533B}"/>
              </a:ext>
            </a:extLst>
          </p:cNvPr>
          <p:cNvSpPr>
            <a:spLocks noGrp="1"/>
          </p:cNvSpPr>
          <p:nvPr>
            <p:ph idx="1"/>
          </p:nvPr>
        </p:nvSpPr>
        <p:spPr/>
        <p:txBody>
          <a:bodyPr>
            <a:normAutofit fontScale="47500" lnSpcReduction="20000"/>
          </a:bodyPr>
          <a:lstStyle/>
          <a:p>
            <a:r>
              <a:rPr lang="en-US" dirty="0"/>
              <a:t>From Dr. Melissa Cheyney's Syllabus:</a:t>
            </a:r>
          </a:p>
          <a:p>
            <a:r>
              <a:rPr lang="en-US" b="1" dirty="0"/>
              <a:t>Policy on Children in Class:</a:t>
            </a:r>
            <a:r>
              <a:rPr lang="en-US" dirty="0"/>
              <a:t> It is my belief that if we want women in academia, that we should also expect children to be present in some form. Currently, the university does not have a formal policy on children in the classroom. The policy described here is thus, a reflection of my own beliefs and commitments to student, staff and faculty parents. </a:t>
            </a:r>
          </a:p>
          <a:p>
            <a:r>
              <a:rPr lang="en-US" dirty="0"/>
              <a:t>1) All exclusively breastfeeding babies are welcome in class as often as is necessary to support the breastfeeding relationship. Because not all women can pump sufficient milk, and not all babies will take a bottle reliably, I never want students to feel like they have to choose between feeding their baby and continuing their education. You and your nursing baby are welcome in class anytime.</a:t>
            </a:r>
          </a:p>
          <a:p>
            <a:r>
              <a:rPr lang="en-US" dirty="0"/>
              <a:t>2) For older children and babies, I understand that minor illnesses and unforeseen disruptions in childcare often put parents in the position of having to chose between missing class to stay home with a child and leaving him or her with someone you or the child does not feel comfortable with. While this is not meant to be a long-term childcare solution, occasionally bringing a child to class in order to cover gaps in care is perfectly acceptable.</a:t>
            </a:r>
          </a:p>
          <a:p>
            <a:r>
              <a:rPr lang="en-US" dirty="0"/>
              <a:t>3) I ask that all students work with me to create a welcoming environment that is respectful of all forms of diversity, including diversity in parenting status.</a:t>
            </a:r>
          </a:p>
          <a:p>
            <a:r>
              <a:rPr lang="en-US" dirty="0"/>
              <a:t>4) In all cases where babies and children come to class, I ask that you sit close to the door so that if your little one needs special attention and is disrupting learning for other students, you may step outside until their need has been met. Non-parents in the class, please reserve seats near the door for your parenting classmates.</a:t>
            </a:r>
          </a:p>
          <a:p>
            <a:r>
              <a:rPr lang="en-US" dirty="0"/>
              <a:t>5) Finally, I understand that often the largest barrier to completing your coursework once you become a parent is the tiredness many parents feel in the evening once children have </a:t>
            </a:r>
            <a:r>
              <a:rPr lang="en-US" i="1" dirty="0"/>
              <a:t>finally </a:t>
            </a:r>
            <a:r>
              <a:rPr lang="en-US" dirty="0"/>
              <a:t>gone to sleep. The struggles of balancing school, childcare and often another job are exhausting! I hope that you will feel comfortable disclosing your student-parent status to me. This is the first step in my being able to accommodate any special needs that arise. While I maintain the same high expectations for all student in my classes regardless of parenting status, I am happy to problem solve with you in a way that makes you feel supported as you strive for school-parenting balance. Thank you for the diversity you bring to our classroom! </a:t>
            </a:r>
          </a:p>
        </p:txBody>
      </p:sp>
    </p:spTree>
    <p:extLst>
      <p:ext uri="{BB962C8B-B14F-4D97-AF65-F5344CB8AC3E}">
        <p14:creationId xmlns:p14="http://schemas.microsoft.com/office/powerpoint/2010/main" val="60445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47AA38-77A4-8A49-8582-175DE9CC7212}"/>
              </a:ext>
            </a:extLst>
          </p:cNvPr>
          <p:cNvSpPr>
            <a:spLocks noGrp="1"/>
          </p:cNvSpPr>
          <p:nvPr>
            <p:ph type="title"/>
          </p:nvPr>
        </p:nvSpPr>
        <p:spPr/>
        <p:txBody>
          <a:bodyPr/>
          <a:lstStyle/>
          <a:p>
            <a:r>
              <a:rPr lang="en-US" dirty="0"/>
              <a:t>Required statements - BSU policies</a:t>
            </a:r>
          </a:p>
        </p:txBody>
      </p:sp>
      <p:sp>
        <p:nvSpPr>
          <p:cNvPr id="5" name="Text Placeholder 4">
            <a:extLst>
              <a:ext uri="{FF2B5EF4-FFF2-40B4-BE49-F238E27FC236}">
                <a16:creationId xmlns:a16="http://schemas.microsoft.com/office/drawing/2014/main" id="{1E490F6F-D339-A44B-9F8B-C961B3121569}"/>
              </a:ext>
            </a:extLst>
          </p:cNvPr>
          <p:cNvSpPr>
            <a:spLocks noGrp="1"/>
          </p:cNvSpPr>
          <p:nvPr>
            <p:ph type="body" idx="1"/>
          </p:nvPr>
        </p:nvSpPr>
        <p:spPr/>
        <p:txBody>
          <a:bodyPr/>
          <a:lstStyle/>
          <a:p>
            <a:r>
              <a:rPr lang="en-US" dirty="0"/>
              <a:t>This section contains statements that we are required to include by BSU policy.</a:t>
            </a:r>
          </a:p>
        </p:txBody>
      </p:sp>
    </p:spTree>
    <p:extLst>
      <p:ext uri="{BB962C8B-B14F-4D97-AF65-F5344CB8AC3E}">
        <p14:creationId xmlns:p14="http://schemas.microsoft.com/office/powerpoint/2010/main" val="628654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prstGeom prst="rect">
            <a:avLst/>
          </a:prstGeom>
        </p:spPr>
        <p:txBody>
          <a:bodyPr/>
          <a:lstStyle/>
          <a:p>
            <a:r>
              <a:rPr lang="en-US" dirty="0"/>
              <a:t>Academic Integrity</a:t>
            </a:r>
            <a:endParaRPr dirty="0"/>
          </a:p>
        </p:txBody>
      </p:sp>
      <p:sp>
        <p:nvSpPr>
          <p:cNvPr id="144" name="Shape 144"/>
          <p:cNvSpPr>
            <a:spLocks noGrp="1"/>
          </p:cNvSpPr>
          <p:nvPr>
            <p:ph type="body" idx="1"/>
          </p:nvPr>
        </p:nvSpPr>
        <p:spPr>
          <a:prstGeom prst="rect">
            <a:avLst/>
          </a:prstGeom>
        </p:spPr>
        <p:txBody>
          <a:bodyPr>
            <a:normAutofit/>
          </a:bodyPr>
          <a:lstStyle/>
          <a:p>
            <a:pPr>
              <a:buBlip>
                <a:blip r:embed="rId2"/>
              </a:buBlip>
            </a:pPr>
            <a:r>
              <a:rPr sz="2400" dirty="0"/>
              <a:t>Academic integrity</a:t>
            </a:r>
          </a:p>
          <a:p>
            <a:pPr marL="0" indent="0">
              <a:spcBef>
                <a:spcPts val="0"/>
              </a:spcBef>
              <a:buNone/>
              <a:defRPr sz="2000">
                <a:uFill>
                  <a:solidFill>
                    <a:srgbClr val="000000"/>
                  </a:solidFill>
                </a:uFill>
              </a:defRPr>
            </a:pPr>
            <a:r>
              <a:rPr sz="2400" dirty="0"/>
              <a:t>BSU students are expected to practice the highest standards of ethics, honesty and integrity in all of their academic work. Any form of academic dishonesty (e.g., plagiarism, cheating and misrepresentation) may result in disciplinary action. Possible disciplinary actions may include failure for part or an entire course as well as suspension from the University.  It is suggested that students review BSU’s statement on academic integrity found within the Student Code of Conduct.</a:t>
            </a:r>
          </a:p>
        </p:txBody>
      </p:sp>
    </p:spTree>
    <p:extLst>
      <p:ext uri="{BB962C8B-B14F-4D97-AF65-F5344CB8AC3E}">
        <p14:creationId xmlns:p14="http://schemas.microsoft.com/office/powerpoint/2010/main" val="2898902060"/>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prstGeom prst="rect">
            <a:avLst/>
          </a:prstGeom>
        </p:spPr>
        <p:txBody>
          <a:bodyPr/>
          <a:lstStyle>
            <a:lvl1pPr defTabSz="379474">
              <a:defRPr sz="5900"/>
            </a:lvl1pPr>
          </a:lstStyle>
          <a:p>
            <a:r>
              <a:t>Accessibility/Disability/Accommodations </a:t>
            </a:r>
          </a:p>
        </p:txBody>
      </p:sp>
      <p:sp>
        <p:nvSpPr>
          <p:cNvPr id="147" name="Shape 147"/>
          <p:cNvSpPr>
            <a:spLocks noGrp="1"/>
          </p:cNvSpPr>
          <p:nvPr>
            <p:ph type="body" idx="1"/>
          </p:nvPr>
        </p:nvSpPr>
        <p:spPr>
          <a:prstGeom prst="rect">
            <a:avLst/>
          </a:prstGeom>
        </p:spPr>
        <p:txBody>
          <a:bodyPr>
            <a:normAutofit/>
          </a:bodyPr>
          <a:lstStyle/>
          <a:p>
            <a:pPr marL="253147" indent="-253147" defTabSz="202518">
              <a:spcBef>
                <a:spcPts val="1547"/>
              </a:spcBef>
              <a:defRPr sz="2200"/>
            </a:pPr>
            <a:r>
              <a:rPr sz="2400" dirty="0"/>
              <a:t>Statement on accessibility and accommodations (they do say feel free to convey it in your own voice)</a:t>
            </a:r>
          </a:p>
          <a:p>
            <a:pPr marL="253147" indent="-253147" defTabSz="202518">
              <a:spcBef>
                <a:spcPts val="1547"/>
              </a:spcBef>
              <a:defRPr sz="2200"/>
            </a:pPr>
            <a:r>
              <a:rPr sz="2400" dirty="0"/>
              <a:t>BSU/NTC is committed to making all educational programs, course materials, services and activities sponsored by the College/University accessible to individuals with disabilities. Students requesting accommodations due to a disability or other need for access should contact Accessibility Services as soon as possible.  Accessibility Services is located at Decker Hall 202.  PH: 218.755.3883 or email: </a:t>
            </a:r>
            <a:r>
              <a:rPr sz="2400" dirty="0" err="1"/>
              <a:t>disabilityservices@bemidjistate.edu</a:t>
            </a:r>
            <a:r>
              <a:rPr sz="2400" dirty="0"/>
              <a:t>.  This information is also available through Minnesota Relay Services at 800.627.3529.  </a:t>
            </a:r>
          </a:p>
        </p:txBody>
      </p:sp>
    </p:spTree>
    <p:extLst>
      <p:ext uri="{BB962C8B-B14F-4D97-AF65-F5344CB8AC3E}">
        <p14:creationId xmlns:p14="http://schemas.microsoft.com/office/powerpoint/2010/main" val="96540599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p>
            <a:r>
              <a:t>Example of Disability Statement</a:t>
            </a:r>
          </a:p>
        </p:txBody>
      </p:sp>
      <p:sp>
        <p:nvSpPr>
          <p:cNvPr id="150" name="Shape 150"/>
          <p:cNvSpPr>
            <a:spLocks noGrp="1"/>
          </p:cNvSpPr>
          <p:nvPr>
            <p:ph type="body" idx="1"/>
          </p:nvPr>
        </p:nvSpPr>
        <p:spPr>
          <a:prstGeom prst="rect">
            <a:avLst/>
          </a:prstGeom>
        </p:spPr>
        <p:txBody>
          <a:bodyPr/>
          <a:lstStyle/>
          <a:p>
            <a:pPr marL="0" indent="0" defTabSz="305384">
              <a:lnSpc>
                <a:spcPct val="115000"/>
              </a:lnSpc>
              <a:spcBef>
                <a:spcPts val="633"/>
              </a:spcBef>
              <a:buNone/>
              <a:defRPr sz="2200">
                <a:uFill>
                  <a:solidFill>
                    <a:srgbClr val="000000"/>
                  </a:solidFill>
                </a:uFill>
              </a:defRPr>
            </a:pPr>
            <a:r>
              <a:rPr dirty="0"/>
              <a:t>Students with Special Needs: </a:t>
            </a:r>
          </a:p>
          <a:p>
            <a:pPr marL="0" indent="0" defTabSz="305384">
              <a:lnSpc>
                <a:spcPct val="115000"/>
              </a:lnSpc>
              <a:spcBef>
                <a:spcPts val="633"/>
              </a:spcBef>
              <a:buNone/>
              <a:defRPr sz="2200">
                <a:uFill>
                  <a:solidFill>
                    <a:srgbClr val="000000"/>
                  </a:solidFill>
                </a:uFill>
              </a:defRPr>
            </a:pPr>
            <a:r>
              <a:rPr dirty="0"/>
              <a:t>We would like to make sure that all the class materials discussions and activities that are part of the course are accessible to you.  In order to request accommodations in this class, the request must be evaluated by and come through the Disability Services. If you would like to request accommodations or other services, please forward your request to Disability Services as soon as possible.  It is possible to contact Disability Services located at Decker Hall 202 or Ph: (218) 755-3883. You may contact them at </a:t>
            </a:r>
            <a:r>
              <a:rPr u="sng" dirty="0">
                <a:solidFill>
                  <a:schemeClr val="accent1"/>
                </a:solidFill>
                <a:uFill>
                  <a:solidFill>
                    <a:srgbClr val="0000FF"/>
                  </a:solidFill>
                </a:uFill>
                <a:hlinkClick r:id="rId2">
                  <a:extLst>
                    <a:ext uri="{A12FA001-AC4F-418D-AE19-62706E023703}">
                      <ahyp:hlinkClr xmlns:ahyp="http://schemas.microsoft.com/office/drawing/2018/hyperlinkcolor" val="tx"/>
                    </a:ext>
                  </a:extLst>
                </a:hlinkClick>
              </a:rPr>
              <a:t>http://www.bemidjistate.edu/services/disability/</a:t>
            </a:r>
            <a:r>
              <a:rPr dirty="0">
                <a:solidFill>
                  <a:schemeClr val="accent1"/>
                </a:solidFill>
              </a:rPr>
              <a:t> </a:t>
            </a:r>
          </a:p>
        </p:txBody>
      </p:sp>
    </p:spTree>
    <p:extLst>
      <p:ext uri="{BB962C8B-B14F-4D97-AF65-F5344CB8AC3E}">
        <p14:creationId xmlns:p14="http://schemas.microsoft.com/office/powerpoint/2010/main" val="73116917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Resource Center</a:t>
            </a:r>
          </a:p>
        </p:txBody>
      </p:sp>
      <p:sp>
        <p:nvSpPr>
          <p:cNvPr id="3" name="Text Placeholder 2"/>
          <p:cNvSpPr>
            <a:spLocks noGrp="1"/>
          </p:cNvSpPr>
          <p:nvPr>
            <p:ph type="body" idx="1"/>
          </p:nvPr>
        </p:nvSpPr>
        <p:spPr/>
        <p:txBody>
          <a:bodyPr>
            <a:normAutofit/>
          </a:bodyPr>
          <a:lstStyle/>
          <a:p>
            <a:endParaRPr lang="en-US" sz="2400" b="1" dirty="0"/>
          </a:p>
          <a:p>
            <a:r>
              <a:rPr lang="en-US" sz="2400" b="1" dirty="0"/>
              <a:t>Writing Resource Center:</a:t>
            </a:r>
            <a:r>
              <a:rPr lang="en-US" sz="2400" dirty="0"/>
              <a:t> Located in room 326 of the A.C. Clark Library, the Writing Resource Center offers free, one-on-one assistance with all types of writing assignments and projects. Our trained peer and faculty consultants provide constructive feedback to help you get started on a paper, organize your ideas, cite sources, develop revision strategies, polish final drafts, and more. Due to COVID-19, our services will be offered online in Fall 2020. To schedule an online consultation, visit </a:t>
            </a:r>
            <a:r>
              <a:rPr lang="en-US" sz="2400" u="sng" dirty="0">
                <a:hlinkClick r:id="rId2"/>
              </a:rPr>
              <a:t>https://www.bemidjistate.edu/services/wrc/for-students/online-tutoring/</a:t>
            </a:r>
            <a:endParaRPr lang="en-US" sz="2400" dirty="0"/>
          </a:p>
          <a:p>
            <a:r>
              <a:rPr lang="en-US" sz="2400" dirty="0"/>
              <a:t> </a:t>
            </a:r>
          </a:p>
        </p:txBody>
      </p:sp>
    </p:spTree>
    <p:extLst>
      <p:ext uri="{BB962C8B-B14F-4D97-AF65-F5344CB8AC3E}">
        <p14:creationId xmlns:p14="http://schemas.microsoft.com/office/powerpoint/2010/main" val="166617120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D075E-3DDC-8F4D-A8D6-D6AE8A378166}"/>
              </a:ext>
            </a:extLst>
          </p:cNvPr>
          <p:cNvSpPr>
            <a:spLocks noGrp="1"/>
          </p:cNvSpPr>
          <p:nvPr>
            <p:ph type="title"/>
          </p:nvPr>
        </p:nvSpPr>
        <p:spPr/>
        <p:txBody>
          <a:bodyPr/>
          <a:lstStyle/>
          <a:p>
            <a:r>
              <a:rPr lang="en-US" dirty="0"/>
              <a:t>Other useful statements and policies</a:t>
            </a:r>
          </a:p>
        </p:txBody>
      </p:sp>
      <p:sp>
        <p:nvSpPr>
          <p:cNvPr id="3" name="Text Placeholder 2">
            <a:extLst>
              <a:ext uri="{FF2B5EF4-FFF2-40B4-BE49-F238E27FC236}">
                <a16:creationId xmlns:a16="http://schemas.microsoft.com/office/drawing/2014/main" id="{508284B5-E0AE-0347-BB4D-6899764EC147}"/>
              </a:ext>
            </a:extLst>
          </p:cNvPr>
          <p:cNvSpPr>
            <a:spLocks noGrp="1"/>
          </p:cNvSpPr>
          <p:nvPr>
            <p:ph type="body" idx="1"/>
          </p:nvPr>
        </p:nvSpPr>
        <p:spPr/>
        <p:txBody>
          <a:bodyPr/>
          <a:lstStyle/>
          <a:p>
            <a:r>
              <a:rPr lang="en-US" dirty="0"/>
              <a:t>Consider including these as policies that can help you make your classroom a more inclusive place! </a:t>
            </a:r>
          </a:p>
        </p:txBody>
      </p:sp>
    </p:spTree>
    <p:extLst>
      <p:ext uri="{BB962C8B-B14F-4D97-AF65-F5344CB8AC3E}">
        <p14:creationId xmlns:p14="http://schemas.microsoft.com/office/powerpoint/2010/main" val="3624228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19897C-0AAC-E540-BC18-AED5C2C0E0C5}"/>
              </a:ext>
            </a:extLst>
          </p:cNvPr>
          <p:cNvSpPr>
            <a:spLocks noGrp="1"/>
          </p:cNvSpPr>
          <p:nvPr>
            <p:ph type="title"/>
          </p:nvPr>
        </p:nvSpPr>
        <p:spPr/>
        <p:txBody>
          <a:bodyPr/>
          <a:lstStyle/>
          <a:p>
            <a:r>
              <a:rPr lang="en-US" dirty="0"/>
              <a:t>Zoom etiquette: personalize as needed (1/3)</a:t>
            </a:r>
          </a:p>
        </p:txBody>
      </p:sp>
      <p:sp>
        <p:nvSpPr>
          <p:cNvPr id="5" name="Content Placeholder 4">
            <a:extLst>
              <a:ext uri="{FF2B5EF4-FFF2-40B4-BE49-F238E27FC236}">
                <a16:creationId xmlns:a16="http://schemas.microsoft.com/office/drawing/2014/main" id="{9EC452A7-B6CE-B049-864E-856DB8D5BA49}"/>
              </a:ext>
            </a:extLst>
          </p:cNvPr>
          <p:cNvSpPr>
            <a:spLocks noGrp="1"/>
          </p:cNvSpPr>
          <p:nvPr>
            <p:ph idx="1"/>
          </p:nvPr>
        </p:nvSpPr>
        <p:spPr/>
        <p:txBody>
          <a:bodyPr>
            <a:normAutofit fontScale="62500" lnSpcReduction="20000"/>
          </a:bodyPr>
          <a:lstStyle/>
          <a:p>
            <a:pPr marL="0" indent="0">
              <a:buNone/>
            </a:pPr>
            <a:r>
              <a:rPr lang="en-US" b="1" i="1" dirty="0"/>
              <a:t>Zoom Etiquette</a:t>
            </a:r>
            <a:endParaRPr lang="en-US" dirty="0"/>
          </a:p>
          <a:p>
            <a:r>
              <a:rPr lang="en-US" dirty="0"/>
              <a:t>Most of our lectures for this class will be “live” zoom sessions. I will try to teach in ways I taught in an in-person class (updated for zoom environments). That means, there will be times when I expect all of you to participate either verbally or through the chat and quiz functions. Some of you may already be familiar and comfortable with this environment and others may not like it as much. Remember, these are unusual times and while we wait for normal in-person classes to start, we will be doing our very best on Zoom! </a:t>
            </a:r>
          </a:p>
          <a:p>
            <a:r>
              <a:rPr lang="en-US" dirty="0"/>
              <a:t>Most importantly, this is a learning experience for me too, and I welcome your input on how to make it more accessible for you. </a:t>
            </a:r>
          </a:p>
          <a:p>
            <a:r>
              <a:rPr lang="en-US" dirty="0"/>
              <a:t>Some general tips on zoom etiquette and expectations: </a:t>
            </a:r>
          </a:p>
          <a:p>
            <a:pPr lvl="0"/>
            <a:r>
              <a:rPr lang="en-US" dirty="0"/>
              <a:t>Please join in the class discussion either by speaking up or by putting your name into the chat function. Ask any questions you are thinking of (because it’s likely that other people in class are thinking it too). All my lectures are interruptible and I welcome the chance to clarify or discuss things further. </a:t>
            </a:r>
          </a:p>
          <a:p>
            <a:pPr lvl="0"/>
            <a:r>
              <a:rPr lang="en-US" dirty="0"/>
              <a:t>Do you have to be on camera – YES. Whenever possible, I ask that you use your camera and microphone. It will help me teach better since its weird to teach to an empty class room/screen. If you need to turn off your video for a couple minutes to deal with an interruption, that should be ok, but whenever possible, plan on being on camera. </a:t>
            </a:r>
          </a:p>
          <a:p>
            <a:pPr lvl="0"/>
            <a:r>
              <a:rPr lang="en-US" dirty="0"/>
              <a:t>When you aren’t discussing/participating, please mute your microphone. That way, we don’t have to deal with mic feedback or ambient noise.</a:t>
            </a:r>
          </a:p>
          <a:p>
            <a:endParaRPr lang="en-US" dirty="0"/>
          </a:p>
        </p:txBody>
      </p:sp>
    </p:spTree>
    <p:extLst>
      <p:ext uri="{BB962C8B-B14F-4D97-AF65-F5344CB8AC3E}">
        <p14:creationId xmlns:p14="http://schemas.microsoft.com/office/powerpoint/2010/main" val="339516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TotalTime>
  <Words>3805</Words>
  <Application>Microsoft Office PowerPoint</Application>
  <PresentationFormat>Widescreen</PresentationFormat>
  <Paragraphs>123</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 Light</vt:lpstr>
      <vt:lpstr>Calibri Regular</vt:lpstr>
      <vt:lpstr>Office Theme</vt:lpstr>
      <vt:lpstr>Syllabus statements for an inclusive classroom</vt:lpstr>
      <vt:lpstr>What is this? </vt:lpstr>
      <vt:lpstr>Required statements - BSU policies</vt:lpstr>
      <vt:lpstr>Academic Integrity</vt:lpstr>
      <vt:lpstr>Accessibility/Disability/Accommodations </vt:lpstr>
      <vt:lpstr>Example of Disability Statement</vt:lpstr>
      <vt:lpstr>Writing Resource Center</vt:lpstr>
      <vt:lpstr>Other useful statements and policies</vt:lpstr>
      <vt:lpstr>Zoom etiquette: personalize as needed (1/3)</vt:lpstr>
      <vt:lpstr>Zoom etiquette: personalize as needed (2/3)</vt:lpstr>
      <vt:lpstr>Zoom etiquette: personalize as needed (3/3)</vt:lpstr>
      <vt:lpstr>Professionalism in communication (personalize as needed)</vt:lpstr>
      <vt:lpstr>BSU policy on disruptive behavior</vt:lpstr>
      <vt:lpstr>Example of disruptive behavior</vt:lpstr>
      <vt:lpstr> Extended leave procedure</vt:lpstr>
      <vt:lpstr>Mental Health and Counseling </vt:lpstr>
      <vt:lpstr>Children in the classroom policy </vt:lpstr>
      <vt:lpstr>Links to useful forms and resources at BSU</vt:lpstr>
      <vt:lpstr>BSU preferred name policy</vt:lpstr>
      <vt:lpstr>Extended Leave/Absence form</vt:lpstr>
      <vt:lpstr>Available health resources at BSU</vt:lpstr>
      <vt:lpstr>External resources </vt:lpstr>
      <vt:lpstr>Personal Pronouns: Example from CalPoly Please personalize as needed Example from https://ctlt.calpoly.edu/syllabus-statements-preferred-pronouns </vt:lpstr>
      <vt:lpstr>Pronouns: At BSU</vt:lpstr>
      <vt:lpstr>Religious observance policy Example from Colorado University – personalize as needed https://www.colorado.edu/academicaffairs/sites/default/files/attached-files/faculty_memo_syllabus_statements_fall_2016_final.pdf </vt:lpstr>
      <vt:lpstr>Religious observance policy: administrators</vt:lpstr>
      <vt:lpstr>External resource on religious observances</vt:lpstr>
      <vt:lpstr>Example of family friendly classroom policy – include in syllabus – personalize as needed https://studentlife.oregonstate.edu/childcare/family-friendly-syllabi-examples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Syllabus statements for an inclusive classroom</dc:title>
  <dc:creator>Ambikar, Rucha</dc:creator>
  <cp:lastModifiedBy>Guelda, Debbie</cp:lastModifiedBy>
  <cp:revision>23</cp:revision>
  <dcterms:created xsi:type="dcterms:W3CDTF">2021-01-07T18:44:52Z</dcterms:created>
  <dcterms:modified xsi:type="dcterms:W3CDTF">2021-01-08T16:37:45Z</dcterms:modified>
</cp:coreProperties>
</file>