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68" r:id="rId3"/>
    <p:sldId id="263" r:id="rId4"/>
    <p:sldId id="264" r:id="rId5"/>
    <p:sldId id="269" r:id="rId6"/>
    <p:sldId id="265" r:id="rId7"/>
    <p:sldId id="267" r:id="rId8"/>
    <p:sldId id="258" r:id="rId9"/>
    <p:sldId id="262" r:id="rId10"/>
    <p:sldId id="274" r:id="rId11"/>
    <p:sldId id="259" r:id="rId12"/>
    <p:sldId id="260" r:id="rId13"/>
    <p:sldId id="271" r:id="rId14"/>
    <p:sldId id="276" r:id="rId15"/>
    <p:sldId id="273" r:id="rId16"/>
    <p:sldId id="270" r:id="rId17"/>
    <p:sldId id="272" r:id="rId18"/>
    <p:sldId id="27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34"/>
    <p:restoredTop sz="94640"/>
  </p:normalViewPr>
  <p:slideViewPr>
    <p:cSldViewPr snapToGrid="0">
      <p:cViewPr varScale="1">
        <p:scale>
          <a:sx n="102" d="100"/>
          <a:sy n="102" d="100"/>
        </p:scale>
        <p:origin x="568" y="168"/>
      </p:cViewPr>
      <p:guideLst/>
    </p:cSldViewPr>
  </p:slideViewPr>
  <p:notesTextViewPr>
    <p:cViewPr>
      <p:scale>
        <a:sx n="1" d="1"/>
        <a:sy n="1" d="1"/>
      </p:scale>
      <p:origin x="0" y="0"/>
    </p:cViewPr>
  </p:notesTextViewPr>
  <p:sorterViewPr>
    <p:cViewPr>
      <p:scale>
        <a:sx n="176" d="100"/>
        <a:sy n="17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67AC95-234E-4A4F-87C7-508DF2A17B88}"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en-US"/>
        </a:p>
      </dgm:t>
    </dgm:pt>
    <dgm:pt modelId="{B5204707-3DE4-4E70-879D-5DD1CC717F51}">
      <dgm:prSet/>
      <dgm:spPr/>
      <dgm:t>
        <a:bodyPr/>
        <a:lstStyle/>
        <a:p>
          <a:r>
            <a:rPr lang="en-US"/>
            <a:t>Traditional students who start their degree program at BSU</a:t>
          </a:r>
          <a:br>
            <a:rPr lang="en-US"/>
          </a:br>
          <a:endParaRPr lang="en-US"/>
        </a:p>
      </dgm:t>
    </dgm:pt>
    <dgm:pt modelId="{E11ACE40-CE0A-40FF-A806-32578E1A7B93}" type="parTrans" cxnId="{E960F7E2-4D3B-4B71-94C4-3C511CFE7BD7}">
      <dgm:prSet/>
      <dgm:spPr/>
      <dgm:t>
        <a:bodyPr/>
        <a:lstStyle/>
        <a:p>
          <a:endParaRPr lang="en-US"/>
        </a:p>
      </dgm:t>
    </dgm:pt>
    <dgm:pt modelId="{437A1C59-4691-4C02-BA4F-8349793CFA3B}" type="sibTrans" cxnId="{E960F7E2-4D3B-4B71-94C4-3C511CFE7BD7}">
      <dgm:prSet/>
      <dgm:spPr/>
      <dgm:t>
        <a:bodyPr/>
        <a:lstStyle/>
        <a:p>
          <a:endParaRPr lang="en-US"/>
        </a:p>
      </dgm:t>
    </dgm:pt>
    <dgm:pt modelId="{6C3B5E10-8666-44C3-9C28-5E79B9D27C31}">
      <dgm:prSet/>
      <dgm:spPr/>
      <dgm:t>
        <a:bodyPr/>
        <a:lstStyle/>
        <a:p>
          <a:r>
            <a:rPr lang="en-US"/>
            <a:t>Transfer students who come in with some credits from other places</a:t>
          </a:r>
          <a:br>
            <a:rPr lang="en-US"/>
          </a:br>
          <a:endParaRPr lang="en-US"/>
        </a:p>
      </dgm:t>
    </dgm:pt>
    <dgm:pt modelId="{519B8271-56D7-4A9E-9316-7E434A78F45A}" type="parTrans" cxnId="{9308B169-FA75-4514-9959-00460B0BC54E}">
      <dgm:prSet/>
      <dgm:spPr/>
      <dgm:t>
        <a:bodyPr/>
        <a:lstStyle/>
        <a:p>
          <a:endParaRPr lang="en-US"/>
        </a:p>
      </dgm:t>
    </dgm:pt>
    <dgm:pt modelId="{4FC3F7E7-DBB3-4745-B49A-2BC9A409254D}" type="sibTrans" cxnId="{9308B169-FA75-4514-9959-00460B0BC54E}">
      <dgm:prSet/>
      <dgm:spPr/>
      <dgm:t>
        <a:bodyPr/>
        <a:lstStyle/>
        <a:p>
          <a:endParaRPr lang="en-US"/>
        </a:p>
      </dgm:t>
    </dgm:pt>
    <dgm:pt modelId="{9B427929-43C5-476E-B049-6061DEB8ADDA}">
      <dgm:prSet/>
      <dgm:spPr/>
      <dgm:t>
        <a:bodyPr/>
        <a:lstStyle/>
        <a:p>
          <a:r>
            <a:rPr lang="en-US"/>
            <a:t>Transfer students who come in with transfer pathways or AA degrees</a:t>
          </a:r>
        </a:p>
      </dgm:t>
    </dgm:pt>
    <dgm:pt modelId="{2CB9D16A-A636-4192-B2B9-08DB442FDBAA}" type="parTrans" cxnId="{17E00356-970E-4B9C-A62E-1E7F0FAFD1B7}">
      <dgm:prSet/>
      <dgm:spPr/>
      <dgm:t>
        <a:bodyPr/>
        <a:lstStyle/>
        <a:p>
          <a:endParaRPr lang="en-US"/>
        </a:p>
      </dgm:t>
    </dgm:pt>
    <dgm:pt modelId="{94511A4C-8351-4D6A-9F0A-6FCC8A468C6D}" type="sibTrans" cxnId="{17E00356-970E-4B9C-A62E-1E7F0FAFD1B7}">
      <dgm:prSet/>
      <dgm:spPr/>
      <dgm:t>
        <a:bodyPr/>
        <a:lstStyle/>
        <a:p>
          <a:endParaRPr lang="en-US"/>
        </a:p>
      </dgm:t>
    </dgm:pt>
    <dgm:pt modelId="{9791DA63-6142-4402-A68D-C9E66D7D118A}">
      <dgm:prSet/>
      <dgm:spPr/>
      <dgm:t>
        <a:bodyPr/>
        <a:lstStyle/>
        <a:p>
          <a:r>
            <a:rPr lang="en-US"/>
            <a:t>Lib Ed already completed</a:t>
          </a:r>
        </a:p>
      </dgm:t>
    </dgm:pt>
    <dgm:pt modelId="{B1B33B9F-1164-4B0B-8B86-317EE9123C63}" type="parTrans" cxnId="{575109D9-5C88-477C-80DF-3A236FBD47AE}">
      <dgm:prSet/>
      <dgm:spPr/>
      <dgm:t>
        <a:bodyPr/>
        <a:lstStyle/>
        <a:p>
          <a:endParaRPr lang="en-US"/>
        </a:p>
      </dgm:t>
    </dgm:pt>
    <dgm:pt modelId="{05513609-7A83-4CFD-9B15-05A9C8F692D9}" type="sibTrans" cxnId="{575109D9-5C88-477C-80DF-3A236FBD47AE}">
      <dgm:prSet/>
      <dgm:spPr/>
      <dgm:t>
        <a:bodyPr/>
        <a:lstStyle/>
        <a:p>
          <a:endParaRPr lang="en-US"/>
        </a:p>
      </dgm:t>
    </dgm:pt>
    <dgm:pt modelId="{051A3C0D-B59D-7840-ABFC-9A2265942BE0}" type="pres">
      <dgm:prSet presAssocID="{DF67AC95-234E-4A4F-87C7-508DF2A17B88}" presName="diagram" presStyleCnt="0">
        <dgm:presLayoutVars>
          <dgm:chPref val="1"/>
          <dgm:dir/>
          <dgm:animOne val="branch"/>
          <dgm:animLvl val="lvl"/>
          <dgm:resizeHandles/>
        </dgm:presLayoutVars>
      </dgm:prSet>
      <dgm:spPr/>
    </dgm:pt>
    <dgm:pt modelId="{53A03077-DF32-CC45-8479-ADF53132CEF7}" type="pres">
      <dgm:prSet presAssocID="{B5204707-3DE4-4E70-879D-5DD1CC717F51}" presName="root" presStyleCnt="0"/>
      <dgm:spPr/>
    </dgm:pt>
    <dgm:pt modelId="{BBF5DFE9-A803-1B47-9921-1CF7E2A3F375}" type="pres">
      <dgm:prSet presAssocID="{B5204707-3DE4-4E70-879D-5DD1CC717F51}" presName="rootComposite" presStyleCnt="0"/>
      <dgm:spPr/>
    </dgm:pt>
    <dgm:pt modelId="{46B1CC44-2DB6-024A-ADD9-944C69E39E40}" type="pres">
      <dgm:prSet presAssocID="{B5204707-3DE4-4E70-879D-5DD1CC717F51}" presName="rootText" presStyleLbl="node1" presStyleIdx="0" presStyleCnt="3"/>
      <dgm:spPr/>
    </dgm:pt>
    <dgm:pt modelId="{1DE9B7E5-E84C-5B47-8157-389EB7E13ABC}" type="pres">
      <dgm:prSet presAssocID="{B5204707-3DE4-4E70-879D-5DD1CC717F51}" presName="rootConnector" presStyleLbl="node1" presStyleIdx="0" presStyleCnt="3"/>
      <dgm:spPr/>
    </dgm:pt>
    <dgm:pt modelId="{9DA5BA5E-A577-684A-98A1-48C295B2CC96}" type="pres">
      <dgm:prSet presAssocID="{B5204707-3DE4-4E70-879D-5DD1CC717F51}" presName="childShape" presStyleCnt="0"/>
      <dgm:spPr/>
    </dgm:pt>
    <dgm:pt modelId="{B5FE1A06-61B9-524E-A67C-4452BAC7B9A7}" type="pres">
      <dgm:prSet presAssocID="{6C3B5E10-8666-44C3-9C28-5E79B9D27C31}" presName="root" presStyleCnt="0"/>
      <dgm:spPr/>
    </dgm:pt>
    <dgm:pt modelId="{5C3B406D-C716-2C42-B919-57FF42EDA0C1}" type="pres">
      <dgm:prSet presAssocID="{6C3B5E10-8666-44C3-9C28-5E79B9D27C31}" presName="rootComposite" presStyleCnt="0"/>
      <dgm:spPr/>
    </dgm:pt>
    <dgm:pt modelId="{EE17AB94-3C7B-8040-80FB-4A9FAA3794C5}" type="pres">
      <dgm:prSet presAssocID="{6C3B5E10-8666-44C3-9C28-5E79B9D27C31}" presName="rootText" presStyleLbl="node1" presStyleIdx="1" presStyleCnt="3"/>
      <dgm:spPr/>
    </dgm:pt>
    <dgm:pt modelId="{4E3BD5AE-7B99-5A4B-B552-F80BE7C27929}" type="pres">
      <dgm:prSet presAssocID="{6C3B5E10-8666-44C3-9C28-5E79B9D27C31}" presName="rootConnector" presStyleLbl="node1" presStyleIdx="1" presStyleCnt="3"/>
      <dgm:spPr/>
    </dgm:pt>
    <dgm:pt modelId="{BE493234-77BF-A843-95DF-48FEF5BFA9F7}" type="pres">
      <dgm:prSet presAssocID="{6C3B5E10-8666-44C3-9C28-5E79B9D27C31}" presName="childShape" presStyleCnt="0"/>
      <dgm:spPr/>
    </dgm:pt>
    <dgm:pt modelId="{156942BC-422E-1D44-8CC3-42F9893DEB76}" type="pres">
      <dgm:prSet presAssocID="{9B427929-43C5-476E-B049-6061DEB8ADDA}" presName="root" presStyleCnt="0"/>
      <dgm:spPr/>
    </dgm:pt>
    <dgm:pt modelId="{7C7AE66F-0A4F-8F4B-A8A6-E65E7E6A6523}" type="pres">
      <dgm:prSet presAssocID="{9B427929-43C5-476E-B049-6061DEB8ADDA}" presName="rootComposite" presStyleCnt="0"/>
      <dgm:spPr/>
    </dgm:pt>
    <dgm:pt modelId="{49B9BF09-E31D-C447-89BC-DF1566C96847}" type="pres">
      <dgm:prSet presAssocID="{9B427929-43C5-476E-B049-6061DEB8ADDA}" presName="rootText" presStyleLbl="node1" presStyleIdx="2" presStyleCnt="3"/>
      <dgm:spPr/>
    </dgm:pt>
    <dgm:pt modelId="{34A5EF76-9BB5-FC4F-8249-1F76FB77F139}" type="pres">
      <dgm:prSet presAssocID="{9B427929-43C5-476E-B049-6061DEB8ADDA}" presName="rootConnector" presStyleLbl="node1" presStyleIdx="2" presStyleCnt="3"/>
      <dgm:spPr/>
    </dgm:pt>
    <dgm:pt modelId="{A42EEC08-B673-4E42-AE6E-CB71CA137433}" type="pres">
      <dgm:prSet presAssocID="{9B427929-43C5-476E-B049-6061DEB8ADDA}" presName="childShape" presStyleCnt="0"/>
      <dgm:spPr/>
    </dgm:pt>
    <dgm:pt modelId="{FB974B60-41B5-AA48-A9F4-0725ED9943D5}" type="pres">
      <dgm:prSet presAssocID="{B1B33B9F-1164-4B0B-8B86-317EE9123C63}" presName="Name13" presStyleLbl="parChTrans1D2" presStyleIdx="0" presStyleCnt="1"/>
      <dgm:spPr/>
    </dgm:pt>
    <dgm:pt modelId="{8DA7815A-4E14-034A-A8F9-43C7C3663D8C}" type="pres">
      <dgm:prSet presAssocID="{9791DA63-6142-4402-A68D-C9E66D7D118A}" presName="childText" presStyleLbl="bgAcc1" presStyleIdx="0" presStyleCnt="1">
        <dgm:presLayoutVars>
          <dgm:bulletEnabled val="1"/>
        </dgm:presLayoutVars>
      </dgm:prSet>
      <dgm:spPr/>
    </dgm:pt>
  </dgm:ptLst>
  <dgm:cxnLst>
    <dgm:cxn modelId="{FB0B5704-3083-2F4B-BFEA-8C2DBAC08449}" type="presOf" srcId="{9791DA63-6142-4402-A68D-C9E66D7D118A}" destId="{8DA7815A-4E14-034A-A8F9-43C7C3663D8C}" srcOrd="0" destOrd="0" presId="urn:microsoft.com/office/officeart/2005/8/layout/hierarchy3"/>
    <dgm:cxn modelId="{1A0CFD0E-DC89-B445-8FD4-E7A219B40E76}" type="presOf" srcId="{9B427929-43C5-476E-B049-6061DEB8ADDA}" destId="{49B9BF09-E31D-C447-89BC-DF1566C96847}" srcOrd="0" destOrd="0" presId="urn:microsoft.com/office/officeart/2005/8/layout/hierarchy3"/>
    <dgm:cxn modelId="{60E8102D-56AB-704E-9BD2-89B526A0FF4A}" type="presOf" srcId="{B1B33B9F-1164-4B0B-8B86-317EE9123C63}" destId="{FB974B60-41B5-AA48-A9F4-0725ED9943D5}" srcOrd="0" destOrd="0" presId="urn:microsoft.com/office/officeart/2005/8/layout/hierarchy3"/>
    <dgm:cxn modelId="{17E00356-970E-4B9C-A62E-1E7F0FAFD1B7}" srcId="{DF67AC95-234E-4A4F-87C7-508DF2A17B88}" destId="{9B427929-43C5-476E-B049-6061DEB8ADDA}" srcOrd="2" destOrd="0" parTransId="{2CB9D16A-A636-4192-B2B9-08DB442FDBAA}" sibTransId="{94511A4C-8351-4D6A-9F0A-6FCC8A468C6D}"/>
    <dgm:cxn modelId="{C6E5A859-BA89-9645-B99E-C68C39902D5C}" type="presOf" srcId="{9B427929-43C5-476E-B049-6061DEB8ADDA}" destId="{34A5EF76-9BB5-FC4F-8249-1F76FB77F139}" srcOrd="1" destOrd="0" presId="urn:microsoft.com/office/officeart/2005/8/layout/hierarchy3"/>
    <dgm:cxn modelId="{9308B169-FA75-4514-9959-00460B0BC54E}" srcId="{DF67AC95-234E-4A4F-87C7-508DF2A17B88}" destId="{6C3B5E10-8666-44C3-9C28-5E79B9D27C31}" srcOrd="1" destOrd="0" parTransId="{519B8271-56D7-4A9E-9316-7E434A78F45A}" sibTransId="{4FC3F7E7-DBB3-4745-B49A-2BC9A409254D}"/>
    <dgm:cxn modelId="{26D69E8A-82EE-A045-A427-FC4DEED5E7EE}" type="presOf" srcId="{B5204707-3DE4-4E70-879D-5DD1CC717F51}" destId="{46B1CC44-2DB6-024A-ADD9-944C69E39E40}" srcOrd="0" destOrd="0" presId="urn:microsoft.com/office/officeart/2005/8/layout/hierarchy3"/>
    <dgm:cxn modelId="{0664B9A2-27DA-754F-BD20-09F39176AA98}" type="presOf" srcId="{DF67AC95-234E-4A4F-87C7-508DF2A17B88}" destId="{051A3C0D-B59D-7840-ABFC-9A2265942BE0}" srcOrd="0" destOrd="0" presId="urn:microsoft.com/office/officeart/2005/8/layout/hierarchy3"/>
    <dgm:cxn modelId="{B2B650AE-08FF-894B-BD04-1EAB7E45B4B0}" type="presOf" srcId="{6C3B5E10-8666-44C3-9C28-5E79B9D27C31}" destId="{EE17AB94-3C7B-8040-80FB-4A9FAA3794C5}" srcOrd="0" destOrd="0" presId="urn:microsoft.com/office/officeart/2005/8/layout/hierarchy3"/>
    <dgm:cxn modelId="{575109D9-5C88-477C-80DF-3A236FBD47AE}" srcId="{9B427929-43C5-476E-B049-6061DEB8ADDA}" destId="{9791DA63-6142-4402-A68D-C9E66D7D118A}" srcOrd="0" destOrd="0" parTransId="{B1B33B9F-1164-4B0B-8B86-317EE9123C63}" sibTransId="{05513609-7A83-4CFD-9B15-05A9C8F692D9}"/>
    <dgm:cxn modelId="{6D54BCE1-E353-DB4A-AAB1-C3E603C0D6D8}" type="presOf" srcId="{6C3B5E10-8666-44C3-9C28-5E79B9D27C31}" destId="{4E3BD5AE-7B99-5A4B-B552-F80BE7C27929}" srcOrd="1" destOrd="0" presId="urn:microsoft.com/office/officeart/2005/8/layout/hierarchy3"/>
    <dgm:cxn modelId="{E960F7E2-4D3B-4B71-94C4-3C511CFE7BD7}" srcId="{DF67AC95-234E-4A4F-87C7-508DF2A17B88}" destId="{B5204707-3DE4-4E70-879D-5DD1CC717F51}" srcOrd="0" destOrd="0" parTransId="{E11ACE40-CE0A-40FF-A806-32578E1A7B93}" sibTransId="{437A1C59-4691-4C02-BA4F-8349793CFA3B}"/>
    <dgm:cxn modelId="{8D9096F9-F2FF-954C-B302-86D21B8646C8}" type="presOf" srcId="{B5204707-3DE4-4E70-879D-5DD1CC717F51}" destId="{1DE9B7E5-E84C-5B47-8157-389EB7E13ABC}" srcOrd="1" destOrd="0" presId="urn:microsoft.com/office/officeart/2005/8/layout/hierarchy3"/>
    <dgm:cxn modelId="{B0A5C547-A3E5-424F-89B8-D16CC187EED0}" type="presParOf" srcId="{051A3C0D-B59D-7840-ABFC-9A2265942BE0}" destId="{53A03077-DF32-CC45-8479-ADF53132CEF7}" srcOrd="0" destOrd="0" presId="urn:microsoft.com/office/officeart/2005/8/layout/hierarchy3"/>
    <dgm:cxn modelId="{6B2F8E0F-2A7E-E644-AD40-CB4F43C25012}" type="presParOf" srcId="{53A03077-DF32-CC45-8479-ADF53132CEF7}" destId="{BBF5DFE9-A803-1B47-9921-1CF7E2A3F375}" srcOrd="0" destOrd="0" presId="urn:microsoft.com/office/officeart/2005/8/layout/hierarchy3"/>
    <dgm:cxn modelId="{EA391032-FD89-CB46-9E80-53D1BB04E82D}" type="presParOf" srcId="{BBF5DFE9-A803-1B47-9921-1CF7E2A3F375}" destId="{46B1CC44-2DB6-024A-ADD9-944C69E39E40}" srcOrd="0" destOrd="0" presId="urn:microsoft.com/office/officeart/2005/8/layout/hierarchy3"/>
    <dgm:cxn modelId="{C00275F5-EC95-3743-B702-BF67504973CB}" type="presParOf" srcId="{BBF5DFE9-A803-1B47-9921-1CF7E2A3F375}" destId="{1DE9B7E5-E84C-5B47-8157-389EB7E13ABC}" srcOrd="1" destOrd="0" presId="urn:microsoft.com/office/officeart/2005/8/layout/hierarchy3"/>
    <dgm:cxn modelId="{B6EE7534-E4ED-AC4D-8D0F-2A8D712A53F5}" type="presParOf" srcId="{53A03077-DF32-CC45-8479-ADF53132CEF7}" destId="{9DA5BA5E-A577-684A-98A1-48C295B2CC96}" srcOrd="1" destOrd="0" presId="urn:microsoft.com/office/officeart/2005/8/layout/hierarchy3"/>
    <dgm:cxn modelId="{B800CD75-839E-7345-B556-81CE795447D7}" type="presParOf" srcId="{051A3C0D-B59D-7840-ABFC-9A2265942BE0}" destId="{B5FE1A06-61B9-524E-A67C-4452BAC7B9A7}" srcOrd="1" destOrd="0" presId="urn:microsoft.com/office/officeart/2005/8/layout/hierarchy3"/>
    <dgm:cxn modelId="{9C3A8FD9-31DA-BF4E-A9BB-0364E4E1F56F}" type="presParOf" srcId="{B5FE1A06-61B9-524E-A67C-4452BAC7B9A7}" destId="{5C3B406D-C716-2C42-B919-57FF42EDA0C1}" srcOrd="0" destOrd="0" presId="urn:microsoft.com/office/officeart/2005/8/layout/hierarchy3"/>
    <dgm:cxn modelId="{72E24DE7-5C24-3845-8307-071170FB6394}" type="presParOf" srcId="{5C3B406D-C716-2C42-B919-57FF42EDA0C1}" destId="{EE17AB94-3C7B-8040-80FB-4A9FAA3794C5}" srcOrd="0" destOrd="0" presId="urn:microsoft.com/office/officeart/2005/8/layout/hierarchy3"/>
    <dgm:cxn modelId="{5FDE82DE-F8D7-894C-9E69-DCC94DB8BFDE}" type="presParOf" srcId="{5C3B406D-C716-2C42-B919-57FF42EDA0C1}" destId="{4E3BD5AE-7B99-5A4B-B552-F80BE7C27929}" srcOrd="1" destOrd="0" presId="urn:microsoft.com/office/officeart/2005/8/layout/hierarchy3"/>
    <dgm:cxn modelId="{B665DA8A-C8DD-8846-B3B8-5878CE4E860E}" type="presParOf" srcId="{B5FE1A06-61B9-524E-A67C-4452BAC7B9A7}" destId="{BE493234-77BF-A843-95DF-48FEF5BFA9F7}" srcOrd="1" destOrd="0" presId="urn:microsoft.com/office/officeart/2005/8/layout/hierarchy3"/>
    <dgm:cxn modelId="{E059DDA6-C36D-9144-9937-7AFA7A480280}" type="presParOf" srcId="{051A3C0D-B59D-7840-ABFC-9A2265942BE0}" destId="{156942BC-422E-1D44-8CC3-42F9893DEB76}" srcOrd="2" destOrd="0" presId="urn:microsoft.com/office/officeart/2005/8/layout/hierarchy3"/>
    <dgm:cxn modelId="{F62B2D8E-68DD-E044-8D54-2A0BD4C15FD7}" type="presParOf" srcId="{156942BC-422E-1D44-8CC3-42F9893DEB76}" destId="{7C7AE66F-0A4F-8F4B-A8A6-E65E7E6A6523}" srcOrd="0" destOrd="0" presId="urn:microsoft.com/office/officeart/2005/8/layout/hierarchy3"/>
    <dgm:cxn modelId="{9B36E503-AFAE-F04C-9478-66C802E70124}" type="presParOf" srcId="{7C7AE66F-0A4F-8F4B-A8A6-E65E7E6A6523}" destId="{49B9BF09-E31D-C447-89BC-DF1566C96847}" srcOrd="0" destOrd="0" presId="urn:microsoft.com/office/officeart/2005/8/layout/hierarchy3"/>
    <dgm:cxn modelId="{F438463F-6E99-C440-ADA2-8CECD6C04525}" type="presParOf" srcId="{7C7AE66F-0A4F-8F4B-A8A6-E65E7E6A6523}" destId="{34A5EF76-9BB5-FC4F-8249-1F76FB77F139}" srcOrd="1" destOrd="0" presId="urn:microsoft.com/office/officeart/2005/8/layout/hierarchy3"/>
    <dgm:cxn modelId="{ACF92FF4-49A5-0441-B7FF-FCAA152834DC}" type="presParOf" srcId="{156942BC-422E-1D44-8CC3-42F9893DEB76}" destId="{A42EEC08-B673-4E42-AE6E-CB71CA137433}" srcOrd="1" destOrd="0" presId="urn:microsoft.com/office/officeart/2005/8/layout/hierarchy3"/>
    <dgm:cxn modelId="{78F8916A-3A54-C141-9FF4-12943CE48E58}" type="presParOf" srcId="{A42EEC08-B673-4E42-AE6E-CB71CA137433}" destId="{FB974B60-41B5-AA48-A9F4-0725ED9943D5}" srcOrd="0" destOrd="0" presId="urn:microsoft.com/office/officeart/2005/8/layout/hierarchy3"/>
    <dgm:cxn modelId="{C0E99714-2F5E-E847-923D-2C1B0C98910C}" type="presParOf" srcId="{A42EEC08-B673-4E42-AE6E-CB71CA137433}" destId="{8DA7815A-4E14-034A-A8F9-43C7C3663D8C}"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B1CC44-2DB6-024A-ADD9-944C69E39E40}">
      <dsp:nvSpPr>
        <dsp:cNvPr id="0" name=""/>
        <dsp:cNvSpPr/>
      </dsp:nvSpPr>
      <dsp:spPr>
        <a:xfrm>
          <a:off x="1385" y="722342"/>
          <a:ext cx="3243150" cy="16215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a:t>Traditional students who start their degree program at BSU</a:t>
          </a:r>
          <a:br>
            <a:rPr lang="en-US" sz="2300" kern="1200"/>
          </a:br>
          <a:endParaRPr lang="en-US" sz="2300" kern="1200"/>
        </a:p>
      </dsp:txBody>
      <dsp:txXfrm>
        <a:off x="48879" y="769836"/>
        <a:ext cx="3148162" cy="1526587"/>
      </dsp:txXfrm>
    </dsp:sp>
    <dsp:sp modelId="{EE17AB94-3C7B-8040-80FB-4A9FAA3794C5}">
      <dsp:nvSpPr>
        <dsp:cNvPr id="0" name=""/>
        <dsp:cNvSpPr/>
      </dsp:nvSpPr>
      <dsp:spPr>
        <a:xfrm>
          <a:off x="4055324" y="722342"/>
          <a:ext cx="3243150" cy="16215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a:t>Transfer students who come in with some credits from other places</a:t>
          </a:r>
          <a:br>
            <a:rPr lang="en-US" sz="2300" kern="1200"/>
          </a:br>
          <a:endParaRPr lang="en-US" sz="2300" kern="1200"/>
        </a:p>
      </dsp:txBody>
      <dsp:txXfrm>
        <a:off x="4102818" y="769836"/>
        <a:ext cx="3148162" cy="1526587"/>
      </dsp:txXfrm>
    </dsp:sp>
    <dsp:sp modelId="{49B9BF09-E31D-C447-89BC-DF1566C96847}">
      <dsp:nvSpPr>
        <dsp:cNvPr id="0" name=""/>
        <dsp:cNvSpPr/>
      </dsp:nvSpPr>
      <dsp:spPr>
        <a:xfrm>
          <a:off x="8109263" y="722342"/>
          <a:ext cx="3243150" cy="16215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a:t>Transfer students who come in with transfer pathways or AA degrees</a:t>
          </a:r>
        </a:p>
      </dsp:txBody>
      <dsp:txXfrm>
        <a:off x="8156757" y="769836"/>
        <a:ext cx="3148162" cy="1526587"/>
      </dsp:txXfrm>
    </dsp:sp>
    <dsp:sp modelId="{FB974B60-41B5-AA48-A9F4-0725ED9943D5}">
      <dsp:nvSpPr>
        <dsp:cNvPr id="0" name=""/>
        <dsp:cNvSpPr/>
      </dsp:nvSpPr>
      <dsp:spPr>
        <a:xfrm>
          <a:off x="8433578" y="2343918"/>
          <a:ext cx="324315" cy="1216181"/>
        </a:xfrm>
        <a:custGeom>
          <a:avLst/>
          <a:gdLst/>
          <a:ahLst/>
          <a:cxnLst/>
          <a:rect l="0" t="0" r="0" b="0"/>
          <a:pathLst>
            <a:path>
              <a:moveTo>
                <a:pt x="0" y="0"/>
              </a:moveTo>
              <a:lnTo>
                <a:pt x="0" y="1216181"/>
              </a:lnTo>
              <a:lnTo>
                <a:pt x="324315" y="121618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A7815A-4E14-034A-A8F9-43C7C3663D8C}">
      <dsp:nvSpPr>
        <dsp:cNvPr id="0" name=""/>
        <dsp:cNvSpPr/>
      </dsp:nvSpPr>
      <dsp:spPr>
        <a:xfrm>
          <a:off x="8757893" y="2749311"/>
          <a:ext cx="2594520" cy="16215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43180" rIns="64770" bIns="43180" numCol="1" spcCol="1270" anchor="ctr" anchorCtr="0">
          <a:noAutofit/>
        </a:bodyPr>
        <a:lstStyle/>
        <a:p>
          <a:pPr marL="0" lvl="0" indent="0" algn="ctr" defTabSz="1511300">
            <a:lnSpc>
              <a:spcPct val="90000"/>
            </a:lnSpc>
            <a:spcBef>
              <a:spcPct val="0"/>
            </a:spcBef>
            <a:spcAft>
              <a:spcPct val="35000"/>
            </a:spcAft>
            <a:buNone/>
          </a:pPr>
          <a:r>
            <a:rPr lang="en-US" sz="3400" kern="1200"/>
            <a:t>Lib Ed already completed</a:t>
          </a:r>
        </a:p>
      </dsp:txBody>
      <dsp:txXfrm>
        <a:off x="8805387" y="2796805"/>
        <a:ext cx="2499532" cy="152658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0FE7CD-C85A-4241-AE44-43509D7FAEB6}" type="datetimeFigureOut">
              <a:rPr lang="en-US" smtClean="0"/>
              <a:t>3/1/23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2DCE15-00F3-1F48-AD90-325E0B34E793}" type="slidenum">
              <a:rPr lang="en-US" smtClean="0"/>
              <a:t>‹#›</a:t>
            </a:fld>
            <a:endParaRPr lang="en-US"/>
          </a:p>
        </p:txBody>
      </p:sp>
    </p:spTree>
    <p:extLst>
      <p:ext uri="{BB962C8B-B14F-4D97-AF65-F5344CB8AC3E}">
        <p14:creationId xmlns:p14="http://schemas.microsoft.com/office/powerpoint/2010/main" val="2376996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2DCE15-00F3-1F48-AD90-325E0B34E793}" type="slidenum">
              <a:rPr lang="en-US" smtClean="0"/>
              <a:t>5</a:t>
            </a:fld>
            <a:endParaRPr lang="en-US"/>
          </a:p>
        </p:txBody>
      </p:sp>
    </p:spTree>
    <p:extLst>
      <p:ext uri="{BB962C8B-B14F-4D97-AF65-F5344CB8AC3E}">
        <p14:creationId xmlns:p14="http://schemas.microsoft.com/office/powerpoint/2010/main" val="590012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2DCE15-00F3-1F48-AD90-325E0B34E793}" type="slidenum">
              <a:rPr lang="en-US" smtClean="0"/>
              <a:t>17</a:t>
            </a:fld>
            <a:endParaRPr lang="en-US"/>
          </a:p>
        </p:txBody>
      </p:sp>
    </p:spTree>
    <p:extLst>
      <p:ext uri="{BB962C8B-B14F-4D97-AF65-F5344CB8AC3E}">
        <p14:creationId xmlns:p14="http://schemas.microsoft.com/office/powerpoint/2010/main" val="146996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62C59-4123-2D8D-5D34-BC7DCE495D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B9AC528-1003-5705-A491-55B99F7AF6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A6F27B-A556-BBBE-97A5-88C7C30857D8}"/>
              </a:ext>
            </a:extLst>
          </p:cNvPr>
          <p:cNvSpPr>
            <a:spLocks noGrp="1"/>
          </p:cNvSpPr>
          <p:nvPr>
            <p:ph type="dt" sz="half" idx="10"/>
          </p:nvPr>
        </p:nvSpPr>
        <p:spPr/>
        <p:txBody>
          <a:bodyPr/>
          <a:lstStyle/>
          <a:p>
            <a:fld id="{9B1695BB-6C2E-8842-AFEF-745B866D9A17}" type="datetimeFigureOut">
              <a:rPr lang="en-US" smtClean="0"/>
              <a:t>3/1/23</a:t>
            </a:fld>
            <a:endParaRPr lang="en-US"/>
          </a:p>
        </p:txBody>
      </p:sp>
      <p:sp>
        <p:nvSpPr>
          <p:cNvPr id="5" name="Footer Placeholder 4">
            <a:extLst>
              <a:ext uri="{FF2B5EF4-FFF2-40B4-BE49-F238E27FC236}">
                <a16:creationId xmlns:a16="http://schemas.microsoft.com/office/drawing/2014/main" id="{DC43BCE6-9EE7-549A-177B-D3330D3FA3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30C95E-E48F-FF6B-2290-0BCF996AE826}"/>
              </a:ext>
            </a:extLst>
          </p:cNvPr>
          <p:cNvSpPr>
            <a:spLocks noGrp="1"/>
          </p:cNvSpPr>
          <p:nvPr>
            <p:ph type="sldNum" sz="quarter" idx="12"/>
          </p:nvPr>
        </p:nvSpPr>
        <p:spPr/>
        <p:txBody>
          <a:bodyPr/>
          <a:lstStyle/>
          <a:p>
            <a:fld id="{0B0152CD-C42D-2148-A228-A190ADE6DA97}" type="slidenum">
              <a:rPr lang="en-US" smtClean="0"/>
              <a:t>‹#›</a:t>
            </a:fld>
            <a:endParaRPr lang="en-US"/>
          </a:p>
        </p:txBody>
      </p:sp>
    </p:spTree>
    <p:extLst>
      <p:ext uri="{BB962C8B-B14F-4D97-AF65-F5344CB8AC3E}">
        <p14:creationId xmlns:p14="http://schemas.microsoft.com/office/powerpoint/2010/main" val="1236703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4A6F9-84BD-511D-3D43-904FD3A5A3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295DBE-F298-4237-34F3-93C0EF2FAC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63AA81-EA0B-C362-B9C1-AC0F37A96053}"/>
              </a:ext>
            </a:extLst>
          </p:cNvPr>
          <p:cNvSpPr>
            <a:spLocks noGrp="1"/>
          </p:cNvSpPr>
          <p:nvPr>
            <p:ph type="dt" sz="half" idx="10"/>
          </p:nvPr>
        </p:nvSpPr>
        <p:spPr/>
        <p:txBody>
          <a:bodyPr/>
          <a:lstStyle/>
          <a:p>
            <a:fld id="{9B1695BB-6C2E-8842-AFEF-745B866D9A17}" type="datetimeFigureOut">
              <a:rPr lang="en-US" smtClean="0"/>
              <a:t>3/1/23</a:t>
            </a:fld>
            <a:endParaRPr lang="en-US"/>
          </a:p>
        </p:txBody>
      </p:sp>
      <p:sp>
        <p:nvSpPr>
          <p:cNvPr id="5" name="Footer Placeholder 4">
            <a:extLst>
              <a:ext uri="{FF2B5EF4-FFF2-40B4-BE49-F238E27FC236}">
                <a16:creationId xmlns:a16="http://schemas.microsoft.com/office/drawing/2014/main" id="{D446DBFE-A220-F1BA-B719-4463F578E5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0B5FBE-D0DD-22AC-00CF-52A339E24CD1}"/>
              </a:ext>
            </a:extLst>
          </p:cNvPr>
          <p:cNvSpPr>
            <a:spLocks noGrp="1"/>
          </p:cNvSpPr>
          <p:nvPr>
            <p:ph type="sldNum" sz="quarter" idx="12"/>
          </p:nvPr>
        </p:nvSpPr>
        <p:spPr/>
        <p:txBody>
          <a:bodyPr/>
          <a:lstStyle/>
          <a:p>
            <a:fld id="{0B0152CD-C42D-2148-A228-A190ADE6DA97}" type="slidenum">
              <a:rPr lang="en-US" smtClean="0"/>
              <a:t>‹#›</a:t>
            </a:fld>
            <a:endParaRPr lang="en-US"/>
          </a:p>
        </p:txBody>
      </p:sp>
    </p:spTree>
    <p:extLst>
      <p:ext uri="{BB962C8B-B14F-4D97-AF65-F5344CB8AC3E}">
        <p14:creationId xmlns:p14="http://schemas.microsoft.com/office/powerpoint/2010/main" val="3183694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262990-C127-4A76-4435-65CC625872A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9606870-55F3-4DD5-E61C-FF21B8D378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8E9240-77AB-1045-A0AE-E55F80C7EACC}"/>
              </a:ext>
            </a:extLst>
          </p:cNvPr>
          <p:cNvSpPr>
            <a:spLocks noGrp="1"/>
          </p:cNvSpPr>
          <p:nvPr>
            <p:ph type="dt" sz="half" idx="10"/>
          </p:nvPr>
        </p:nvSpPr>
        <p:spPr/>
        <p:txBody>
          <a:bodyPr/>
          <a:lstStyle/>
          <a:p>
            <a:fld id="{9B1695BB-6C2E-8842-AFEF-745B866D9A17}" type="datetimeFigureOut">
              <a:rPr lang="en-US" smtClean="0"/>
              <a:t>3/1/23</a:t>
            </a:fld>
            <a:endParaRPr lang="en-US"/>
          </a:p>
        </p:txBody>
      </p:sp>
      <p:sp>
        <p:nvSpPr>
          <p:cNvPr id="5" name="Footer Placeholder 4">
            <a:extLst>
              <a:ext uri="{FF2B5EF4-FFF2-40B4-BE49-F238E27FC236}">
                <a16:creationId xmlns:a16="http://schemas.microsoft.com/office/drawing/2014/main" id="{851DA5BD-1399-C7B3-74C7-C9A29D5F1E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6227A7-ED38-2505-59BE-798079DCCF7E}"/>
              </a:ext>
            </a:extLst>
          </p:cNvPr>
          <p:cNvSpPr>
            <a:spLocks noGrp="1"/>
          </p:cNvSpPr>
          <p:nvPr>
            <p:ph type="sldNum" sz="quarter" idx="12"/>
          </p:nvPr>
        </p:nvSpPr>
        <p:spPr/>
        <p:txBody>
          <a:bodyPr/>
          <a:lstStyle/>
          <a:p>
            <a:fld id="{0B0152CD-C42D-2148-A228-A190ADE6DA97}" type="slidenum">
              <a:rPr lang="en-US" smtClean="0"/>
              <a:t>‹#›</a:t>
            </a:fld>
            <a:endParaRPr lang="en-US"/>
          </a:p>
        </p:txBody>
      </p:sp>
    </p:spTree>
    <p:extLst>
      <p:ext uri="{BB962C8B-B14F-4D97-AF65-F5344CB8AC3E}">
        <p14:creationId xmlns:p14="http://schemas.microsoft.com/office/powerpoint/2010/main" val="307640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5FD9A-D431-51F2-6834-51408AA744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6436A3-4EC0-C72D-3E02-D160219E30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CF3BE0-3E91-A427-8FC1-664F8C1C7098}"/>
              </a:ext>
            </a:extLst>
          </p:cNvPr>
          <p:cNvSpPr>
            <a:spLocks noGrp="1"/>
          </p:cNvSpPr>
          <p:nvPr>
            <p:ph type="dt" sz="half" idx="10"/>
          </p:nvPr>
        </p:nvSpPr>
        <p:spPr/>
        <p:txBody>
          <a:bodyPr/>
          <a:lstStyle/>
          <a:p>
            <a:fld id="{9B1695BB-6C2E-8842-AFEF-745B866D9A17}" type="datetimeFigureOut">
              <a:rPr lang="en-US" smtClean="0"/>
              <a:t>3/1/23</a:t>
            </a:fld>
            <a:endParaRPr lang="en-US"/>
          </a:p>
        </p:txBody>
      </p:sp>
      <p:sp>
        <p:nvSpPr>
          <p:cNvPr id="5" name="Footer Placeholder 4">
            <a:extLst>
              <a:ext uri="{FF2B5EF4-FFF2-40B4-BE49-F238E27FC236}">
                <a16:creationId xmlns:a16="http://schemas.microsoft.com/office/drawing/2014/main" id="{4BBB613F-7A92-6965-0D3E-DBA41BE898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19CC72-D037-75E4-8E0A-4E7924BB3281}"/>
              </a:ext>
            </a:extLst>
          </p:cNvPr>
          <p:cNvSpPr>
            <a:spLocks noGrp="1"/>
          </p:cNvSpPr>
          <p:nvPr>
            <p:ph type="sldNum" sz="quarter" idx="12"/>
          </p:nvPr>
        </p:nvSpPr>
        <p:spPr/>
        <p:txBody>
          <a:bodyPr/>
          <a:lstStyle/>
          <a:p>
            <a:fld id="{0B0152CD-C42D-2148-A228-A190ADE6DA97}" type="slidenum">
              <a:rPr lang="en-US" smtClean="0"/>
              <a:t>‹#›</a:t>
            </a:fld>
            <a:endParaRPr lang="en-US"/>
          </a:p>
        </p:txBody>
      </p:sp>
    </p:spTree>
    <p:extLst>
      <p:ext uri="{BB962C8B-B14F-4D97-AF65-F5344CB8AC3E}">
        <p14:creationId xmlns:p14="http://schemas.microsoft.com/office/powerpoint/2010/main" val="1779675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1B4CE-D0D5-F37D-9E4A-53DFFF32DB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E78D70-FCA9-E06C-9AFF-DFB594889B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702C09-6EEE-047F-F238-5BBAE206DED4}"/>
              </a:ext>
            </a:extLst>
          </p:cNvPr>
          <p:cNvSpPr>
            <a:spLocks noGrp="1"/>
          </p:cNvSpPr>
          <p:nvPr>
            <p:ph type="dt" sz="half" idx="10"/>
          </p:nvPr>
        </p:nvSpPr>
        <p:spPr/>
        <p:txBody>
          <a:bodyPr/>
          <a:lstStyle/>
          <a:p>
            <a:fld id="{9B1695BB-6C2E-8842-AFEF-745B866D9A17}" type="datetimeFigureOut">
              <a:rPr lang="en-US" smtClean="0"/>
              <a:t>3/1/23</a:t>
            </a:fld>
            <a:endParaRPr lang="en-US"/>
          </a:p>
        </p:txBody>
      </p:sp>
      <p:sp>
        <p:nvSpPr>
          <p:cNvPr id="5" name="Footer Placeholder 4">
            <a:extLst>
              <a:ext uri="{FF2B5EF4-FFF2-40B4-BE49-F238E27FC236}">
                <a16:creationId xmlns:a16="http://schemas.microsoft.com/office/drawing/2014/main" id="{E9EAA388-0098-2727-50CF-578E550F7F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9B5A37-6800-1920-EBE2-EF07C5328AE0}"/>
              </a:ext>
            </a:extLst>
          </p:cNvPr>
          <p:cNvSpPr>
            <a:spLocks noGrp="1"/>
          </p:cNvSpPr>
          <p:nvPr>
            <p:ph type="sldNum" sz="quarter" idx="12"/>
          </p:nvPr>
        </p:nvSpPr>
        <p:spPr/>
        <p:txBody>
          <a:bodyPr/>
          <a:lstStyle/>
          <a:p>
            <a:fld id="{0B0152CD-C42D-2148-A228-A190ADE6DA97}" type="slidenum">
              <a:rPr lang="en-US" smtClean="0"/>
              <a:t>‹#›</a:t>
            </a:fld>
            <a:endParaRPr lang="en-US"/>
          </a:p>
        </p:txBody>
      </p:sp>
    </p:spTree>
    <p:extLst>
      <p:ext uri="{BB962C8B-B14F-4D97-AF65-F5344CB8AC3E}">
        <p14:creationId xmlns:p14="http://schemas.microsoft.com/office/powerpoint/2010/main" val="647086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42AEA-9059-B084-ABF2-6FD10D537F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4A81F1-9B34-DF85-CC93-18052F8D49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EB2FE8-13ED-DC09-CD8F-55ECB7747C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3D819E9-DF46-8DEE-96A7-3DDD627AB4A0}"/>
              </a:ext>
            </a:extLst>
          </p:cNvPr>
          <p:cNvSpPr>
            <a:spLocks noGrp="1"/>
          </p:cNvSpPr>
          <p:nvPr>
            <p:ph type="dt" sz="half" idx="10"/>
          </p:nvPr>
        </p:nvSpPr>
        <p:spPr/>
        <p:txBody>
          <a:bodyPr/>
          <a:lstStyle/>
          <a:p>
            <a:fld id="{9B1695BB-6C2E-8842-AFEF-745B866D9A17}" type="datetimeFigureOut">
              <a:rPr lang="en-US" smtClean="0"/>
              <a:t>3/1/23</a:t>
            </a:fld>
            <a:endParaRPr lang="en-US"/>
          </a:p>
        </p:txBody>
      </p:sp>
      <p:sp>
        <p:nvSpPr>
          <p:cNvPr id="6" name="Footer Placeholder 5">
            <a:extLst>
              <a:ext uri="{FF2B5EF4-FFF2-40B4-BE49-F238E27FC236}">
                <a16:creationId xmlns:a16="http://schemas.microsoft.com/office/drawing/2014/main" id="{C3A5FF7D-7C3F-ACAC-9864-DF3B8A2BB9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A782E8-069C-CB6D-C147-B69161DFB291}"/>
              </a:ext>
            </a:extLst>
          </p:cNvPr>
          <p:cNvSpPr>
            <a:spLocks noGrp="1"/>
          </p:cNvSpPr>
          <p:nvPr>
            <p:ph type="sldNum" sz="quarter" idx="12"/>
          </p:nvPr>
        </p:nvSpPr>
        <p:spPr/>
        <p:txBody>
          <a:bodyPr/>
          <a:lstStyle/>
          <a:p>
            <a:fld id="{0B0152CD-C42D-2148-A228-A190ADE6DA97}" type="slidenum">
              <a:rPr lang="en-US" smtClean="0"/>
              <a:t>‹#›</a:t>
            </a:fld>
            <a:endParaRPr lang="en-US"/>
          </a:p>
        </p:txBody>
      </p:sp>
    </p:spTree>
    <p:extLst>
      <p:ext uri="{BB962C8B-B14F-4D97-AF65-F5344CB8AC3E}">
        <p14:creationId xmlns:p14="http://schemas.microsoft.com/office/powerpoint/2010/main" val="61014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2E533-1B8F-36B2-30B3-AD8F410ACCD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1321741-66B1-23D9-850B-92242ADD09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055DF0-7A1B-5B1E-11E6-CAE982930D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3EFCEE-6728-2426-569E-9B21375621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150418-45D7-7C01-AD57-1C0DBCE330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4617056-18E6-5ACB-0F35-CBDFBCE856B9}"/>
              </a:ext>
            </a:extLst>
          </p:cNvPr>
          <p:cNvSpPr>
            <a:spLocks noGrp="1"/>
          </p:cNvSpPr>
          <p:nvPr>
            <p:ph type="dt" sz="half" idx="10"/>
          </p:nvPr>
        </p:nvSpPr>
        <p:spPr/>
        <p:txBody>
          <a:bodyPr/>
          <a:lstStyle/>
          <a:p>
            <a:fld id="{9B1695BB-6C2E-8842-AFEF-745B866D9A17}" type="datetimeFigureOut">
              <a:rPr lang="en-US" smtClean="0"/>
              <a:t>3/1/23</a:t>
            </a:fld>
            <a:endParaRPr lang="en-US"/>
          </a:p>
        </p:txBody>
      </p:sp>
      <p:sp>
        <p:nvSpPr>
          <p:cNvPr id="8" name="Footer Placeholder 7">
            <a:extLst>
              <a:ext uri="{FF2B5EF4-FFF2-40B4-BE49-F238E27FC236}">
                <a16:creationId xmlns:a16="http://schemas.microsoft.com/office/drawing/2014/main" id="{E9F420E3-D8E3-0016-08C3-A36A549CB9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4F5EF12-D222-D450-039C-DAE29AD6235B}"/>
              </a:ext>
            </a:extLst>
          </p:cNvPr>
          <p:cNvSpPr>
            <a:spLocks noGrp="1"/>
          </p:cNvSpPr>
          <p:nvPr>
            <p:ph type="sldNum" sz="quarter" idx="12"/>
          </p:nvPr>
        </p:nvSpPr>
        <p:spPr/>
        <p:txBody>
          <a:bodyPr/>
          <a:lstStyle/>
          <a:p>
            <a:fld id="{0B0152CD-C42D-2148-A228-A190ADE6DA97}" type="slidenum">
              <a:rPr lang="en-US" smtClean="0"/>
              <a:t>‹#›</a:t>
            </a:fld>
            <a:endParaRPr lang="en-US"/>
          </a:p>
        </p:txBody>
      </p:sp>
    </p:spTree>
    <p:extLst>
      <p:ext uri="{BB962C8B-B14F-4D97-AF65-F5344CB8AC3E}">
        <p14:creationId xmlns:p14="http://schemas.microsoft.com/office/powerpoint/2010/main" val="2440109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DF057-3B87-20C3-075C-81B3BA274E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2519A0-9BBF-A891-4148-25961398119D}"/>
              </a:ext>
            </a:extLst>
          </p:cNvPr>
          <p:cNvSpPr>
            <a:spLocks noGrp="1"/>
          </p:cNvSpPr>
          <p:nvPr>
            <p:ph type="dt" sz="half" idx="10"/>
          </p:nvPr>
        </p:nvSpPr>
        <p:spPr/>
        <p:txBody>
          <a:bodyPr/>
          <a:lstStyle/>
          <a:p>
            <a:fld id="{9B1695BB-6C2E-8842-AFEF-745B866D9A17}" type="datetimeFigureOut">
              <a:rPr lang="en-US" smtClean="0"/>
              <a:t>3/1/23</a:t>
            </a:fld>
            <a:endParaRPr lang="en-US"/>
          </a:p>
        </p:txBody>
      </p:sp>
      <p:sp>
        <p:nvSpPr>
          <p:cNvPr id="4" name="Footer Placeholder 3">
            <a:extLst>
              <a:ext uri="{FF2B5EF4-FFF2-40B4-BE49-F238E27FC236}">
                <a16:creationId xmlns:a16="http://schemas.microsoft.com/office/drawing/2014/main" id="{6E88B95F-28F4-7665-4494-C3E4CC4C9E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6E1167-5E6B-2406-9D6A-CBFA314D5598}"/>
              </a:ext>
            </a:extLst>
          </p:cNvPr>
          <p:cNvSpPr>
            <a:spLocks noGrp="1"/>
          </p:cNvSpPr>
          <p:nvPr>
            <p:ph type="sldNum" sz="quarter" idx="12"/>
          </p:nvPr>
        </p:nvSpPr>
        <p:spPr/>
        <p:txBody>
          <a:bodyPr/>
          <a:lstStyle/>
          <a:p>
            <a:fld id="{0B0152CD-C42D-2148-A228-A190ADE6DA97}" type="slidenum">
              <a:rPr lang="en-US" smtClean="0"/>
              <a:t>‹#›</a:t>
            </a:fld>
            <a:endParaRPr lang="en-US"/>
          </a:p>
        </p:txBody>
      </p:sp>
    </p:spTree>
    <p:extLst>
      <p:ext uri="{BB962C8B-B14F-4D97-AF65-F5344CB8AC3E}">
        <p14:creationId xmlns:p14="http://schemas.microsoft.com/office/powerpoint/2010/main" val="418459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F402F3-5176-4380-6331-3D102215B33D}"/>
              </a:ext>
            </a:extLst>
          </p:cNvPr>
          <p:cNvSpPr>
            <a:spLocks noGrp="1"/>
          </p:cNvSpPr>
          <p:nvPr>
            <p:ph type="dt" sz="half" idx="10"/>
          </p:nvPr>
        </p:nvSpPr>
        <p:spPr/>
        <p:txBody>
          <a:bodyPr/>
          <a:lstStyle/>
          <a:p>
            <a:fld id="{9B1695BB-6C2E-8842-AFEF-745B866D9A17}" type="datetimeFigureOut">
              <a:rPr lang="en-US" smtClean="0"/>
              <a:t>3/1/23</a:t>
            </a:fld>
            <a:endParaRPr lang="en-US"/>
          </a:p>
        </p:txBody>
      </p:sp>
      <p:sp>
        <p:nvSpPr>
          <p:cNvPr id="3" name="Footer Placeholder 2">
            <a:extLst>
              <a:ext uri="{FF2B5EF4-FFF2-40B4-BE49-F238E27FC236}">
                <a16:creationId xmlns:a16="http://schemas.microsoft.com/office/drawing/2014/main" id="{2E348E7E-A99C-7378-6C04-10A374C5DA7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BE7BB4-B55E-B2B4-38E7-6DAA714E95EF}"/>
              </a:ext>
            </a:extLst>
          </p:cNvPr>
          <p:cNvSpPr>
            <a:spLocks noGrp="1"/>
          </p:cNvSpPr>
          <p:nvPr>
            <p:ph type="sldNum" sz="quarter" idx="12"/>
          </p:nvPr>
        </p:nvSpPr>
        <p:spPr/>
        <p:txBody>
          <a:bodyPr/>
          <a:lstStyle/>
          <a:p>
            <a:fld id="{0B0152CD-C42D-2148-A228-A190ADE6DA97}" type="slidenum">
              <a:rPr lang="en-US" smtClean="0"/>
              <a:t>‹#›</a:t>
            </a:fld>
            <a:endParaRPr lang="en-US"/>
          </a:p>
        </p:txBody>
      </p:sp>
    </p:spTree>
    <p:extLst>
      <p:ext uri="{BB962C8B-B14F-4D97-AF65-F5344CB8AC3E}">
        <p14:creationId xmlns:p14="http://schemas.microsoft.com/office/powerpoint/2010/main" val="2646316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7BA0A-7120-7BED-8E42-B122E23EB5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157F5D-802A-357A-46D4-8662190C6B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D73CD9-27E2-C793-043A-EA6652F860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C8589E-9484-D2FB-8913-BB6CC0E11FF3}"/>
              </a:ext>
            </a:extLst>
          </p:cNvPr>
          <p:cNvSpPr>
            <a:spLocks noGrp="1"/>
          </p:cNvSpPr>
          <p:nvPr>
            <p:ph type="dt" sz="half" idx="10"/>
          </p:nvPr>
        </p:nvSpPr>
        <p:spPr/>
        <p:txBody>
          <a:bodyPr/>
          <a:lstStyle/>
          <a:p>
            <a:fld id="{9B1695BB-6C2E-8842-AFEF-745B866D9A17}" type="datetimeFigureOut">
              <a:rPr lang="en-US" smtClean="0"/>
              <a:t>3/1/23</a:t>
            </a:fld>
            <a:endParaRPr lang="en-US"/>
          </a:p>
        </p:txBody>
      </p:sp>
      <p:sp>
        <p:nvSpPr>
          <p:cNvPr id="6" name="Footer Placeholder 5">
            <a:extLst>
              <a:ext uri="{FF2B5EF4-FFF2-40B4-BE49-F238E27FC236}">
                <a16:creationId xmlns:a16="http://schemas.microsoft.com/office/drawing/2014/main" id="{CB9AA39A-B653-6598-0D13-3E23167FC8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C8CEDC-7A35-13D4-16EA-086D1270BACF}"/>
              </a:ext>
            </a:extLst>
          </p:cNvPr>
          <p:cNvSpPr>
            <a:spLocks noGrp="1"/>
          </p:cNvSpPr>
          <p:nvPr>
            <p:ph type="sldNum" sz="quarter" idx="12"/>
          </p:nvPr>
        </p:nvSpPr>
        <p:spPr/>
        <p:txBody>
          <a:bodyPr/>
          <a:lstStyle/>
          <a:p>
            <a:fld id="{0B0152CD-C42D-2148-A228-A190ADE6DA97}" type="slidenum">
              <a:rPr lang="en-US" smtClean="0"/>
              <a:t>‹#›</a:t>
            </a:fld>
            <a:endParaRPr lang="en-US"/>
          </a:p>
        </p:txBody>
      </p:sp>
    </p:spTree>
    <p:extLst>
      <p:ext uri="{BB962C8B-B14F-4D97-AF65-F5344CB8AC3E}">
        <p14:creationId xmlns:p14="http://schemas.microsoft.com/office/powerpoint/2010/main" val="2781965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1FFC4-2B33-0670-8E1B-2236C0C96A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3D6044-EF30-D815-5397-002C48622C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053CCE-6CB0-988E-84E8-786767B73F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328C94-8B76-B87D-B8CB-7A752813616A}"/>
              </a:ext>
            </a:extLst>
          </p:cNvPr>
          <p:cNvSpPr>
            <a:spLocks noGrp="1"/>
          </p:cNvSpPr>
          <p:nvPr>
            <p:ph type="dt" sz="half" idx="10"/>
          </p:nvPr>
        </p:nvSpPr>
        <p:spPr/>
        <p:txBody>
          <a:bodyPr/>
          <a:lstStyle/>
          <a:p>
            <a:fld id="{9B1695BB-6C2E-8842-AFEF-745B866D9A17}" type="datetimeFigureOut">
              <a:rPr lang="en-US" smtClean="0"/>
              <a:t>3/1/23</a:t>
            </a:fld>
            <a:endParaRPr lang="en-US"/>
          </a:p>
        </p:txBody>
      </p:sp>
      <p:sp>
        <p:nvSpPr>
          <p:cNvPr id="6" name="Footer Placeholder 5">
            <a:extLst>
              <a:ext uri="{FF2B5EF4-FFF2-40B4-BE49-F238E27FC236}">
                <a16:creationId xmlns:a16="http://schemas.microsoft.com/office/drawing/2014/main" id="{DC94241B-EF27-09CD-80C8-4A1BE2D9C5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013648-3B3B-5C47-290D-2E366E4A91AD}"/>
              </a:ext>
            </a:extLst>
          </p:cNvPr>
          <p:cNvSpPr>
            <a:spLocks noGrp="1"/>
          </p:cNvSpPr>
          <p:nvPr>
            <p:ph type="sldNum" sz="quarter" idx="12"/>
          </p:nvPr>
        </p:nvSpPr>
        <p:spPr/>
        <p:txBody>
          <a:bodyPr/>
          <a:lstStyle/>
          <a:p>
            <a:fld id="{0B0152CD-C42D-2148-A228-A190ADE6DA97}" type="slidenum">
              <a:rPr lang="en-US" smtClean="0"/>
              <a:t>‹#›</a:t>
            </a:fld>
            <a:endParaRPr lang="en-US"/>
          </a:p>
        </p:txBody>
      </p:sp>
    </p:spTree>
    <p:extLst>
      <p:ext uri="{BB962C8B-B14F-4D97-AF65-F5344CB8AC3E}">
        <p14:creationId xmlns:p14="http://schemas.microsoft.com/office/powerpoint/2010/main" val="124676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E9FBDA-89FB-54B8-819F-AE3986A27F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F62117-848C-010B-0D8A-ADA9ADD567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9B99B8-124C-18DB-B42B-CAFBBBBA58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1695BB-6C2E-8842-AFEF-745B866D9A17}" type="datetimeFigureOut">
              <a:rPr lang="en-US" smtClean="0"/>
              <a:t>3/1/23</a:t>
            </a:fld>
            <a:endParaRPr lang="en-US"/>
          </a:p>
        </p:txBody>
      </p:sp>
      <p:sp>
        <p:nvSpPr>
          <p:cNvPr id="5" name="Footer Placeholder 4">
            <a:extLst>
              <a:ext uri="{FF2B5EF4-FFF2-40B4-BE49-F238E27FC236}">
                <a16:creationId xmlns:a16="http://schemas.microsoft.com/office/drawing/2014/main" id="{672D1296-8DFF-AFB0-A787-DEE84D7E64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F9452A3-E04D-572D-0337-011DE89A5C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0152CD-C42D-2148-A228-A190ADE6DA97}" type="slidenum">
              <a:rPr lang="en-US" smtClean="0"/>
              <a:t>‹#›</a:t>
            </a:fld>
            <a:endParaRPr lang="en-US"/>
          </a:p>
        </p:txBody>
      </p:sp>
    </p:spTree>
    <p:extLst>
      <p:ext uri="{BB962C8B-B14F-4D97-AF65-F5344CB8AC3E}">
        <p14:creationId xmlns:p14="http://schemas.microsoft.com/office/powerpoint/2010/main" val="2588140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nna.Pawlowski@bemidjistate.edu"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bemidjistate.edu/academics/catalog/20235" TargetMode="Externa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C2035634-A35B-73AB-8A73-DDC698FDEF3C}"/>
              </a:ext>
            </a:extLst>
          </p:cNvPr>
          <p:cNvPicPr>
            <a:picLocks noChangeAspect="1"/>
          </p:cNvPicPr>
          <p:nvPr/>
        </p:nvPicPr>
        <p:blipFill rotWithShape="1">
          <a:blip r:embed="rId2">
            <a:alphaModFix amt="50000"/>
          </a:blip>
          <a:srcRect t="8090" b="35660"/>
          <a:stretch/>
        </p:blipFill>
        <p:spPr>
          <a:xfrm>
            <a:off x="87105" y="355814"/>
            <a:ext cx="12191980" cy="6857999"/>
          </a:xfrm>
          <a:prstGeom prst="rect">
            <a:avLst/>
          </a:prstGeom>
        </p:spPr>
      </p:pic>
      <p:sp>
        <p:nvSpPr>
          <p:cNvPr id="2" name="Title 1">
            <a:extLst>
              <a:ext uri="{FF2B5EF4-FFF2-40B4-BE49-F238E27FC236}">
                <a16:creationId xmlns:a16="http://schemas.microsoft.com/office/drawing/2014/main" id="{00A16B19-EF2D-4226-DBD4-2B326B3D0EDE}"/>
              </a:ext>
            </a:extLst>
          </p:cNvPr>
          <p:cNvSpPr>
            <a:spLocks noGrp="1"/>
          </p:cNvSpPr>
          <p:nvPr>
            <p:ph type="ctrTitle"/>
          </p:nvPr>
        </p:nvSpPr>
        <p:spPr>
          <a:xfrm>
            <a:off x="1524000" y="1122362"/>
            <a:ext cx="9144000" cy="2900518"/>
          </a:xfrm>
        </p:spPr>
        <p:txBody>
          <a:bodyPr>
            <a:normAutofit/>
          </a:bodyPr>
          <a:lstStyle/>
          <a:p>
            <a:r>
              <a:rPr lang="en-US" sz="5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 Important Role of Academic Advising: Being a Mentor and Reading the DARS</a:t>
            </a:r>
            <a:br>
              <a:rPr lang="en-US" sz="51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en-US" sz="5100" dirty="0">
              <a:solidFill>
                <a:srgbClr val="FFFFFF"/>
              </a:solidFill>
            </a:endParaRPr>
          </a:p>
        </p:txBody>
      </p:sp>
      <p:sp>
        <p:nvSpPr>
          <p:cNvPr id="3" name="Subtitle 2">
            <a:extLst>
              <a:ext uri="{FF2B5EF4-FFF2-40B4-BE49-F238E27FC236}">
                <a16:creationId xmlns:a16="http://schemas.microsoft.com/office/drawing/2014/main" id="{5736C896-2710-310C-04CC-51C950C32683}"/>
              </a:ext>
            </a:extLst>
          </p:cNvPr>
          <p:cNvSpPr>
            <a:spLocks noGrp="1"/>
          </p:cNvSpPr>
          <p:nvPr>
            <p:ph type="subTitle" idx="1"/>
          </p:nvPr>
        </p:nvSpPr>
        <p:spPr>
          <a:xfrm>
            <a:off x="1524000" y="4159404"/>
            <a:ext cx="9144000" cy="2294405"/>
          </a:xfrm>
        </p:spPr>
        <p:txBody>
          <a:bodyPr>
            <a:normAutofit lnSpcReduction="10000"/>
          </a:bodyPr>
          <a:lstStyle/>
          <a:p>
            <a:r>
              <a:rPr lang="en-US" sz="36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CPD-Sponsored Workshop</a:t>
            </a:r>
          </a:p>
          <a:p>
            <a:r>
              <a:rPr lang="en-US" sz="36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March 1,2023</a:t>
            </a:r>
          </a:p>
          <a:p>
            <a:r>
              <a:rPr lang="en-US" sz="2000" dirty="0">
                <a:solidFill>
                  <a:srgbClr val="FFFFFF"/>
                </a:solidFill>
                <a:latin typeface="Calibri" panose="020F0502020204030204" pitchFamily="34" charset="0"/>
                <a:cs typeface="Times New Roman" panose="02020603050405020304" pitchFamily="18" charset="0"/>
              </a:rPr>
              <a:t>Dr</a:t>
            </a:r>
            <a:r>
              <a:rPr lang="en-US" sz="2000" dirty="0">
                <a:solidFill>
                  <a:srgbClr val="FFFFFF"/>
                </a:solidFill>
              </a:rPr>
              <a:t>. Donna Pawlowski, Chair</a:t>
            </a:r>
          </a:p>
          <a:p>
            <a:r>
              <a:rPr lang="en-US" sz="2000" dirty="0">
                <a:solidFill>
                  <a:srgbClr val="FFFFFF"/>
                </a:solidFill>
              </a:rPr>
              <a:t>Professor of Communication Studies</a:t>
            </a:r>
          </a:p>
          <a:p>
            <a:r>
              <a:rPr lang="en-US" sz="2000" dirty="0">
                <a:solidFill>
                  <a:srgbClr val="FFFFFF"/>
                </a:solidFill>
                <a:hlinkClick r:id="rId3"/>
              </a:rPr>
              <a:t>donna.Pawlowski@bemidjistate.edu</a:t>
            </a:r>
            <a:endParaRPr lang="en-US" sz="2000" dirty="0">
              <a:solidFill>
                <a:srgbClr val="FFFFFF"/>
              </a:solidFill>
            </a:endParaRPr>
          </a:p>
          <a:p>
            <a:endParaRPr lang="en-US" sz="1700" dirty="0">
              <a:solidFill>
                <a:srgbClr val="FFFFFF"/>
              </a:solidFill>
            </a:endParaRPr>
          </a:p>
        </p:txBody>
      </p:sp>
    </p:spTree>
    <p:extLst>
      <p:ext uri="{BB962C8B-B14F-4D97-AF65-F5344CB8AC3E}">
        <p14:creationId xmlns:p14="http://schemas.microsoft.com/office/powerpoint/2010/main" val="21555413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DED16C-C5B4-5D76-4C61-97EA4900FE7F}"/>
              </a:ext>
            </a:extLst>
          </p:cNvPr>
          <p:cNvSpPr>
            <a:spLocks noGrp="1"/>
          </p:cNvSpPr>
          <p:nvPr>
            <p:ph type="title"/>
          </p:nvPr>
        </p:nvSpPr>
        <p:spPr>
          <a:xfrm>
            <a:off x="838200" y="365125"/>
            <a:ext cx="5558489" cy="1325563"/>
          </a:xfrm>
        </p:spPr>
        <p:txBody>
          <a:bodyPr>
            <a:normAutofit/>
          </a:bodyPr>
          <a:lstStyle/>
          <a:p>
            <a:r>
              <a:rPr lang="en-US" dirty="0"/>
              <a:t>Modality for advising and general advice</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D986C9C-5599-E847-F397-DD93DC860FA0}"/>
              </a:ext>
            </a:extLst>
          </p:cNvPr>
          <p:cNvSpPr>
            <a:spLocks noGrp="1"/>
          </p:cNvSpPr>
          <p:nvPr>
            <p:ph idx="1"/>
          </p:nvPr>
        </p:nvSpPr>
        <p:spPr>
          <a:xfrm>
            <a:off x="254001" y="1690688"/>
            <a:ext cx="6567308" cy="5167311"/>
          </a:xfrm>
        </p:spPr>
        <p:txBody>
          <a:bodyPr>
            <a:normAutofit lnSpcReduction="10000"/>
          </a:bodyPr>
          <a:lstStyle/>
          <a:p>
            <a:r>
              <a:rPr lang="en-US" dirty="0"/>
              <a:t>In-person is best</a:t>
            </a:r>
          </a:p>
          <a:p>
            <a:r>
              <a:rPr lang="en-US" dirty="0"/>
              <a:t>Zoom for online students</a:t>
            </a:r>
          </a:p>
          <a:p>
            <a:r>
              <a:rPr lang="en-US" dirty="0"/>
              <a:t>Email or </a:t>
            </a:r>
            <a:r>
              <a:rPr lang="en-US" dirty="0" err="1"/>
              <a:t>asynch</a:t>
            </a:r>
            <a:r>
              <a:rPr lang="en-US" dirty="0"/>
              <a:t> correspondence for smaller questions</a:t>
            </a:r>
            <a:br>
              <a:rPr lang="en-US" dirty="0"/>
            </a:br>
            <a:endParaRPr lang="en-US" dirty="0"/>
          </a:p>
          <a:p>
            <a:r>
              <a:rPr lang="en-US" dirty="0"/>
              <a:t>Use email/D2L/shared drive for some “group” messages</a:t>
            </a:r>
          </a:p>
          <a:p>
            <a:pPr marL="0" indent="0">
              <a:buNone/>
            </a:pPr>
            <a:endParaRPr lang="en-US" dirty="0"/>
          </a:p>
          <a:p>
            <a:pPr marL="0" indent="0">
              <a:buNone/>
            </a:pPr>
            <a:r>
              <a:rPr lang="en-US" dirty="0">
                <a:solidFill>
                  <a:srgbClr val="FF0000"/>
                </a:solidFill>
              </a:rPr>
              <a:t>ADVICE</a:t>
            </a:r>
            <a:r>
              <a:rPr lang="en-US" dirty="0"/>
              <a:t> – Don’t give access code over email until you’ve had a conversation with students – I do mine in person for on-campus students</a:t>
            </a:r>
          </a:p>
          <a:p>
            <a:endParaRPr lang="en-US" sz="2000" dirty="0"/>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8885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B577FF9-3543-4875-815D-3D87BD8A20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D95EB207-4DD2-A6C4-B49A-8425E006CB5D}"/>
              </a:ext>
            </a:extLst>
          </p:cNvPr>
          <p:cNvSpPr>
            <a:spLocks noGrp="1"/>
          </p:cNvSpPr>
          <p:nvPr>
            <p:ph type="title"/>
          </p:nvPr>
        </p:nvSpPr>
        <p:spPr>
          <a:xfrm>
            <a:off x="874815" y="798703"/>
            <a:ext cx="5221185" cy="3072015"/>
          </a:xfrm>
        </p:spPr>
        <p:txBody>
          <a:bodyPr vert="horz" lIns="91440" tIns="45720" rIns="91440" bIns="45720" rtlCol="0" anchor="b">
            <a:normAutofit/>
          </a:bodyPr>
          <a:lstStyle/>
          <a:p>
            <a:pPr algn="ctr"/>
            <a:r>
              <a:rPr lang="en-US" sz="5600" kern="1200" dirty="0">
                <a:solidFill>
                  <a:schemeClr val="tx1"/>
                </a:solidFill>
                <a:latin typeface="+mj-lt"/>
                <a:ea typeface="+mj-ea"/>
                <a:cs typeface="+mj-cs"/>
              </a:rPr>
              <a:t>Email to students – advising directions</a:t>
            </a:r>
          </a:p>
        </p:txBody>
      </p:sp>
      <p:sp>
        <p:nvSpPr>
          <p:cNvPr id="3" name="Content Placeholder 2">
            <a:extLst>
              <a:ext uri="{FF2B5EF4-FFF2-40B4-BE49-F238E27FC236}">
                <a16:creationId xmlns:a16="http://schemas.microsoft.com/office/drawing/2014/main" id="{A655ED15-8634-4EB0-230C-CE46359BF4BD}"/>
              </a:ext>
            </a:extLst>
          </p:cNvPr>
          <p:cNvSpPr>
            <a:spLocks noGrp="1"/>
          </p:cNvSpPr>
          <p:nvPr>
            <p:ph idx="1"/>
          </p:nvPr>
        </p:nvSpPr>
        <p:spPr>
          <a:xfrm>
            <a:off x="870148" y="3962792"/>
            <a:ext cx="5221185" cy="2102108"/>
          </a:xfrm>
        </p:spPr>
        <p:txBody>
          <a:bodyPr vert="horz" lIns="91440" tIns="45720" rIns="91440" bIns="45720" rtlCol="0" anchor="t">
            <a:normAutofit/>
          </a:bodyPr>
          <a:lstStyle/>
          <a:p>
            <a:pPr marL="0" indent="0" algn="ctr">
              <a:buNone/>
            </a:pPr>
            <a:r>
              <a:rPr lang="en-US" sz="3200" kern="1200" dirty="0">
                <a:solidFill>
                  <a:schemeClr val="tx1"/>
                </a:solidFill>
                <a:latin typeface="+mn-lt"/>
                <a:ea typeface="+mn-ea"/>
                <a:cs typeface="+mn-cs"/>
              </a:rPr>
              <a:t>See attached letter. </a:t>
            </a:r>
          </a:p>
        </p:txBody>
      </p:sp>
      <p:sp>
        <p:nvSpPr>
          <p:cNvPr id="12" name="Freeform: Shape 11">
            <a:extLst>
              <a:ext uri="{FF2B5EF4-FFF2-40B4-BE49-F238E27FC236}">
                <a16:creationId xmlns:a16="http://schemas.microsoft.com/office/drawing/2014/main" id="{F5569EEC-E12F-4856-B407-02B2813A4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04059"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CF860788-3A6A-45A3-B3F1-06F159665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67336"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Envelope">
            <a:extLst>
              <a:ext uri="{FF2B5EF4-FFF2-40B4-BE49-F238E27FC236}">
                <a16:creationId xmlns:a16="http://schemas.microsoft.com/office/drawing/2014/main" id="{77DECF58-9411-C2CC-7C2D-D929FAD0C2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93046" y="1209578"/>
            <a:ext cx="4055897" cy="4055897"/>
          </a:xfrm>
          <a:custGeom>
            <a:avLst/>
            <a:gdLst/>
            <a:ahLst/>
            <a:cxnLst/>
            <a:rect l="l" t="t" r="r" b="b"/>
            <a:pathLst>
              <a:path w="4579832" h="5347063">
                <a:moveTo>
                  <a:pt x="106985" y="0"/>
                </a:moveTo>
                <a:lnTo>
                  <a:pt x="4472847" y="0"/>
                </a:lnTo>
                <a:cubicBezTo>
                  <a:pt x="4531933" y="0"/>
                  <a:pt x="4579832" y="47899"/>
                  <a:pt x="4579832" y="106985"/>
                </a:cubicBezTo>
                <a:lnTo>
                  <a:pt x="4579832" y="5240078"/>
                </a:lnTo>
                <a:cubicBezTo>
                  <a:pt x="4579832" y="5299164"/>
                  <a:pt x="4531933" y="5347063"/>
                  <a:pt x="4472847" y="5347063"/>
                </a:cubicBezTo>
                <a:lnTo>
                  <a:pt x="106985" y="5347063"/>
                </a:lnTo>
                <a:cubicBezTo>
                  <a:pt x="47899" y="5347063"/>
                  <a:pt x="0" y="5299164"/>
                  <a:pt x="0" y="5240078"/>
                </a:cubicBezTo>
                <a:lnTo>
                  <a:pt x="0" y="106985"/>
                </a:lnTo>
                <a:cubicBezTo>
                  <a:pt x="0" y="47899"/>
                  <a:pt x="47899" y="0"/>
                  <a:pt x="106985" y="0"/>
                </a:cubicBezTo>
                <a:close/>
              </a:path>
            </a:pathLst>
          </a:custGeom>
        </p:spPr>
      </p:pic>
      <p:sp>
        <p:nvSpPr>
          <p:cNvPr id="16" name="Freeform: Shape 15">
            <a:extLst>
              <a:ext uri="{FF2B5EF4-FFF2-40B4-BE49-F238E27FC236}">
                <a16:creationId xmlns:a16="http://schemas.microsoft.com/office/drawing/2014/main" id="{DF1E3393-B852-4883-B778-ED3525112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32259"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39853D09-4205-4CC7-83EB-288E886AC9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8440"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0D040B79-3E73-4A31-840D-D6B9C9FDFC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47511"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Freeform: Shape 21">
            <a:extLst>
              <a:ext uri="{FF2B5EF4-FFF2-40B4-BE49-F238E27FC236}">
                <a16:creationId xmlns:a16="http://schemas.microsoft.com/office/drawing/2014/main" id="{156C6AE5-3F8B-42AC-9EA4-1B686A11E9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3820" y="5835650"/>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1480007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A1DAD5-B2A2-0044-E2AF-5CFA42BF3E01}"/>
              </a:ext>
            </a:extLst>
          </p:cNvPr>
          <p:cNvSpPr>
            <a:spLocks noGrp="1"/>
          </p:cNvSpPr>
          <p:nvPr>
            <p:ph type="title"/>
          </p:nvPr>
        </p:nvSpPr>
        <p:spPr>
          <a:xfrm>
            <a:off x="804672" y="802955"/>
            <a:ext cx="4977976" cy="1454051"/>
          </a:xfrm>
        </p:spPr>
        <p:txBody>
          <a:bodyPr>
            <a:normAutofit/>
          </a:bodyPr>
          <a:lstStyle/>
          <a:p>
            <a:r>
              <a:rPr lang="en-US" sz="3600">
                <a:solidFill>
                  <a:schemeClr val="tx2"/>
                </a:solidFill>
              </a:rPr>
              <a:t>MinnState requirements and BSU areas</a:t>
            </a:r>
          </a:p>
        </p:txBody>
      </p:sp>
      <p:sp>
        <p:nvSpPr>
          <p:cNvPr id="3" name="Content Placeholder 2">
            <a:extLst>
              <a:ext uri="{FF2B5EF4-FFF2-40B4-BE49-F238E27FC236}">
                <a16:creationId xmlns:a16="http://schemas.microsoft.com/office/drawing/2014/main" id="{8516C6AF-E2DA-D808-1E0E-86E43602EE47}"/>
              </a:ext>
            </a:extLst>
          </p:cNvPr>
          <p:cNvSpPr>
            <a:spLocks noGrp="1"/>
          </p:cNvSpPr>
          <p:nvPr>
            <p:ph idx="1"/>
          </p:nvPr>
        </p:nvSpPr>
        <p:spPr>
          <a:xfrm>
            <a:off x="804672" y="2421682"/>
            <a:ext cx="4977578" cy="3639289"/>
          </a:xfrm>
        </p:spPr>
        <p:txBody>
          <a:bodyPr anchor="ctr">
            <a:normAutofit/>
          </a:bodyPr>
          <a:lstStyle/>
          <a:p>
            <a:r>
              <a:rPr lang="en-US" sz="1800" dirty="0">
                <a:solidFill>
                  <a:schemeClr val="tx2"/>
                </a:solidFill>
                <a:hlinkClick r:id="rId2"/>
              </a:rPr>
              <a:t>https://www.bemidjistate.edu/academics/catalog/20235</a:t>
            </a:r>
            <a:endParaRPr lang="en-US" sz="1800" dirty="0">
              <a:solidFill>
                <a:schemeClr val="tx2"/>
              </a:solidFill>
            </a:endParaRPr>
          </a:p>
          <a:p>
            <a:endParaRPr lang="en-US" sz="1800" dirty="0">
              <a:solidFill>
                <a:schemeClr val="tx2"/>
              </a:solidFill>
            </a:endParaRPr>
          </a:p>
          <a:p>
            <a:endParaRPr lang="en-US" sz="1800" dirty="0">
              <a:solidFill>
                <a:schemeClr val="tx2"/>
              </a:solidFill>
            </a:endParaRPr>
          </a:p>
          <a:p>
            <a:pPr marL="0" indent="0">
              <a:buNone/>
            </a:pPr>
            <a:endParaRPr lang="en-US" sz="1800" dirty="0">
              <a:solidFill>
                <a:schemeClr val="tx2"/>
              </a:solidFill>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Marker">
            <a:extLst>
              <a:ext uri="{FF2B5EF4-FFF2-40B4-BE49-F238E27FC236}">
                <a16:creationId xmlns:a16="http://schemas.microsoft.com/office/drawing/2014/main" id="{BEE5B1A5-960C-75CD-C395-FF07BD6D682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2414552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32E3A-0026-772F-66FC-99F1B824ED71}"/>
              </a:ext>
            </a:extLst>
          </p:cNvPr>
          <p:cNvSpPr>
            <a:spLocks noGrp="1"/>
          </p:cNvSpPr>
          <p:nvPr>
            <p:ph type="title"/>
          </p:nvPr>
        </p:nvSpPr>
        <p:spPr>
          <a:xfrm>
            <a:off x="194734" y="0"/>
            <a:ext cx="10515600" cy="1325563"/>
          </a:xfrm>
        </p:spPr>
        <p:txBody>
          <a:bodyPr/>
          <a:lstStyle/>
          <a:p>
            <a:r>
              <a:rPr lang="en-US" dirty="0"/>
              <a:t>Reading DARS</a:t>
            </a:r>
          </a:p>
        </p:txBody>
      </p:sp>
      <p:graphicFrame>
        <p:nvGraphicFramePr>
          <p:cNvPr id="5" name="Content Placeholder 2">
            <a:extLst>
              <a:ext uri="{FF2B5EF4-FFF2-40B4-BE49-F238E27FC236}">
                <a16:creationId xmlns:a16="http://schemas.microsoft.com/office/drawing/2014/main" id="{F6BA576A-C2A4-8DC8-F514-1599875EAE4D}"/>
              </a:ext>
            </a:extLst>
          </p:cNvPr>
          <p:cNvGraphicFramePr>
            <a:graphicFrameLocks noGrp="1"/>
          </p:cNvGraphicFramePr>
          <p:nvPr>
            <p:ph idx="1"/>
            <p:extLst>
              <p:ext uri="{D42A27DB-BD31-4B8C-83A1-F6EECF244321}">
                <p14:modId xmlns:p14="http://schemas.microsoft.com/office/powerpoint/2010/main" val="2422051844"/>
              </p:ext>
            </p:extLst>
          </p:nvPr>
        </p:nvGraphicFramePr>
        <p:xfrm>
          <a:off x="419100" y="1083733"/>
          <a:ext cx="11353800" cy="5093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6467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Freeform: Shape 11">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Education">
            <a:extLst>
              <a:ext uri="{FF2B5EF4-FFF2-40B4-BE49-F238E27FC236}">
                <a16:creationId xmlns:a16="http://schemas.microsoft.com/office/drawing/2014/main" id="{8B82F6C9-C482-D2D0-CD2E-98C82BB7C96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41053" y="953955"/>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14" name="Arc 13">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BE4DDC5-7027-BDDB-848B-1D56B18A9169}"/>
              </a:ext>
            </a:extLst>
          </p:cNvPr>
          <p:cNvSpPr>
            <a:spLocks noGrp="1"/>
          </p:cNvSpPr>
          <p:nvPr>
            <p:ph type="title"/>
          </p:nvPr>
        </p:nvSpPr>
        <p:spPr>
          <a:xfrm>
            <a:off x="91226" y="18255"/>
            <a:ext cx="5257800" cy="1325563"/>
          </a:xfrm>
        </p:spPr>
        <p:txBody>
          <a:bodyPr>
            <a:normAutofit/>
          </a:bodyPr>
          <a:lstStyle/>
          <a:p>
            <a:r>
              <a:rPr lang="en-US" dirty="0"/>
              <a:t>DARS</a:t>
            </a:r>
          </a:p>
        </p:txBody>
      </p:sp>
      <p:sp>
        <p:nvSpPr>
          <p:cNvPr id="3" name="Content Placeholder 2">
            <a:extLst>
              <a:ext uri="{FF2B5EF4-FFF2-40B4-BE49-F238E27FC236}">
                <a16:creationId xmlns:a16="http://schemas.microsoft.com/office/drawing/2014/main" id="{04C17E3D-67B6-EBBC-5481-64D5234AD58B}"/>
              </a:ext>
            </a:extLst>
          </p:cNvPr>
          <p:cNvSpPr>
            <a:spLocks noGrp="1"/>
          </p:cNvSpPr>
          <p:nvPr>
            <p:ph idx="1"/>
          </p:nvPr>
        </p:nvSpPr>
        <p:spPr>
          <a:xfrm>
            <a:off x="222070" y="953956"/>
            <a:ext cx="6884124" cy="5807868"/>
          </a:xfrm>
        </p:spPr>
        <p:txBody>
          <a:bodyPr>
            <a:normAutofit/>
          </a:bodyPr>
          <a:lstStyle/>
          <a:p>
            <a:r>
              <a:rPr lang="en-US" dirty="0"/>
              <a:t>120 hours to graduate</a:t>
            </a:r>
          </a:p>
          <a:p>
            <a:r>
              <a:rPr lang="en-US" dirty="0"/>
              <a:t>Lib Ed/Core – 42 credits</a:t>
            </a:r>
          </a:p>
          <a:p>
            <a:r>
              <a:rPr lang="en-US" dirty="0"/>
              <a:t>3000-4000 level – 40 credits</a:t>
            </a:r>
          </a:p>
          <a:p>
            <a:r>
              <a:rPr lang="en-US" dirty="0"/>
              <a:t>Minimum GPA for graduation – 2.0; some programs are higher</a:t>
            </a:r>
          </a:p>
          <a:p>
            <a:r>
              <a:rPr lang="en-US" dirty="0"/>
              <a:t>Transfer students – need at least 30 hours from BSU</a:t>
            </a:r>
          </a:p>
          <a:p>
            <a:r>
              <a:rPr lang="en-US" dirty="0"/>
              <a:t>Z – course in process</a:t>
            </a:r>
          </a:p>
          <a:p>
            <a:r>
              <a:rPr lang="en-US" dirty="0"/>
              <a:t>T - Transfer credits</a:t>
            </a:r>
          </a:p>
          <a:p>
            <a:r>
              <a:rPr lang="en-US" dirty="0"/>
              <a:t>RP – Repeat course</a:t>
            </a:r>
          </a:p>
          <a:p>
            <a:r>
              <a:rPr lang="en-US" dirty="0"/>
              <a:t>Courses can count in more than one area but not double credits</a:t>
            </a:r>
          </a:p>
          <a:p>
            <a:endParaRPr lang="en-US" sz="1800" dirty="0"/>
          </a:p>
        </p:txBody>
      </p:sp>
    </p:spTree>
    <p:extLst>
      <p:ext uri="{BB962C8B-B14F-4D97-AF65-F5344CB8AC3E}">
        <p14:creationId xmlns:p14="http://schemas.microsoft.com/office/powerpoint/2010/main" val="3214821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C373A8-C4F6-2F4E-5153-1E3B6B380ACA}"/>
              </a:ext>
            </a:extLst>
          </p:cNvPr>
          <p:cNvSpPr>
            <a:spLocks noGrp="1"/>
          </p:cNvSpPr>
          <p:nvPr>
            <p:ph type="title"/>
          </p:nvPr>
        </p:nvSpPr>
        <p:spPr>
          <a:xfrm>
            <a:off x="686834" y="591344"/>
            <a:ext cx="3200400" cy="5585619"/>
          </a:xfrm>
        </p:spPr>
        <p:txBody>
          <a:bodyPr>
            <a:normAutofit/>
          </a:bodyPr>
          <a:lstStyle/>
          <a:p>
            <a:r>
              <a:rPr lang="en-US">
                <a:solidFill>
                  <a:srgbClr val="FFFFFF"/>
                </a:solidFill>
              </a:rPr>
              <a:t>Mentoring with Advising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F63AC4E-6C81-80A5-9EED-35755E0A012B}"/>
              </a:ext>
            </a:extLst>
          </p:cNvPr>
          <p:cNvSpPr>
            <a:spLocks noGrp="1"/>
          </p:cNvSpPr>
          <p:nvPr>
            <p:ph idx="1"/>
          </p:nvPr>
        </p:nvSpPr>
        <p:spPr>
          <a:xfrm>
            <a:off x="4170316" y="-69882"/>
            <a:ext cx="8021684" cy="6997759"/>
          </a:xfrm>
        </p:spPr>
        <p:txBody>
          <a:bodyPr anchor="ctr">
            <a:normAutofit fontScale="92500" lnSpcReduction="10000"/>
          </a:bodyPr>
          <a:lstStyle/>
          <a:p>
            <a:pPr marL="0" indent="0">
              <a:buNone/>
            </a:pPr>
            <a:r>
              <a:rPr lang="en-US" sz="2000" dirty="0"/>
              <a:t>BEFORE YOU EVEN GET TO CAREER OR COURSE SCHEDULING (ask about personal and school progress – not all necessarily in this order but show interest in THEM)</a:t>
            </a:r>
          </a:p>
          <a:p>
            <a:r>
              <a:rPr lang="en-US" sz="2000" dirty="0"/>
              <a:t>How are classes going this semester?</a:t>
            </a:r>
          </a:p>
          <a:p>
            <a:r>
              <a:rPr lang="en-US" sz="2000" dirty="0"/>
              <a:t>What’s been most successful for you?</a:t>
            </a:r>
          </a:p>
          <a:p>
            <a:r>
              <a:rPr lang="en-US" sz="2000" dirty="0"/>
              <a:t>Where are the trouble spots? </a:t>
            </a:r>
          </a:p>
          <a:p>
            <a:r>
              <a:rPr lang="en-US" sz="2000" dirty="0"/>
              <a:t>How do the courses work with your learning style?  Tease this out…</a:t>
            </a:r>
          </a:p>
          <a:p>
            <a:pPr lvl="1"/>
            <a:r>
              <a:rPr lang="en-US" sz="2000" dirty="0"/>
              <a:t>How do you like to learn?  How’s the balance of reading, application, writing…? </a:t>
            </a:r>
          </a:p>
          <a:p>
            <a:pPr lvl="1"/>
            <a:r>
              <a:rPr lang="en-US" sz="2000" dirty="0"/>
              <a:t>If they were advised “randomly” over summer, you might not know what works best for them</a:t>
            </a:r>
          </a:p>
          <a:p>
            <a:r>
              <a:rPr lang="en-US" sz="2000" dirty="0"/>
              <a:t>How are things outside of school?  Balance of work/life?</a:t>
            </a:r>
          </a:p>
          <a:p>
            <a:pPr lvl="1"/>
            <a:r>
              <a:rPr lang="en-US" sz="2000" dirty="0"/>
              <a:t>Roommates?  Work? </a:t>
            </a:r>
          </a:p>
          <a:p>
            <a:r>
              <a:rPr lang="en-US" sz="2000" dirty="0"/>
              <a:t>Living on or off-campus?  Attending events with people? Getting involved with clubs or organizations? </a:t>
            </a:r>
          </a:p>
          <a:p>
            <a:pPr lvl="1"/>
            <a:r>
              <a:rPr lang="en-US" sz="2000" dirty="0"/>
              <a:t>(gets at isolation issues or general engagement-interest in campus life) </a:t>
            </a:r>
          </a:p>
          <a:p>
            <a:r>
              <a:rPr lang="en-US" sz="2000" dirty="0"/>
              <a:t>Where is home for you? (you may know this from information but nice if you show interest or reference it)  How often do you get home?  Enjoy going home?  </a:t>
            </a:r>
          </a:p>
          <a:p>
            <a:pPr lvl="1"/>
            <a:r>
              <a:rPr lang="en-US" sz="2000" dirty="0"/>
              <a:t>this can help tease out if home sick or not</a:t>
            </a:r>
          </a:p>
          <a:p>
            <a:r>
              <a:rPr lang="en-US" sz="2000" dirty="0"/>
              <a:t>How big of family?  Where are you in the family?  Do you have other siblings who went to school or are you first-generation? </a:t>
            </a:r>
          </a:p>
          <a:p>
            <a:pPr marL="0" indent="0">
              <a:buNone/>
            </a:pPr>
            <a:endParaRPr lang="en-US" sz="1000" dirty="0"/>
          </a:p>
        </p:txBody>
      </p:sp>
    </p:spTree>
    <p:extLst>
      <p:ext uri="{BB962C8B-B14F-4D97-AF65-F5344CB8AC3E}">
        <p14:creationId xmlns:p14="http://schemas.microsoft.com/office/powerpoint/2010/main" val="792458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A15BA7-DEBF-BC9F-4884-83D8A5DFD3FE}"/>
              </a:ext>
            </a:extLst>
          </p:cNvPr>
          <p:cNvSpPr>
            <a:spLocks noGrp="1"/>
          </p:cNvSpPr>
          <p:nvPr>
            <p:ph type="title"/>
          </p:nvPr>
        </p:nvSpPr>
        <p:spPr>
          <a:xfrm>
            <a:off x="686834" y="1153572"/>
            <a:ext cx="3200400" cy="4461163"/>
          </a:xfrm>
        </p:spPr>
        <p:txBody>
          <a:bodyPr>
            <a:normAutofit/>
          </a:bodyPr>
          <a:lstStyle/>
          <a:p>
            <a:r>
              <a:rPr lang="en-US">
                <a:solidFill>
                  <a:srgbClr val="FFFFFF"/>
                </a:solidFill>
              </a:rPr>
              <a:t>Mentoring with Advising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24624F1-15C6-9CBE-77F2-E5BAEF68ABFF}"/>
              </a:ext>
            </a:extLst>
          </p:cNvPr>
          <p:cNvSpPr>
            <a:spLocks noGrp="1"/>
          </p:cNvSpPr>
          <p:nvPr>
            <p:ph idx="1"/>
          </p:nvPr>
        </p:nvSpPr>
        <p:spPr>
          <a:xfrm>
            <a:off x="4210758" y="254001"/>
            <a:ext cx="8024728" cy="6603999"/>
          </a:xfrm>
        </p:spPr>
        <p:txBody>
          <a:bodyPr anchor="ctr">
            <a:normAutofit lnSpcReduction="10000"/>
          </a:bodyPr>
          <a:lstStyle/>
          <a:p>
            <a:pPr marL="0" indent="0">
              <a:buNone/>
            </a:pPr>
            <a:r>
              <a:rPr lang="en-US" sz="3200" dirty="0"/>
              <a:t>TO DETERMINE TYPES OF COURES TO TAKE: (some based on whether student is online or on campus student)</a:t>
            </a:r>
          </a:p>
          <a:p>
            <a:r>
              <a:rPr lang="en-US" sz="3200" dirty="0"/>
              <a:t>How do you best learn?</a:t>
            </a:r>
          </a:p>
          <a:p>
            <a:r>
              <a:rPr lang="en-US" sz="3200" dirty="0"/>
              <a:t>What are your strong skills?</a:t>
            </a:r>
          </a:p>
          <a:p>
            <a:pPr lvl="1"/>
            <a:r>
              <a:rPr lang="en-US" sz="3200" dirty="0"/>
              <a:t>Activity-based/application</a:t>
            </a:r>
          </a:p>
          <a:p>
            <a:pPr lvl="1"/>
            <a:r>
              <a:rPr lang="en-US" sz="3200" dirty="0"/>
              <a:t>Working in groups</a:t>
            </a:r>
          </a:p>
          <a:p>
            <a:pPr lvl="1"/>
            <a:r>
              <a:rPr lang="en-US" sz="3200" dirty="0"/>
              <a:t>Creativity/projects</a:t>
            </a:r>
          </a:p>
          <a:p>
            <a:pPr lvl="1"/>
            <a:r>
              <a:rPr lang="en-US" sz="3200" dirty="0"/>
              <a:t>Reading and research</a:t>
            </a:r>
          </a:p>
          <a:p>
            <a:r>
              <a:rPr lang="en-US" sz="3200" dirty="0"/>
              <a:t>What fits you best? Online learning or in-person (were applicable)?</a:t>
            </a:r>
          </a:p>
          <a:p>
            <a:r>
              <a:rPr lang="en-US" sz="3200" dirty="0"/>
              <a:t>Morning or later in the day courses?</a:t>
            </a:r>
          </a:p>
          <a:p>
            <a:r>
              <a:rPr lang="en-US" sz="3200" dirty="0"/>
              <a:t>Involved in any activities we need to consider in scheduling?</a:t>
            </a:r>
          </a:p>
          <a:p>
            <a:endParaRPr lang="en-US" sz="1500" dirty="0"/>
          </a:p>
          <a:p>
            <a:endParaRPr lang="en-US" sz="1500" dirty="0"/>
          </a:p>
        </p:txBody>
      </p:sp>
    </p:spTree>
    <p:extLst>
      <p:ext uri="{BB962C8B-B14F-4D97-AF65-F5344CB8AC3E}">
        <p14:creationId xmlns:p14="http://schemas.microsoft.com/office/powerpoint/2010/main" val="4115066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7EDA18-6B78-0E62-C4A6-FBADD8CF738F}"/>
              </a:ext>
            </a:extLst>
          </p:cNvPr>
          <p:cNvSpPr>
            <a:spLocks noGrp="1"/>
          </p:cNvSpPr>
          <p:nvPr>
            <p:ph type="title"/>
          </p:nvPr>
        </p:nvSpPr>
        <p:spPr>
          <a:xfrm>
            <a:off x="1178905" y="1396686"/>
            <a:ext cx="3240506" cy="4064628"/>
          </a:xfrm>
        </p:spPr>
        <p:txBody>
          <a:bodyPr>
            <a:normAutofit/>
          </a:bodyPr>
          <a:lstStyle/>
          <a:p>
            <a:r>
              <a:rPr lang="en-US" sz="3400" dirty="0">
                <a:solidFill>
                  <a:srgbClr val="FFFFFF"/>
                </a:solidFill>
              </a:rPr>
              <a:t>Mentoring with Advising – not all at once but helps to tease out potential career paths – starter questions</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3C66CE59-2186-55D9-BB40-097B4F92A8D9}"/>
              </a:ext>
            </a:extLst>
          </p:cNvPr>
          <p:cNvSpPr>
            <a:spLocks noGrp="1"/>
          </p:cNvSpPr>
          <p:nvPr>
            <p:ph idx="1"/>
          </p:nvPr>
        </p:nvSpPr>
        <p:spPr>
          <a:xfrm>
            <a:off x="4485373" y="169333"/>
            <a:ext cx="7731614" cy="6688667"/>
          </a:xfrm>
        </p:spPr>
        <p:txBody>
          <a:bodyPr>
            <a:normAutofit fontScale="92500"/>
          </a:bodyPr>
          <a:lstStyle/>
          <a:p>
            <a:pPr marL="0" indent="0">
              <a:buNone/>
            </a:pPr>
            <a:r>
              <a:rPr lang="en-US" sz="3200" dirty="0"/>
              <a:t>TO FIELD ACADMIC/CAREER INTERST AREAS:</a:t>
            </a:r>
          </a:p>
          <a:p>
            <a:r>
              <a:rPr lang="en-US" sz="3200" dirty="0"/>
              <a:t>What are your interest areas?</a:t>
            </a:r>
          </a:p>
          <a:p>
            <a:r>
              <a:rPr lang="en-US" sz="3200" dirty="0"/>
              <a:t>What is it that you like to do?</a:t>
            </a:r>
          </a:p>
          <a:p>
            <a:r>
              <a:rPr lang="en-US" sz="3200" dirty="0"/>
              <a:t>Where is your passion?  Working with others?  Age-ranges?</a:t>
            </a:r>
          </a:p>
          <a:p>
            <a:r>
              <a:rPr lang="en-US" sz="3200" dirty="0"/>
              <a:t>What were your favorite types of classes in HS?</a:t>
            </a:r>
          </a:p>
          <a:p>
            <a:r>
              <a:rPr lang="en-US" sz="3200" dirty="0"/>
              <a:t>What do people say you are good at?</a:t>
            </a:r>
          </a:p>
          <a:p>
            <a:r>
              <a:rPr lang="en-US" sz="3200" dirty="0"/>
              <a:t>Do you want to work indoors or outdoors?</a:t>
            </a:r>
          </a:p>
          <a:p>
            <a:r>
              <a:rPr lang="en-US" sz="3200" dirty="0"/>
              <a:t>Are you wanting to work for someone or have your own business/self-starter?</a:t>
            </a:r>
          </a:p>
          <a:p>
            <a:r>
              <a:rPr lang="en-US" sz="3200" dirty="0"/>
              <a:t>Do you like working with others or do you like being more isolated when you work? </a:t>
            </a:r>
          </a:p>
          <a:p>
            <a:r>
              <a:rPr lang="en-US" sz="3200" dirty="0"/>
              <a:t>Have you considered graduate school?</a:t>
            </a:r>
          </a:p>
          <a:p>
            <a:endParaRPr lang="en-US" sz="1000" dirty="0"/>
          </a:p>
          <a:p>
            <a:pPr marL="0" indent="0">
              <a:buNone/>
            </a:pPr>
            <a:endParaRPr lang="en-US" sz="1000" dirty="0"/>
          </a:p>
          <a:p>
            <a:pPr lvl="1"/>
            <a:endParaRPr lang="en-US" sz="1000" dirty="0"/>
          </a:p>
        </p:txBody>
      </p:sp>
    </p:spTree>
    <p:extLst>
      <p:ext uri="{BB962C8B-B14F-4D97-AF65-F5344CB8AC3E}">
        <p14:creationId xmlns:p14="http://schemas.microsoft.com/office/powerpoint/2010/main" val="3617846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Freeform: Shape 11">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Help">
            <a:extLst>
              <a:ext uri="{FF2B5EF4-FFF2-40B4-BE49-F238E27FC236}">
                <a16:creationId xmlns:a16="http://schemas.microsoft.com/office/drawing/2014/main" id="{8A92C933-F42D-27DF-A796-9C0065D7713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41053" y="953955"/>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14" name="Arc 13">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41C7927-E654-7046-BC7D-E2E2E4F6E0C0}"/>
              </a:ext>
            </a:extLst>
          </p:cNvPr>
          <p:cNvSpPr>
            <a:spLocks noGrp="1"/>
          </p:cNvSpPr>
          <p:nvPr>
            <p:ph idx="1"/>
          </p:nvPr>
        </p:nvSpPr>
        <p:spPr>
          <a:xfrm>
            <a:off x="838201" y="1984443"/>
            <a:ext cx="5257800" cy="4192520"/>
          </a:xfrm>
        </p:spPr>
        <p:txBody>
          <a:bodyPr>
            <a:normAutofit/>
          </a:bodyPr>
          <a:lstStyle/>
          <a:p>
            <a:r>
              <a:rPr lang="en-US" sz="7200" dirty="0"/>
              <a:t>Questions?</a:t>
            </a:r>
          </a:p>
        </p:txBody>
      </p:sp>
    </p:spTree>
    <p:extLst>
      <p:ext uri="{BB962C8B-B14F-4D97-AF65-F5344CB8AC3E}">
        <p14:creationId xmlns:p14="http://schemas.microsoft.com/office/powerpoint/2010/main" val="1714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A1DAD5-B2A2-0044-E2AF-5CFA42BF3E01}"/>
              </a:ext>
            </a:extLst>
          </p:cNvPr>
          <p:cNvSpPr>
            <a:spLocks noGrp="1"/>
          </p:cNvSpPr>
          <p:nvPr>
            <p:ph type="title"/>
          </p:nvPr>
        </p:nvSpPr>
        <p:spPr>
          <a:xfrm>
            <a:off x="686834" y="1153572"/>
            <a:ext cx="3200400" cy="4461163"/>
          </a:xfrm>
        </p:spPr>
        <p:txBody>
          <a:bodyPr>
            <a:normAutofit/>
          </a:bodyPr>
          <a:lstStyle/>
          <a:p>
            <a:r>
              <a:rPr lang="en-US">
                <a:solidFill>
                  <a:srgbClr val="FFFFFF"/>
                </a:solidFill>
              </a:rPr>
              <a:t>Objectives</a:t>
            </a:r>
            <a:br>
              <a:rPr lang="en-US">
                <a:solidFill>
                  <a:srgbClr val="FFFFFF"/>
                </a:solidFill>
              </a:rPr>
            </a:b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516C6AF-E2DA-D808-1E0E-86E43602EE47}"/>
              </a:ext>
            </a:extLst>
          </p:cNvPr>
          <p:cNvSpPr>
            <a:spLocks noGrp="1"/>
          </p:cNvSpPr>
          <p:nvPr>
            <p:ph idx="1"/>
          </p:nvPr>
        </p:nvSpPr>
        <p:spPr>
          <a:xfrm>
            <a:off x="4447308" y="591344"/>
            <a:ext cx="6906491" cy="5585619"/>
          </a:xfrm>
        </p:spPr>
        <p:txBody>
          <a:bodyPr anchor="ctr">
            <a:normAutofit/>
          </a:bodyPr>
          <a:lstStyle/>
          <a:p>
            <a:r>
              <a:rPr lang="en-US" dirty="0"/>
              <a:t>Discuss communication touch points with advisees</a:t>
            </a:r>
            <a:br>
              <a:rPr lang="en-US" dirty="0"/>
            </a:br>
            <a:endParaRPr lang="en-US" dirty="0"/>
          </a:p>
          <a:p>
            <a:r>
              <a:rPr lang="en-US" dirty="0"/>
              <a:t>Look at MinnState and BSU requirements for CORE courses</a:t>
            </a:r>
            <a:br>
              <a:rPr lang="en-US" dirty="0"/>
            </a:br>
            <a:endParaRPr lang="en-US" dirty="0"/>
          </a:p>
          <a:p>
            <a:r>
              <a:rPr lang="en-US" dirty="0"/>
              <a:t>Look at sample of DARS</a:t>
            </a:r>
            <a:br>
              <a:rPr lang="en-US" dirty="0"/>
            </a:br>
            <a:endParaRPr lang="en-US" dirty="0"/>
          </a:p>
          <a:p>
            <a:r>
              <a:rPr lang="en-US" dirty="0"/>
              <a:t>Walk through what an advising session looks like to you and your advisee</a:t>
            </a:r>
          </a:p>
        </p:txBody>
      </p:sp>
    </p:spTree>
    <p:extLst>
      <p:ext uri="{BB962C8B-B14F-4D97-AF65-F5344CB8AC3E}">
        <p14:creationId xmlns:p14="http://schemas.microsoft.com/office/powerpoint/2010/main" val="228859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EB207-4DD2-A6C4-B49A-8425E006CB5D}"/>
              </a:ext>
            </a:extLst>
          </p:cNvPr>
          <p:cNvSpPr>
            <a:spLocks noGrp="1"/>
          </p:cNvSpPr>
          <p:nvPr>
            <p:ph type="title"/>
          </p:nvPr>
        </p:nvSpPr>
        <p:spPr>
          <a:xfrm>
            <a:off x="4965430" y="629268"/>
            <a:ext cx="6586491" cy="1286160"/>
          </a:xfrm>
        </p:spPr>
        <p:txBody>
          <a:bodyPr anchor="b">
            <a:normAutofit/>
          </a:bodyPr>
          <a:lstStyle/>
          <a:p>
            <a:r>
              <a:rPr lang="en-US" sz="4100"/>
              <a:t>Communicating with Students – various methods</a:t>
            </a:r>
          </a:p>
        </p:txBody>
      </p:sp>
      <p:sp>
        <p:nvSpPr>
          <p:cNvPr id="3" name="Content Placeholder 2">
            <a:extLst>
              <a:ext uri="{FF2B5EF4-FFF2-40B4-BE49-F238E27FC236}">
                <a16:creationId xmlns:a16="http://schemas.microsoft.com/office/drawing/2014/main" id="{A655ED15-8634-4EB0-230C-CE46359BF4BD}"/>
              </a:ext>
            </a:extLst>
          </p:cNvPr>
          <p:cNvSpPr>
            <a:spLocks noGrp="1"/>
          </p:cNvSpPr>
          <p:nvPr>
            <p:ph idx="1"/>
          </p:nvPr>
        </p:nvSpPr>
        <p:spPr>
          <a:xfrm>
            <a:off x="4965431" y="2438400"/>
            <a:ext cx="6586489" cy="3785419"/>
          </a:xfrm>
        </p:spPr>
        <p:txBody>
          <a:bodyPr>
            <a:normAutofit/>
          </a:bodyPr>
          <a:lstStyle/>
          <a:p>
            <a:r>
              <a:rPr lang="en-US" sz="3600" dirty="0"/>
              <a:t>Emails – various points in the semester</a:t>
            </a:r>
          </a:p>
          <a:p>
            <a:r>
              <a:rPr lang="en-US" sz="3600" dirty="0"/>
              <a:t>D2L</a:t>
            </a:r>
          </a:p>
          <a:p>
            <a:r>
              <a:rPr lang="en-US" sz="3600" dirty="0"/>
              <a:t>Shared Drive</a:t>
            </a:r>
          </a:p>
          <a:p>
            <a:r>
              <a:rPr lang="en-US" sz="3600"/>
              <a:t>Navigate</a:t>
            </a:r>
            <a:endParaRPr lang="en-US" sz="3600" dirty="0"/>
          </a:p>
          <a:p>
            <a:pPr marL="0" indent="0">
              <a:buNone/>
            </a:pPr>
            <a:endParaRPr lang="en-US" sz="2000" dirty="0"/>
          </a:p>
        </p:txBody>
      </p:sp>
      <p:pic>
        <p:nvPicPr>
          <p:cNvPr id="5" name="Picture 4" descr="Working space background">
            <a:extLst>
              <a:ext uri="{FF2B5EF4-FFF2-40B4-BE49-F238E27FC236}">
                <a16:creationId xmlns:a16="http://schemas.microsoft.com/office/drawing/2014/main" id="{A9A60119-BE9C-7826-7FFC-9C984AC54763}"/>
              </a:ext>
            </a:extLst>
          </p:cNvPr>
          <p:cNvPicPr>
            <a:picLocks noChangeAspect="1"/>
          </p:cNvPicPr>
          <p:nvPr/>
        </p:nvPicPr>
        <p:blipFill rotWithShape="1">
          <a:blip r:embed="rId2"/>
          <a:srcRect l="54882" r="-1" b="-1"/>
          <a:stretch/>
        </p:blipFill>
        <p:spPr>
          <a:xfrm>
            <a:off x="20" y="10"/>
            <a:ext cx="4635571"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5778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41A1DAD5-B2A2-0044-E2AF-5CFA42BF3E01}"/>
              </a:ext>
            </a:extLst>
          </p:cNvPr>
          <p:cNvSpPr>
            <a:spLocks noGrp="1"/>
          </p:cNvSpPr>
          <p:nvPr>
            <p:ph type="title"/>
          </p:nvPr>
        </p:nvSpPr>
        <p:spPr>
          <a:xfrm>
            <a:off x="777240" y="731519"/>
            <a:ext cx="2845191" cy="3237579"/>
          </a:xfrm>
        </p:spPr>
        <p:txBody>
          <a:bodyPr>
            <a:normAutofit/>
          </a:bodyPr>
          <a:lstStyle/>
          <a:p>
            <a:r>
              <a:rPr lang="en-US" sz="2700">
                <a:solidFill>
                  <a:srgbClr val="FFFFFF"/>
                </a:solidFill>
              </a:rPr>
              <a:t>Sending initial message – beginning of semester – new students/advisees</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516C6AF-E2DA-D808-1E0E-86E43602EE47}"/>
              </a:ext>
            </a:extLst>
          </p:cNvPr>
          <p:cNvSpPr>
            <a:spLocks noGrp="1"/>
          </p:cNvSpPr>
          <p:nvPr>
            <p:ph idx="1"/>
          </p:nvPr>
        </p:nvSpPr>
        <p:spPr>
          <a:xfrm>
            <a:off x="4379709" y="686862"/>
            <a:ext cx="7037591" cy="5475129"/>
          </a:xfrm>
        </p:spPr>
        <p:txBody>
          <a:bodyPr anchor="ctr">
            <a:normAutofit fontScale="92500" lnSpcReduction="10000"/>
          </a:bodyPr>
          <a:lstStyle/>
          <a:p>
            <a:pPr marL="0" marR="0" indent="0">
              <a:spcBef>
                <a:spcPts val="0"/>
              </a:spcBef>
              <a:spcAft>
                <a:spcPts val="0"/>
              </a:spcAft>
              <a:buNone/>
            </a:pPr>
            <a:r>
              <a:rPr lang="en-US" sz="2400" b="0" i="0" u="none" strike="noStrike" dirty="0">
                <a:effectLst/>
                <a:latin typeface="Calibri" panose="020F0502020204030204" pitchFamily="34" charset="0"/>
              </a:rPr>
              <a:t>Hi and welcome to BSU!</a:t>
            </a:r>
          </a:p>
          <a:p>
            <a:pPr marL="0" marR="0" indent="0">
              <a:spcBef>
                <a:spcPts val="0"/>
              </a:spcBef>
              <a:spcAft>
                <a:spcPts val="0"/>
              </a:spcAft>
              <a:buNone/>
            </a:pPr>
            <a:r>
              <a:rPr lang="en-US" sz="2400" b="0" i="0" u="none" strike="noStrike" dirty="0">
                <a:effectLst/>
                <a:latin typeface="Calibri" panose="020F0502020204030204" pitchFamily="34" charset="0"/>
              </a:rPr>
              <a:t>  </a:t>
            </a:r>
          </a:p>
          <a:p>
            <a:pPr marL="0" marR="0" indent="0">
              <a:spcBef>
                <a:spcPts val="0"/>
              </a:spcBef>
              <a:spcAft>
                <a:spcPts val="0"/>
              </a:spcAft>
              <a:buNone/>
            </a:pPr>
            <a:r>
              <a:rPr lang="en-US" sz="2400" b="0" i="0" u="none" strike="noStrike" dirty="0">
                <a:effectLst/>
                <a:latin typeface="Calibri" panose="020F0502020204030204" pitchFamily="34" charset="0"/>
              </a:rPr>
              <a:t>I have been assigned as your academic advisor and wanted to check in and see how your semester is starting for you. </a:t>
            </a:r>
          </a:p>
          <a:p>
            <a:pPr marL="0" marR="0" indent="0">
              <a:spcBef>
                <a:spcPts val="0"/>
              </a:spcBef>
              <a:spcAft>
                <a:spcPts val="0"/>
              </a:spcAft>
              <a:buNone/>
            </a:pPr>
            <a:r>
              <a:rPr lang="en-US" sz="2400" b="0" i="0" u="none" strike="noStrike" dirty="0">
                <a:effectLst/>
                <a:latin typeface="Calibri" panose="020F0502020204030204" pitchFamily="34" charset="0"/>
              </a:rPr>
              <a:t> </a:t>
            </a:r>
          </a:p>
          <a:p>
            <a:pPr marL="0" marR="0" indent="0">
              <a:spcBef>
                <a:spcPts val="0"/>
              </a:spcBef>
              <a:spcAft>
                <a:spcPts val="0"/>
              </a:spcAft>
              <a:buNone/>
            </a:pPr>
            <a:r>
              <a:rPr lang="en-US" sz="2400" b="0" i="0" u="none" strike="noStrike" dirty="0">
                <a:effectLst/>
                <a:latin typeface="Calibri" panose="020F0502020204030204" pitchFamily="34" charset="0"/>
              </a:rPr>
              <a:t>We will touch base mid-semester for academic advising, but please feel free to reach out now, introduce yourself, and let me know if you have any questions. </a:t>
            </a:r>
            <a:r>
              <a:rPr lang="en-US" sz="2400" dirty="0">
                <a:latin typeface="Calibri" panose="020F0502020204030204" pitchFamily="34" charset="0"/>
              </a:rPr>
              <a:t>When I started college, </a:t>
            </a:r>
            <a:r>
              <a:rPr lang="en-US" sz="2400" b="0" i="0" u="none" strike="noStrike" dirty="0">
                <a:effectLst/>
                <a:latin typeface="Calibri" panose="020F0502020204030204" pitchFamily="34" charset="0"/>
              </a:rPr>
              <a:t>I was a first-generation student and I know that starting in a new place is full of excitement and perhaps many questions.  Regardless of whether you are new or a transfer student, I’d love to get to know you and help you acclimate to BSU</a:t>
            </a:r>
          </a:p>
          <a:p>
            <a:pPr marL="0" marR="0" indent="0">
              <a:spcBef>
                <a:spcPts val="0"/>
              </a:spcBef>
              <a:spcAft>
                <a:spcPts val="0"/>
              </a:spcAft>
              <a:buNone/>
            </a:pPr>
            <a:endParaRPr lang="en-US" sz="2400" dirty="0">
              <a:latin typeface="Calibri" panose="020F0502020204030204" pitchFamily="34" charset="0"/>
            </a:endParaRPr>
          </a:p>
          <a:p>
            <a:pPr marL="0" marR="0" indent="0">
              <a:spcBef>
                <a:spcPts val="0"/>
              </a:spcBef>
              <a:spcAft>
                <a:spcPts val="0"/>
              </a:spcAft>
              <a:buNone/>
            </a:pPr>
            <a:r>
              <a:rPr lang="en-US" sz="2400" b="0" i="0" u="none" strike="noStrike" dirty="0">
                <a:effectLst/>
                <a:latin typeface="Calibri" panose="020F0502020204030204" pitchFamily="34" charset="0"/>
              </a:rPr>
              <a:t>I’m happy to answer any questions you may have, and if I don’t have an answer,  I’ll make sure I find a person or resource for you! </a:t>
            </a:r>
          </a:p>
          <a:p>
            <a:pPr marL="0" marR="0" indent="0">
              <a:spcBef>
                <a:spcPts val="0"/>
              </a:spcBef>
              <a:spcAft>
                <a:spcPts val="0"/>
              </a:spcAft>
              <a:buNone/>
            </a:pPr>
            <a:r>
              <a:rPr lang="en-US" sz="2400" b="0" i="0" u="none" strike="noStrike" dirty="0">
                <a:effectLst/>
                <a:latin typeface="Calibri" panose="020F0502020204030204" pitchFamily="34" charset="0"/>
              </a:rPr>
              <a:t> </a:t>
            </a:r>
          </a:p>
          <a:p>
            <a:pPr marL="0" marR="0" indent="0">
              <a:spcBef>
                <a:spcPts val="0"/>
              </a:spcBef>
              <a:spcAft>
                <a:spcPts val="0"/>
              </a:spcAft>
              <a:buNone/>
            </a:pPr>
            <a:r>
              <a:rPr lang="en-US" sz="2400" b="0" i="0" u="none" strike="noStrike" dirty="0">
                <a:effectLst/>
                <a:latin typeface="Calibri" panose="020F0502020204030204" pitchFamily="34" charset="0"/>
              </a:rPr>
              <a:t>I hope you have a great semester!</a:t>
            </a:r>
          </a:p>
          <a:p>
            <a:pPr marL="0" marR="0" indent="0">
              <a:spcBef>
                <a:spcPts val="0"/>
              </a:spcBef>
              <a:spcAft>
                <a:spcPts val="0"/>
              </a:spcAft>
              <a:buNone/>
            </a:pPr>
            <a:r>
              <a:rPr lang="en-US" sz="2400" b="0" i="0" u="none" strike="noStrike" dirty="0">
                <a:effectLst/>
                <a:latin typeface="Calibri" panose="020F0502020204030204" pitchFamily="34" charset="0"/>
              </a:rPr>
              <a:t>Dr. Pawlowski</a:t>
            </a:r>
          </a:p>
          <a:p>
            <a:pPr marL="0" indent="0">
              <a:buNone/>
            </a:pPr>
            <a:endParaRPr lang="en-US" sz="2000" dirty="0"/>
          </a:p>
        </p:txBody>
      </p:sp>
    </p:spTree>
    <p:extLst>
      <p:ext uri="{BB962C8B-B14F-4D97-AF65-F5344CB8AC3E}">
        <p14:creationId xmlns:p14="http://schemas.microsoft.com/office/powerpoint/2010/main" val="2956753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2" y="453981"/>
            <a:ext cx="667512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0E971D05-8E82-E973-F7CC-465504701AD2}"/>
              </a:ext>
            </a:extLst>
          </p:cNvPr>
          <p:cNvSpPr>
            <a:spLocks noGrp="1"/>
          </p:cNvSpPr>
          <p:nvPr>
            <p:ph type="title"/>
          </p:nvPr>
        </p:nvSpPr>
        <p:spPr>
          <a:xfrm>
            <a:off x="731520" y="731520"/>
            <a:ext cx="6089904" cy="1426464"/>
          </a:xfrm>
        </p:spPr>
        <p:txBody>
          <a:bodyPr>
            <a:normAutofit/>
          </a:bodyPr>
          <a:lstStyle/>
          <a:p>
            <a:r>
              <a:rPr lang="en-US">
                <a:solidFill>
                  <a:srgbClr val="FFFFFF"/>
                </a:solidFill>
              </a:rPr>
              <a:t>Email to students – new advisee</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7100" y="461737"/>
            <a:ext cx="2149361"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73768" y="453155"/>
            <a:ext cx="214935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0" y="2480956"/>
            <a:ext cx="11264206"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E039F78-5F95-0D3E-3A35-CCAA39F4812A}"/>
              </a:ext>
            </a:extLst>
          </p:cNvPr>
          <p:cNvSpPr>
            <a:spLocks noGrp="1"/>
          </p:cNvSpPr>
          <p:nvPr>
            <p:ph idx="1"/>
          </p:nvPr>
        </p:nvSpPr>
        <p:spPr>
          <a:xfrm>
            <a:off x="570015" y="2609331"/>
            <a:ext cx="10793419" cy="4067286"/>
          </a:xfrm>
        </p:spPr>
        <p:txBody>
          <a:bodyPr anchor="ctr">
            <a:normAutofit/>
          </a:bodyPr>
          <a:lstStyle/>
          <a:p>
            <a:pPr marL="0" marR="0" indent="0">
              <a:spcBef>
                <a:spcPts val="0"/>
              </a:spcBef>
              <a:spcAft>
                <a:spcPts val="0"/>
              </a:spcAft>
              <a:buNone/>
            </a:pPr>
            <a:r>
              <a:rPr lang="en-US" sz="2000" b="0" i="0" u="none" strike="noStrike" dirty="0">
                <a:effectLst/>
                <a:latin typeface="Calibri" panose="020F0502020204030204" pitchFamily="34" charset="0"/>
              </a:rPr>
              <a:t>Hi and welcome to BSU!</a:t>
            </a:r>
          </a:p>
          <a:p>
            <a:pPr marL="0" marR="0" indent="0">
              <a:spcBef>
                <a:spcPts val="0"/>
              </a:spcBef>
              <a:spcAft>
                <a:spcPts val="0"/>
              </a:spcAft>
              <a:buNone/>
            </a:pPr>
            <a:r>
              <a:rPr lang="en-US" sz="2000" b="0" i="0" u="none" strike="noStrike" dirty="0">
                <a:effectLst/>
                <a:latin typeface="Calibri" panose="020F0502020204030204" pitchFamily="34" charset="0"/>
              </a:rPr>
              <a:t>  </a:t>
            </a:r>
          </a:p>
          <a:p>
            <a:pPr marL="0" marR="0" indent="0">
              <a:spcBef>
                <a:spcPts val="0"/>
              </a:spcBef>
              <a:spcAft>
                <a:spcPts val="0"/>
              </a:spcAft>
              <a:buNone/>
            </a:pPr>
            <a:r>
              <a:rPr lang="en-US" sz="2000" b="0" i="0" u="none" strike="noStrike" dirty="0">
                <a:effectLst/>
                <a:latin typeface="Calibri" panose="020F0502020204030204" pitchFamily="34" charset="0"/>
              </a:rPr>
              <a:t>I have been assigned as your academic advisor and wanted to check in and see how your semester is going for you. </a:t>
            </a:r>
          </a:p>
          <a:p>
            <a:pPr marL="0" marR="0" indent="0">
              <a:spcBef>
                <a:spcPts val="0"/>
              </a:spcBef>
              <a:spcAft>
                <a:spcPts val="0"/>
              </a:spcAft>
              <a:buNone/>
            </a:pPr>
            <a:r>
              <a:rPr lang="en-US" sz="2000" b="0" i="0" u="none" strike="noStrike" dirty="0">
                <a:effectLst/>
                <a:latin typeface="Calibri" panose="020F0502020204030204" pitchFamily="34" charset="0"/>
              </a:rPr>
              <a:t> </a:t>
            </a:r>
          </a:p>
          <a:p>
            <a:pPr marL="0" marR="0" indent="0">
              <a:spcBef>
                <a:spcPts val="0"/>
              </a:spcBef>
              <a:spcAft>
                <a:spcPts val="0"/>
              </a:spcAft>
              <a:buNone/>
            </a:pPr>
            <a:r>
              <a:rPr lang="en-US" sz="2000" b="0" i="0" u="none" strike="noStrike" dirty="0">
                <a:effectLst/>
                <a:latin typeface="Calibri" panose="020F0502020204030204" pitchFamily="34" charset="0"/>
              </a:rPr>
              <a:t>We will touch base mid-semester for academic advising, but please feel free to reach out now, introduce yourself, and let me know if you have any questions. Regardless of whether you are new or a transfer student, I’d love to get to know you and help you on your academic journey at BSU.  </a:t>
            </a:r>
          </a:p>
          <a:p>
            <a:pPr marL="0" marR="0" indent="0">
              <a:spcBef>
                <a:spcPts val="0"/>
              </a:spcBef>
              <a:spcAft>
                <a:spcPts val="0"/>
              </a:spcAft>
              <a:buNone/>
            </a:pPr>
            <a:endParaRPr lang="en-US" sz="2000" dirty="0">
              <a:latin typeface="Calibri" panose="020F0502020204030204" pitchFamily="34" charset="0"/>
            </a:endParaRPr>
          </a:p>
          <a:p>
            <a:pPr marL="0" marR="0" indent="0">
              <a:spcBef>
                <a:spcPts val="0"/>
              </a:spcBef>
              <a:spcAft>
                <a:spcPts val="0"/>
              </a:spcAft>
              <a:buNone/>
            </a:pPr>
            <a:r>
              <a:rPr lang="en-US" sz="2000" b="0" i="0" u="none" strike="noStrike" dirty="0">
                <a:effectLst/>
                <a:latin typeface="Calibri" panose="020F0502020204030204" pitchFamily="34" charset="0"/>
              </a:rPr>
              <a:t>I’m happy to answer any questions you may have, and if I don’t have an answer,  I’ll make sure I find a person or resource for you! </a:t>
            </a:r>
          </a:p>
          <a:p>
            <a:pPr marL="0" marR="0" indent="0">
              <a:spcBef>
                <a:spcPts val="0"/>
              </a:spcBef>
              <a:spcAft>
                <a:spcPts val="0"/>
              </a:spcAft>
              <a:buNone/>
            </a:pPr>
            <a:r>
              <a:rPr lang="en-US" sz="2000" b="0" i="0" u="none" strike="noStrike" dirty="0">
                <a:effectLst/>
                <a:latin typeface="Calibri" panose="020F0502020204030204" pitchFamily="34" charset="0"/>
              </a:rPr>
              <a:t> </a:t>
            </a:r>
          </a:p>
          <a:p>
            <a:pPr marL="0" marR="0" indent="0">
              <a:spcBef>
                <a:spcPts val="0"/>
              </a:spcBef>
              <a:spcAft>
                <a:spcPts val="0"/>
              </a:spcAft>
              <a:buNone/>
            </a:pPr>
            <a:r>
              <a:rPr lang="en-US" sz="2000" b="0" i="0" u="none" strike="noStrike" dirty="0">
                <a:effectLst/>
                <a:latin typeface="Calibri" panose="020F0502020204030204" pitchFamily="34" charset="0"/>
              </a:rPr>
              <a:t>I hope you have a great semester!</a:t>
            </a:r>
          </a:p>
          <a:p>
            <a:pPr marL="0" marR="0" indent="0">
              <a:spcBef>
                <a:spcPts val="0"/>
              </a:spcBef>
              <a:spcAft>
                <a:spcPts val="0"/>
              </a:spcAft>
              <a:buNone/>
            </a:pPr>
            <a:r>
              <a:rPr lang="en-US" sz="2000" b="0" i="0" u="none" strike="noStrike" dirty="0">
                <a:effectLst/>
                <a:latin typeface="Calibri" panose="020F0502020204030204" pitchFamily="34" charset="0"/>
              </a:rPr>
              <a:t>Dr. Pawlowski</a:t>
            </a:r>
          </a:p>
          <a:p>
            <a:endParaRPr lang="en-US" sz="1700" dirty="0"/>
          </a:p>
        </p:txBody>
      </p:sp>
    </p:spTree>
    <p:extLst>
      <p:ext uri="{BB962C8B-B14F-4D97-AF65-F5344CB8AC3E}">
        <p14:creationId xmlns:p14="http://schemas.microsoft.com/office/powerpoint/2010/main" val="3556939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7" y="321731"/>
            <a:ext cx="4142096" cy="6213425"/>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95EB207-4DD2-A6C4-B49A-8425E006CB5D}"/>
              </a:ext>
            </a:extLst>
          </p:cNvPr>
          <p:cNvSpPr>
            <a:spLocks noGrp="1"/>
          </p:cNvSpPr>
          <p:nvPr>
            <p:ph type="title"/>
          </p:nvPr>
        </p:nvSpPr>
        <p:spPr>
          <a:xfrm>
            <a:off x="524256" y="583616"/>
            <a:ext cx="3722141" cy="5520579"/>
          </a:xfrm>
        </p:spPr>
        <p:txBody>
          <a:bodyPr>
            <a:normAutofit/>
          </a:bodyPr>
          <a:lstStyle/>
          <a:p>
            <a:r>
              <a:rPr lang="en-US">
                <a:solidFill>
                  <a:srgbClr val="FFFFFF"/>
                </a:solidFill>
              </a:rPr>
              <a:t>Email to students – general check-in/wellness about a month(ish) into the semester</a:t>
            </a:r>
          </a:p>
        </p:txBody>
      </p:sp>
      <p:sp>
        <p:nvSpPr>
          <p:cNvPr id="10" name="Rectangle 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503" y="321732"/>
            <a:ext cx="7240765"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A655ED15-8634-4EB0-230C-CE46359BF4BD}"/>
              </a:ext>
            </a:extLst>
          </p:cNvPr>
          <p:cNvSpPr>
            <a:spLocks noGrp="1"/>
          </p:cNvSpPr>
          <p:nvPr>
            <p:ph idx="1"/>
          </p:nvPr>
        </p:nvSpPr>
        <p:spPr>
          <a:xfrm>
            <a:off x="4666353" y="320622"/>
            <a:ext cx="6862106" cy="6214534"/>
          </a:xfrm>
        </p:spPr>
        <p:txBody>
          <a:bodyPr anchor="ctr">
            <a:normAutofit/>
          </a:bodyPr>
          <a:lstStyle/>
          <a:p>
            <a:pPr marL="0" marR="0" indent="0">
              <a:spcBef>
                <a:spcPts val="0"/>
              </a:spcBef>
              <a:spcAft>
                <a:spcPts val="0"/>
              </a:spcAft>
              <a:buNone/>
            </a:pPr>
            <a:r>
              <a:rPr lang="en-US" sz="2400" b="0" i="0" u="none" strike="noStrike" dirty="0">
                <a:solidFill>
                  <a:srgbClr val="FFFFFF"/>
                </a:solidFill>
                <a:effectLst/>
                <a:latin typeface="Calibri" panose="020F0502020204030204" pitchFamily="34" charset="0"/>
              </a:rPr>
              <a:t>Good morning!</a:t>
            </a:r>
          </a:p>
          <a:p>
            <a:pPr marL="0" marR="0" indent="0">
              <a:spcBef>
                <a:spcPts val="0"/>
              </a:spcBef>
              <a:spcAft>
                <a:spcPts val="0"/>
              </a:spcAft>
              <a:buNone/>
            </a:pPr>
            <a:r>
              <a:rPr lang="en-US" sz="2400" b="0" i="0" u="none" strike="noStrike" dirty="0">
                <a:solidFill>
                  <a:srgbClr val="FFFFFF"/>
                </a:solidFill>
                <a:effectLst/>
                <a:latin typeface="Calibri" panose="020F0502020204030204" pitchFamily="34" charset="0"/>
              </a:rPr>
              <a:t> </a:t>
            </a:r>
          </a:p>
          <a:p>
            <a:pPr marL="0" marR="0" indent="0">
              <a:spcBef>
                <a:spcPts val="0"/>
              </a:spcBef>
              <a:spcAft>
                <a:spcPts val="0"/>
              </a:spcAft>
              <a:buNone/>
            </a:pPr>
            <a:r>
              <a:rPr lang="en-US" sz="2400" b="0" i="0" u="none" strike="noStrike" dirty="0">
                <a:solidFill>
                  <a:srgbClr val="FFFFFF"/>
                </a:solidFill>
                <a:effectLst/>
                <a:latin typeface="Calibri" panose="020F0502020204030204" pitchFamily="34" charset="0"/>
              </a:rPr>
              <a:t>I am just checking in to see how your semester is going!  I hope classes are going well for you. We are nearing the half-way mark, and I know sometimes that can create excitement, and sometime a little more stress – you got this </a:t>
            </a:r>
            <a:r>
              <a:rPr lang="en-US" sz="2400" b="0" i="0" u="none" strike="noStrike" dirty="0">
                <a:solidFill>
                  <a:srgbClr val="FFFFFF"/>
                </a:solidFill>
                <a:effectLst/>
                <a:latin typeface="Apple Color Emoji" pitchFamily="2" charset="0"/>
              </a:rPr>
              <a:t>😊</a:t>
            </a:r>
            <a:endParaRPr lang="en-US" sz="2400" b="0" i="0" u="none" strike="noStrike" dirty="0">
              <a:solidFill>
                <a:srgbClr val="FFFFFF"/>
              </a:solidFill>
              <a:effectLst/>
              <a:latin typeface="Calibri" panose="020F0502020204030204" pitchFamily="34" charset="0"/>
            </a:endParaRPr>
          </a:p>
          <a:p>
            <a:pPr marL="0" marR="0" indent="0">
              <a:spcBef>
                <a:spcPts val="0"/>
              </a:spcBef>
              <a:spcAft>
                <a:spcPts val="0"/>
              </a:spcAft>
              <a:buNone/>
            </a:pPr>
            <a:r>
              <a:rPr lang="en-US" sz="2400" b="0" i="0" u="none" strike="noStrike" dirty="0">
                <a:solidFill>
                  <a:srgbClr val="FFFFFF"/>
                </a:solidFill>
                <a:effectLst/>
                <a:latin typeface="Calibri" panose="020F0502020204030204" pitchFamily="34" charset="0"/>
              </a:rPr>
              <a:t> </a:t>
            </a:r>
          </a:p>
          <a:p>
            <a:pPr marL="0" marR="0" indent="0">
              <a:spcBef>
                <a:spcPts val="0"/>
              </a:spcBef>
              <a:spcAft>
                <a:spcPts val="0"/>
              </a:spcAft>
              <a:buNone/>
            </a:pPr>
            <a:r>
              <a:rPr lang="en-US" sz="2400" b="0" i="0" u="none" strike="noStrike" dirty="0">
                <a:solidFill>
                  <a:srgbClr val="FFFFFF"/>
                </a:solidFill>
                <a:effectLst/>
                <a:latin typeface="Calibri" panose="020F0502020204030204" pitchFamily="34" charset="0"/>
              </a:rPr>
              <a:t>Please let me know if you have any concerns about any classes or if you would like to meet with me about anything.  We will be doing official academic advising in a few weeks and I will send specifics regarding signing up for appointments, but wanted to see if you had any initial questions in the meantime.</a:t>
            </a:r>
          </a:p>
          <a:p>
            <a:pPr marL="0" marR="0" indent="0">
              <a:spcBef>
                <a:spcPts val="0"/>
              </a:spcBef>
              <a:spcAft>
                <a:spcPts val="0"/>
              </a:spcAft>
              <a:buNone/>
            </a:pPr>
            <a:r>
              <a:rPr lang="en-US" sz="2400" b="0" i="0" u="none" strike="noStrike" dirty="0">
                <a:solidFill>
                  <a:srgbClr val="FFFFFF"/>
                </a:solidFill>
                <a:effectLst/>
                <a:latin typeface="Calibri" panose="020F0502020204030204" pitchFamily="34" charset="0"/>
              </a:rPr>
              <a:t> </a:t>
            </a:r>
          </a:p>
          <a:p>
            <a:pPr marL="0" marR="0" indent="0">
              <a:spcBef>
                <a:spcPts val="0"/>
              </a:spcBef>
              <a:spcAft>
                <a:spcPts val="0"/>
              </a:spcAft>
              <a:buNone/>
            </a:pPr>
            <a:r>
              <a:rPr lang="en-US" sz="2400" b="0" i="0" u="none" strike="noStrike" dirty="0">
                <a:solidFill>
                  <a:srgbClr val="FFFFFF"/>
                </a:solidFill>
                <a:effectLst/>
                <a:latin typeface="Calibri" panose="020F0502020204030204" pitchFamily="34" charset="0"/>
              </a:rPr>
              <a:t>Have a great rest of the week, </a:t>
            </a:r>
          </a:p>
          <a:p>
            <a:pPr marL="0" marR="0" indent="0">
              <a:spcBef>
                <a:spcPts val="0"/>
              </a:spcBef>
              <a:spcAft>
                <a:spcPts val="0"/>
              </a:spcAft>
              <a:buNone/>
            </a:pPr>
            <a:r>
              <a:rPr lang="en-US" sz="2400" b="0" i="0" u="none" strike="noStrike" dirty="0">
                <a:solidFill>
                  <a:srgbClr val="FFFFFF"/>
                </a:solidFill>
                <a:effectLst/>
                <a:latin typeface="Calibri" panose="020F0502020204030204" pitchFamily="34" charset="0"/>
              </a:rPr>
              <a:t>Dr. P</a:t>
            </a:r>
          </a:p>
          <a:p>
            <a:endParaRPr lang="en-US" sz="2200" dirty="0">
              <a:solidFill>
                <a:srgbClr val="FFFFFF"/>
              </a:solidFill>
            </a:endParaRPr>
          </a:p>
        </p:txBody>
      </p:sp>
    </p:spTree>
    <p:extLst>
      <p:ext uri="{BB962C8B-B14F-4D97-AF65-F5344CB8AC3E}">
        <p14:creationId xmlns:p14="http://schemas.microsoft.com/office/powerpoint/2010/main" val="1607899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9" y="450221"/>
            <a:ext cx="4111931" cy="5957175"/>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D95EB207-4DD2-A6C4-B49A-8425E006CB5D}"/>
              </a:ext>
            </a:extLst>
          </p:cNvPr>
          <p:cNvSpPr>
            <a:spLocks noGrp="1"/>
          </p:cNvSpPr>
          <p:nvPr>
            <p:ph type="title"/>
          </p:nvPr>
        </p:nvSpPr>
        <p:spPr>
          <a:xfrm>
            <a:off x="774700" y="761999"/>
            <a:ext cx="3511188" cy="5368413"/>
          </a:xfrm>
        </p:spPr>
        <p:txBody>
          <a:bodyPr>
            <a:normAutofit/>
          </a:bodyPr>
          <a:lstStyle/>
          <a:p>
            <a:r>
              <a:rPr lang="en-US">
                <a:solidFill>
                  <a:srgbClr val="FFFFFF"/>
                </a:solidFill>
              </a:rPr>
              <a:t>Message during the semester – students with kudos</a:t>
            </a:r>
          </a:p>
        </p:txBody>
      </p:sp>
      <p:sp>
        <p:nvSpPr>
          <p:cNvPr id="10" name="Rectangle 9">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7274" y="446007"/>
            <a:ext cx="4676305" cy="595717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655ED15-8634-4EB0-230C-CE46359BF4BD}"/>
              </a:ext>
            </a:extLst>
          </p:cNvPr>
          <p:cNvSpPr>
            <a:spLocks noGrp="1"/>
          </p:cNvSpPr>
          <p:nvPr>
            <p:ph idx="1"/>
          </p:nvPr>
        </p:nvSpPr>
        <p:spPr>
          <a:xfrm>
            <a:off x="4757273" y="454818"/>
            <a:ext cx="4378660" cy="5947818"/>
          </a:xfrm>
        </p:spPr>
        <p:txBody>
          <a:bodyPr anchor="ctr">
            <a:normAutofit fontScale="92500" lnSpcReduction="10000"/>
          </a:bodyPr>
          <a:lstStyle/>
          <a:p>
            <a:pPr marL="0" marR="0" indent="0">
              <a:spcBef>
                <a:spcPts val="0"/>
              </a:spcBef>
              <a:spcAft>
                <a:spcPts val="0"/>
              </a:spcAft>
              <a:buNone/>
            </a:pPr>
            <a:r>
              <a:rPr lang="en-US" sz="2400" b="0" i="0" u="none" strike="noStrike" dirty="0">
                <a:effectLst/>
                <a:latin typeface="Calibri" panose="020F0502020204030204" pitchFamily="34" charset="0"/>
              </a:rPr>
              <a:t>Good morning,</a:t>
            </a:r>
          </a:p>
          <a:p>
            <a:pPr marL="0" marR="0" indent="0">
              <a:spcBef>
                <a:spcPts val="0"/>
              </a:spcBef>
              <a:spcAft>
                <a:spcPts val="0"/>
              </a:spcAft>
              <a:buNone/>
            </a:pPr>
            <a:r>
              <a:rPr lang="en-US" sz="2400" b="0" i="0" u="none" strike="noStrike" dirty="0">
                <a:effectLst/>
                <a:latin typeface="Calibri" panose="020F0502020204030204" pitchFamily="34" charset="0"/>
              </a:rPr>
              <a:t> </a:t>
            </a:r>
          </a:p>
          <a:p>
            <a:pPr marL="0" marR="0" indent="0">
              <a:spcBef>
                <a:spcPts val="0"/>
              </a:spcBef>
              <a:spcAft>
                <a:spcPts val="0"/>
              </a:spcAft>
              <a:buNone/>
            </a:pPr>
            <a:r>
              <a:rPr lang="en-US" sz="2400" b="0" i="0" u="none" strike="noStrike" dirty="0">
                <a:effectLst/>
                <a:latin typeface="Calibri" panose="020F0502020204030204" pitchFamily="34" charset="0"/>
              </a:rPr>
              <a:t>I am just checking in to see how your semester is going!  I saw that you received some kudos from one of your instructors!  Nicely done </a:t>
            </a:r>
            <a:r>
              <a:rPr lang="en-US" sz="2400" b="0" i="0" u="none" strike="noStrike" dirty="0">
                <a:effectLst/>
                <a:latin typeface="Apple Color Emoji" pitchFamily="2" charset="0"/>
              </a:rPr>
              <a:t>😊</a:t>
            </a:r>
            <a:r>
              <a:rPr lang="en-US" sz="2400" b="0" i="0" u="none" strike="noStrike" dirty="0">
                <a:effectLst/>
                <a:latin typeface="Calibri" panose="020F0502020204030204" pitchFamily="34" charset="0"/>
              </a:rPr>
              <a:t>.    I hope the rest of your classes are also going well. </a:t>
            </a:r>
          </a:p>
          <a:p>
            <a:pPr marL="0" marR="0" indent="0">
              <a:spcBef>
                <a:spcPts val="0"/>
              </a:spcBef>
              <a:spcAft>
                <a:spcPts val="0"/>
              </a:spcAft>
              <a:buNone/>
            </a:pPr>
            <a:r>
              <a:rPr lang="en-US" sz="2400" b="0" i="0" u="none" strike="noStrike" dirty="0">
                <a:effectLst/>
                <a:latin typeface="Calibri" panose="020F0502020204030204" pitchFamily="34" charset="0"/>
              </a:rPr>
              <a:t> </a:t>
            </a:r>
          </a:p>
          <a:p>
            <a:pPr marL="0" marR="0" indent="0">
              <a:spcBef>
                <a:spcPts val="0"/>
              </a:spcBef>
              <a:spcAft>
                <a:spcPts val="0"/>
              </a:spcAft>
              <a:buNone/>
            </a:pPr>
            <a:r>
              <a:rPr lang="en-US" sz="2400" b="0" i="0" u="none" strike="noStrike" dirty="0">
                <a:effectLst/>
                <a:latin typeface="Calibri" panose="020F0502020204030204" pitchFamily="34" charset="0"/>
              </a:rPr>
              <a:t>Please let me know if you have any immediate questions about anything.  We will do formal advising in a few weeks, and I will send you information for signing up for an appointment but wanted to at least touch base to see if you had anything urgent.</a:t>
            </a:r>
          </a:p>
          <a:p>
            <a:pPr marL="0" marR="0" indent="0">
              <a:spcBef>
                <a:spcPts val="0"/>
              </a:spcBef>
              <a:spcAft>
                <a:spcPts val="0"/>
              </a:spcAft>
              <a:buNone/>
            </a:pPr>
            <a:r>
              <a:rPr lang="en-US" sz="2400" b="0" i="0" u="none" strike="noStrike" dirty="0">
                <a:effectLst/>
                <a:latin typeface="Calibri" panose="020F0502020204030204" pitchFamily="34" charset="0"/>
              </a:rPr>
              <a:t> </a:t>
            </a:r>
          </a:p>
          <a:p>
            <a:pPr marL="0" marR="0" indent="0">
              <a:spcBef>
                <a:spcPts val="0"/>
              </a:spcBef>
              <a:spcAft>
                <a:spcPts val="0"/>
              </a:spcAft>
              <a:buNone/>
            </a:pPr>
            <a:r>
              <a:rPr lang="en-US" sz="2400" b="0" i="0" u="none" strike="noStrike" dirty="0">
                <a:effectLst/>
                <a:latin typeface="Calibri" panose="020F0502020204030204" pitchFamily="34" charset="0"/>
              </a:rPr>
              <a:t>Keep up the great work!</a:t>
            </a:r>
          </a:p>
          <a:p>
            <a:pPr marL="0" marR="0" indent="0">
              <a:spcBef>
                <a:spcPts val="0"/>
              </a:spcBef>
              <a:spcAft>
                <a:spcPts val="0"/>
              </a:spcAft>
              <a:buNone/>
            </a:pPr>
            <a:r>
              <a:rPr lang="en-US" sz="2400" b="0" i="0" u="none" strike="noStrike" dirty="0">
                <a:effectLst/>
                <a:latin typeface="Calibri" panose="020F0502020204030204" pitchFamily="34" charset="0"/>
              </a:rPr>
              <a:t>Dr. P</a:t>
            </a:r>
          </a:p>
          <a:p>
            <a:pPr marL="0" marR="0" indent="0">
              <a:spcBef>
                <a:spcPts val="0"/>
              </a:spcBef>
              <a:spcAft>
                <a:spcPts val="0"/>
              </a:spcAft>
              <a:buNone/>
            </a:pPr>
            <a:r>
              <a:rPr lang="en-US" sz="2400" b="0" i="0" u="none" strike="noStrike" dirty="0">
                <a:effectLst/>
                <a:latin typeface="Calibri" panose="020F0502020204030204" pitchFamily="34" charset="0"/>
              </a:rPr>
              <a:t> </a:t>
            </a:r>
          </a:p>
          <a:p>
            <a:endParaRPr lang="en-US" sz="1700" dirty="0"/>
          </a:p>
        </p:txBody>
      </p:sp>
      <p:sp>
        <p:nvSpPr>
          <p:cNvPr id="12" name="Rectangle 11">
            <a:extLst>
              <a:ext uri="{FF2B5EF4-FFF2-40B4-BE49-F238E27FC236}">
                <a16:creationId xmlns:a16="http://schemas.microsoft.com/office/drawing/2014/main" id="{A35BD09B-BC3A-45C0-AF8E-950F364CD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488" y="448056"/>
            <a:ext cx="2103120" cy="2907792"/>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05CC4153-3F0D-4F4C-8F12-E8FC3FA40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6862" y="3494844"/>
            <a:ext cx="2104001" cy="290779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3438298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321731"/>
            <a:ext cx="11542722" cy="1965960"/>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1A1DAD5-B2A2-0044-E2AF-5CFA42BF3E01}"/>
              </a:ext>
            </a:extLst>
          </p:cNvPr>
          <p:cNvSpPr>
            <a:spLocks noGrp="1"/>
          </p:cNvSpPr>
          <p:nvPr>
            <p:ph type="title"/>
          </p:nvPr>
        </p:nvSpPr>
        <p:spPr>
          <a:xfrm>
            <a:off x="757450" y="521208"/>
            <a:ext cx="10754437" cy="1627632"/>
          </a:xfrm>
        </p:spPr>
        <p:txBody>
          <a:bodyPr>
            <a:normAutofit/>
          </a:bodyPr>
          <a:lstStyle/>
          <a:p>
            <a:r>
              <a:rPr lang="en-US" sz="4800">
                <a:solidFill>
                  <a:srgbClr val="FFFFFF"/>
                </a:solidFill>
              </a:rPr>
              <a:t>Email message – class concerns/flag raised</a:t>
            </a:r>
          </a:p>
        </p:txBody>
      </p:sp>
      <p:sp>
        <p:nvSpPr>
          <p:cNvPr id="10" name="Rectangle 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7" y="2447552"/>
            <a:ext cx="11542722" cy="408871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8516C6AF-E2DA-D808-1E0E-86E43602EE47}"/>
              </a:ext>
            </a:extLst>
          </p:cNvPr>
          <p:cNvSpPr>
            <a:spLocks noGrp="1"/>
          </p:cNvSpPr>
          <p:nvPr>
            <p:ph idx="1"/>
          </p:nvPr>
        </p:nvSpPr>
        <p:spPr>
          <a:xfrm>
            <a:off x="321731" y="2447552"/>
            <a:ext cx="11542722" cy="4088714"/>
          </a:xfrm>
        </p:spPr>
        <p:txBody>
          <a:bodyPr anchor="ctr">
            <a:normAutofit fontScale="85000" lnSpcReduction="10000"/>
          </a:bodyPr>
          <a:lstStyle/>
          <a:p>
            <a:pPr marL="0" marR="0" indent="0">
              <a:spcBef>
                <a:spcPts val="0"/>
              </a:spcBef>
              <a:spcAft>
                <a:spcPts val="0"/>
              </a:spcAft>
              <a:buNone/>
            </a:pPr>
            <a:r>
              <a:rPr lang="en-US" sz="1900" b="0" i="0" u="none" strike="noStrike" dirty="0">
                <a:solidFill>
                  <a:srgbClr val="FFFFFF"/>
                </a:solidFill>
                <a:effectLst/>
                <a:latin typeface="Calibri" panose="020F0502020204030204" pitchFamily="34" charset="0"/>
              </a:rPr>
              <a:t>Good morning,</a:t>
            </a:r>
            <a:br>
              <a:rPr lang="en-US" sz="1900" b="0" i="0" u="none" strike="noStrike" dirty="0">
                <a:solidFill>
                  <a:srgbClr val="FFFFFF"/>
                </a:solidFill>
                <a:effectLst/>
                <a:latin typeface="Calibri" panose="020F0502020204030204" pitchFamily="34" charset="0"/>
              </a:rPr>
            </a:br>
            <a:endParaRPr lang="en-US" sz="1900" b="0" i="0" u="none" strike="noStrike" dirty="0">
              <a:solidFill>
                <a:srgbClr val="FFFFFF"/>
              </a:solidFill>
              <a:effectLst/>
              <a:latin typeface="Calibri" panose="020F0502020204030204" pitchFamily="34" charset="0"/>
            </a:endParaRPr>
          </a:p>
          <a:p>
            <a:pPr marL="0" marR="0" indent="0">
              <a:spcBef>
                <a:spcPts val="0"/>
              </a:spcBef>
              <a:spcAft>
                <a:spcPts val="0"/>
              </a:spcAft>
              <a:buNone/>
            </a:pPr>
            <a:r>
              <a:rPr lang="en-US" sz="1900" b="0" i="0" u="none" strike="noStrike" dirty="0">
                <a:solidFill>
                  <a:srgbClr val="FFFFFF"/>
                </a:solidFill>
                <a:effectLst/>
                <a:latin typeface="Calibri" panose="020F0502020204030204" pitchFamily="34" charset="0"/>
              </a:rPr>
              <a:t>I am just checking in to see how your semester is going!  I noticed that one of your instructors has a concern about your progress in your X class.  </a:t>
            </a:r>
          </a:p>
          <a:p>
            <a:pPr marL="0" marR="0" indent="0">
              <a:spcBef>
                <a:spcPts val="0"/>
              </a:spcBef>
              <a:spcAft>
                <a:spcPts val="0"/>
              </a:spcAft>
              <a:buNone/>
            </a:pPr>
            <a:r>
              <a:rPr lang="en-US" sz="1900" b="0" i="0" u="none" strike="noStrike" dirty="0">
                <a:solidFill>
                  <a:srgbClr val="FFFFFF"/>
                </a:solidFill>
                <a:effectLst/>
                <a:latin typeface="Calibri" panose="020F0502020204030204" pitchFamily="34" charset="0"/>
              </a:rPr>
              <a:t> </a:t>
            </a:r>
          </a:p>
          <a:p>
            <a:pPr marL="0" marR="0" indent="0">
              <a:spcBef>
                <a:spcPts val="0"/>
              </a:spcBef>
              <a:spcAft>
                <a:spcPts val="0"/>
              </a:spcAft>
              <a:buNone/>
            </a:pPr>
            <a:r>
              <a:rPr lang="en-US" sz="1900" b="0" i="0" u="none" strike="noStrike" dirty="0">
                <a:solidFill>
                  <a:srgbClr val="FFFFFF"/>
                </a:solidFill>
                <a:effectLst/>
                <a:latin typeface="Calibri" panose="020F0502020204030204" pitchFamily="34" charset="0"/>
              </a:rPr>
              <a:t>Learning </a:t>
            </a:r>
            <a:r>
              <a:rPr lang="en-US" sz="1900" dirty="0">
                <a:solidFill>
                  <a:srgbClr val="FFFFFF"/>
                </a:solidFill>
                <a:latin typeface="Calibri" panose="020F0502020204030204" pitchFamily="34" charset="0"/>
              </a:rPr>
              <a:t>can sometimes be </a:t>
            </a:r>
            <a:r>
              <a:rPr lang="en-US" sz="1900" b="0" i="0" u="none" strike="noStrike" dirty="0">
                <a:solidFill>
                  <a:srgbClr val="FFFFFF"/>
                </a:solidFill>
                <a:effectLst/>
                <a:latin typeface="Calibri" panose="020F0502020204030204" pitchFamily="34" charset="0"/>
              </a:rPr>
              <a:t>challenging; but we’re here to help you be successful.  Perhaps you have already done this, and the concern has been taken care of, but please reach out to your professor as soon as possible for questions and guidance. They (or other campus resources such as advising success center) can provide some strategies for helping you through the semester.  If you want to discuss this with me, please let me know – I’m happy to visit with you.   </a:t>
            </a:r>
          </a:p>
          <a:p>
            <a:pPr marL="0" marR="0" indent="0">
              <a:spcBef>
                <a:spcPts val="0"/>
              </a:spcBef>
              <a:spcAft>
                <a:spcPts val="0"/>
              </a:spcAft>
              <a:buNone/>
            </a:pPr>
            <a:r>
              <a:rPr lang="en-US" sz="1900" b="0" i="0" u="none" strike="noStrike" dirty="0">
                <a:solidFill>
                  <a:srgbClr val="FFFFFF"/>
                </a:solidFill>
                <a:effectLst/>
                <a:latin typeface="Calibri" panose="020F0502020204030204" pitchFamily="34" charset="0"/>
              </a:rPr>
              <a:t> </a:t>
            </a:r>
          </a:p>
          <a:p>
            <a:pPr marL="0" marR="0" indent="0">
              <a:spcBef>
                <a:spcPts val="0"/>
              </a:spcBef>
              <a:spcAft>
                <a:spcPts val="0"/>
              </a:spcAft>
              <a:buNone/>
            </a:pPr>
            <a:r>
              <a:rPr lang="en-US" sz="1900" b="0" i="0" u="none" strike="noStrike" dirty="0">
                <a:solidFill>
                  <a:srgbClr val="FFFFFF"/>
                </a:solidFill>
                <a:effectLst/>
                <a:latin typeface="Calibri" panose="020F0502020204030204" pitchFamily="34" charset="0"/>
              </a:rPr>
              <a:t>I received notice about one of your classes, but how are your other courses going fo</a:t>
            </a:r>
            <a:r>
              <a:rPr lang="en-US" sz="1900" dirty="0">
                <a:solidFill>
                  <a:srgbClr val="FFFFFF"/>
                </a:solidFill>
                <a:latin typeface="Calibri" panose="020F0502020204030204" pitchFamily="34" charset="0"/>
              </a:rPr>
              <a:t>r you? Is it just this one or are there others that are problematic for you?  Knowing this will help me identify the resources you might need to be successful for the semester. </a:t>
            </a:r>
          </a:p>
          <a:p>
            <a:pPr marL="0" marR="0" indent="0">
              <a:spcBef>
                <a:spcPts val="0"/>
              </a:spcBef>
              <a:spcAft>
                <a:spcPts val="0"/>
              </a:spcAft>
              <a:buNone/>
            </a:pPr>
            <a:endParaRPr lang="en-US" sz="1900" b="0" i="0" u="none" strike="noStrike" dirty="0">
              <a:solidFill>
                <a:srgbClr val="FFFFFF"/>
              </a:solidFill>
              <a:effectLst/>
              <a:latin typeface="Calibri" panose="020F0502020204030204" pitchFamily="34" charset="0"/>
            </a:endParaRPr>
          </a:p>
          <a:p>
            <a:pPr marL="0" marR="0" indent="0">
              <a:spcBef>
                <a:spcPts val="0"/>
              </a:spcBef>
              <a:spcAft>
                <a:spcPts val="0"/>
              </a:spcAft>
              <a:buNone/>
            </a:pPr>
            <a:r>
              <a:rPr lang="en-US" sz="1900" b="0" i="0" u="none" strike="noStrike" dirty="0">
                <a:solidFill>
                  <a:srgbClr val="FFFFFF"/>
                </a:solidFill>
                <a:effectLst/>
                <a:latin typeface="Calibri" panose="020F0502020204030204" pitchFamily="34" charset="0"/>
              </a:rPr>
              <a:t>We will be doing official academic advising in a few weeks and I will send an email with more specifics regarding signing up for appointments but wanted to touch base to see if you wanted to meet sooner than later to discuss class concerns. </a:t>
            </a:r>
            <a:r>
              <a:rPr lang="en-US" sz="1900" dirty="0">
                <a:solidFill>
                  <a:srgbClr val="FFFFFF"/>
                </a:solidFill>
                <a:latin typeface="Calibri" panose="020F0502020204030204" pitchFamily="34" charset="0"/>
              </a:rPr>
              <a:t>I do encourage you to reach out to your professor for this particular class to assess the nature of the concern to get you back on track for the course. </a:t>
            </a:r>
            <a:r>
              <a:rPr lang="en-US" sz="1900" b="0" i="0" u="none" strike="noStrike" dirty="0">
                <a:solidFill>
                  <a:srgbClr val="FFFFFF"/>
                </a:solidFill>
                <a:effectLst/>
                <a:latin typeface="Calibri" panose="020F0502020204030204" pitchFamily="34" charset="0"/>
              </a:rPr>
              <a:t> </a:t>
            </a:r>
          </a:p>
          <a:p>
            <a:pPr marL="0" marR="0" indent="0">
              <a:spcBef>
                <a:spcPts val="0"/>
              </a:spcBef>
              <a:spcAft>
                <a:spcPts val="0"/>
              </a:spcAft>
              <a:buNone/>
            </a:pPr>
            <a:endParaRPr lang="en-US" sz="1900" b="0" i="0" u="none" strike="noStrike" dirty="0">
              <a:solidFill>
                <a:srgbClr val="FFFFFF"/>
              </a:solidFill>
              <a:effectLst/>
              <a:latin typeface="Calibri" panose="020F0502020204030204" pitchFamily="34" charset="0"/>
            </a:endParaRPr>
          </a:p>
          <a:p>
            <a:pPr marL="0" marR="0" indent="0">
              <a:spcBef>
                <a:spcPts val="0"/>
              </a:spcBef>
              <a:spcAft>
                <a:spcPts val="0"/>
              </a:spcAft>
              <a:buNone/>
            </a:pPr>
            <a:r>
              <a:rPr lang="en-US" sz="1900" b="0" i="0" u="none" strike="noStrike" dirty="0">
                <a:solidFill>
                  <a:srgbClr val="FFFFFF"/>
                </a:solidFill>
                <a:effectLst/>
                <a:latin typeface="Calibri" panose="020F0502020204030204" pitchFamily="34" charset="0"/>
              </a:rPr>
              <a:t>Let me know what I can do for you!  </a:t>
            </a:r>
          </a:p>
          <a:p>
            <a:pPr marL="0" marR="0" indent="0">
              <a:spcBef>
                <a:spcPts val="0"/>
              </a:spcBef>
              <a:spcAft>
                <a:spcPts val="0"/>
              </a:spcAft>
              <a:buNone/>
            </a:pPr>
            <a:r>
              <a:rPr lang="en-US" sz="1900" b="0" i="0" u="none" strike="noStrike" dirty="0">
                <a:solidFill>
                  <a:srgbClr val="FFFFFF"/>
                </a:solidFill>
                <a:effectLst/>
                <a:latin typeface="Calibri" panose="020F0502020204030204" pitchFamily="34" charset="0"/>
              </a:rPr>
              <a:t>Dr. P</a:t>
            </a:r>
          </a:p>
          <a:p>
            <a:endParaRPr lang="en-US" sz="1200" dirty="0">
              <a:solidFill>
                <a:srgbClr val="FFFFFF"/>
              </a:solidFill>
            </a:endParaRPr>
          </a:p>
        </p:txBody>
      </p:sp>
    </p:spTree>
    <p:extLst>
      <p:ext uri="{BB962C8B-B14F-4D97-AF65-F5344CB8AC3E}">
        <p14:creationId xmlns:p14="http://schemas.microsoft.com/office/powerpoint/2010/main" val="622490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A1DAD5-B2A2-0044-E2AF-5CFA42BF3E01}"/>
              </a:ext>
            </a:extLst>
          </p:cNvPr>
          <p:cNvSpPr>
            <a:spLocks noGrp="1"/>
          </p:cNvSpPr>
          <p:nvPr>
            <p:ph type="title"/>
          </p:nvPr>
        </p:nvSpPr>
        <p:spPr>
          <a:xfrm>
            <a:off x="1389278" y="1233241"/>
            <a:ext cx="3240506" cy="4064628"/>
          </a:xfrm>
        </p:spPr>
        <p:txBody>
          <a:bodyPr>
            <a:normAutofit/>
          </a:bodyPr>
          <a:lstStyle/>
          <a:p>
            <a:r>
              <a:rPr lang="en-US">
                <a:solidFill>
                  <a:srgbClr val="FFFFFF"/>
                </a:solidFill>
              </a:rPr>
              <a:t>Items that impact advising times and registration times</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8516C6AF-E2DA-D808-1E0E-86E43602EE47}"/>
              </a:ext>
            </a:extLst>
          </p:cNvPr>
          <p:cNvSpPr>
            <a:spLocks noGrp="1"/>
          </p:cNvSpPr>
          <p:nvPr>
            <p:ph idx="1"/>
          </p:nvPr>
        </p:nvSpPr>
        <p:spPr>
          <a:xfrm>
            <a:off x="5904581" y="820880"/>
            <a:ext cx="6101371" cy="5924304"/>
          </a:xfrm>
        </p:spPr>
        <p:txBody>
          <a:bodyPr anchor="t">
            <a:normAutofit fontScale="70000" lnSpcReduction="20000"/>
          </a:bodyPr>
          <a:lstStyle/>
          <a:p>
            <a:r>
              <a:rPr lang="en-US" sz="4600" dirty="0"/>
              <a:t>Some athletes register earlier </a:t>
            </a:r>
            <a:br>
              <a:rPr lang="en-US" sz="4600" dirty="0"/>
            </a:br>
            <a:endParaRPr lang="en-US" sz="4600" dirty="0"/>
          </a:p>
          <a:p>
            <a:endParaRPr lang="en-US" sz="4600" dirty="0"/>
          </a:p>
          <a:p>
            <a:r>
              <a:rPr lang="en-US" sz="4600" dirty="0"/>
              <a:t>Students with learning abilities/disabilities register early</a:t>
            </a:r>
          </a:p>
          <a:p>
            <a:pPr marL="0" indent="0">
              <a:buNone/>
            </a:pPr>
            <a:endParaRPr lang="en-US" sz="4600" dirty="0"/>
          </a:p>
          <a:p>
            <a:pPr marL="0" indent="0">
              <a:buNone/>
            </a:pPr>
            <a:endParaRPr lang="en-US" sz="4600" dirty="0"/>
          </a:p>
          <a:p>
            <a:r>
              <a:rPr lang="en-US" sz="4600" dirty="0"/>
              <a:t>You used to be able to get registration times via Starfish; not sure if navigate will have this information</a:t>
            </a:r>
          </a:p>
          <a:p>
            <a:pPr marL="0" indent="0">
              <a:buNone/>
            </a:pPr>
            <a:br>
              <a:rPr lang="en-US" dirty="0"/>
            </a:br>
            <a:br>
              <a:rPr lang="en-US" dirty="0"/>
            </a:br>
            <a:endParaRPr lang="en-US"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884870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1473</TotalTime>
  <Words>1585</Words>
  <Application>Microsoft Macintosh PowerPoint</Application>
  <PresentationFormat>Widescreen</PresentationFormat>
  <Paragraphs>145</Paragraphs>
  <Slides>18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Apple Color Emoji</vt:lpstr>
      <vt:lpstr>Arial</vt:lpstr>
      <vt:lpstr>Calibri</vt:lpstr>
      <vt:lpstr>Calibri Light</vt:lpstr>
      <vt:lpstr>Office Theme</vt:lpstr>
      <vt:lpstr>The Important Role of Academic Advising: Being a Mentor and Reading the DARS </vt:lpstr>
      <vt:lpstr>Objectives </vt:lpstr>
      <vt:lpstr>Communicating with Students – various methods</vt:lpstr>
      <vt:lpstr>Sending initial message – beginning of semester – new students/advisees</vt:lpstr>
      <vt:lpstr>Email to students – new advisee</vt:lpstr>
      <vt:lpstr>Email to students – general check-in/wellness about a month(ish) into the semester</vt:lpstr>
      <vt:lpstr>Message during the semester – students with kudos</vt:lpstr>
      <vt:lpstr>Email message – class concerns/flag raised</vt:lpstr>
      <vt:lpstr>Items that impact advising times and registration times</vt:lpstr>
      <vt:lpstr>Modality for advising and general advice</vt:lpstr>
      <vt:lpstr>Email to students – advising directions</vt:lpstr>
      <vt:lpstr>MinnState requirements and BSU areas</vt:lpstr>
      <vt:lpstr>Reading DARS</vt:lpstr>
      <vt:lpstr>DARS</vt:lpstr>
      <vt:lpstr>Mentoring with Advising</vt:lpstr>
      <vt:lpstr>Mentoring with Advising</vt:lpstr>
      <vt:lpstr>Mentoring with Advising – not all at once but helps to tease out potential career paths – starter questions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Important Role of Academic Advising: Being a Mentor and Reading the DARS </dc:title>
  <dc:creator>Pawlowski, Donna R</dc:creator>
  <cp:lastModifiedBy>Pawlowski, Donna R</cp:lastModifiedBy>
  <cp:revision>6</cp:revision>
  <cp:lastPrinted>2023-03-01T21:34:54Z</cp:lastPrinted>
  <dcterms:created xsi:type="dcterms:W3CDTF">2023-03-01T00:08:11Z</dcterms:created>
  <dcterms:modified xsi:type="dcterms:W3CDTF">2023-03-02T00:52:02Z</dcterms:modified>
</cp:coreProperties>
</file>