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56" r:id="rId2"/>
    <p:sldId id="268" r:id="rId3"/>
    <p:sldId id="263" r:id="rId4"/>
    <p:sldId id="264" r:id="rId5"/>
    <p:sldId id="269" r:id="rId6"/>
    <p:sldId id="265" r:id="rId7"/>
    <p:sldId id="267" r:id="rId8"/>
    <p:sldId id="258" r:id="rId9"/>
    <p:sldId id="262" r:id="rId10"/>
    <p:sldId id="274" r:id="rId11"/>
    <p:sldId id="259" r:id="rId12"/>
    <p:sldId id="260" r:id="rId13"/>
    <p:sldId id="271" r:id="rId14"/>
    <p:sldId id="276" r:id="rId15"/>
    <p:sldId id="273" r:id="rId16"/>
    <p:sldId id="270" r:id="rId17"/>
    <p:sldId id="272" r:id="rId18"/>
    <p:sldId id="275"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334"/>
    <p:restoredTop sz="94640"/>
  </p:normalViewPr>
  <p:slideViewPr>
    <p:cSldViewPr snapToGrid="0">
      <p:cViewPr varScale="1">
        <p:scale>
          <a:sx n="102" d="100"/>
          <a:sy n="102" d="100"/>
        </p:scale>
        <p:origin x="568" y="168"/>
      </p:cViewPr>
      <p:guideLst/>
    </p:cSldViewPr>
  </p:slideViewPr>
  <p:notesTextViewPr>
    <p:cViewPr>
      <p:scale>
        <a:sx n="1" d="1"/>
        <a:sy n="1" d="1"/>
      </p:scale>
      <p:origin x="0" y="0"/>
    </p:cViewPr>
  </p:notesTextViewPr>
  <p:sorterViewPr>
    <p:cViewPr>
      <p:scale>
        <a:sx n="176" d="100"/>
        <a:sy n="17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F67AC95-234E-4A4F-87C7-508DF2A17B88}" type="doc">
      <dgm:prSet loTypeId="urn:microsoft.com/office/officeart/2005/8/layout/hierarchy3" loCatId="hierarchy" qsTypeId="urn:microsoft.com/office/officeart/2005/8/quickstyle/simple1" qsCatId="simple" csTypeId="urn:microsoft.com/office/officeart/2005/8/colors/accent1_2" csCatId="accent1"/>
      <dgm:spPr/>
      <dgm:t>
        <a:bodyPr/>
        <a:lstStyle/>
        <a:p>
          <a:endParaRPr lang="en-US"/>
        </a:p>
      </dgm:t>
    </dgm:pt>
    <dgm:pt modelId="{B5204707-3DE4-4E70-879D-5DD1CC717F51}">
      <dgm:prSet/>
      <dgm:spPr/>
      <dgm:t>
        <a:bodyPr/>
        <a:lstStyle/>
        <a:p>
          <a:r>
            <a:rPr lang="en-US"/>
            <a:t>Traditional students who start their degree program at BSU</a:t>
          </a:r>
          <a:br>
            <a:rPr lang="en-US"/>
          </a:br>
          <a:endParaRPr lang="en-US"/>
        </a:p>
      </dgm:t>
    </dgm:pt>
    <dgm:pt modelId="{E11ACE40-CE0A-40FF-A806-32578E1A7B93}" type="parTrans" cxnId="{E960F7E2-4D3B-4B71-94C4-3C511CFE7BD7}">
      <dgm:prSet/>
      <dgm:spPr/>
      <dgm:t>
        <a:bodyPr/>
        <a:lstStyle/>
        <a:p>
          <a:endParaRPr lang="en-US"/>
        </a:p>
      </dgm:t>
    </dgm:pt>
    <dgm:pt modelId="{437A1C59-4691-4C02-BA4F-8349793CFA3B}" type="sibTrans" cxnId="{E960F7E2-4D3B-4B71-94C4-3C511CFE7BD7}">
      <dgm:prSet/>
      <dgm:spPr/>
      <dgm:t>
        <a:bodyPr/>
        <a:lstStyle/>
        <a:p>
          <a:endParaRPr lang="en-US"/>
        </a:p>
      </dgm:t>
    </dgm:pt>
    <dgm:pt modelId="{6C3B5E10-8666-44C3-9C28-5E79B9D27C31}">
      <dgm:prSet/>
      <dgm:spPr/>
      <dgm:t>
        <a:bodyPr/>
        <a:lstStyle/>
        <a:p>
          <a:r>
            <a:rPr lang="en-US"/>
            <a:t>Transfer students who come in with some credits from other places</a:t>
          </a:r>
          <a:br>
            <a:rPr lang="en-US"/>
          </a:br>
          <a:endParaRPr lang="en-US"/>
        </a:p>
      </dgm:t>
    </dgm:pt>
    <dgm:pt modelId="{519B8271-56D7-4A9E-9316-7E434A78F45A}" type="parTrans" cxnId="{9308B169-FA75-4514-9959-00460B0BC54E}">
      <dgm:prSet/>
      <dgm:spPr/>
      <dgm:t>
        <a:bodyPr/>
        <a:lstStyle/>
        <a:p>
          <a:endParaRPr lang="en-US"/>
        </a:p>
      </dgm:t>
    </dgm:pt>
    <dgm:pt modelId="{4FC3F7E7-DBB3-4745-B49A-2BC9A409254D}" type="sibTrans" cxnId="{9308B169-FA75-4514-9959-00460B0BC54E}">
      <dgm:prSet/>
      <dgm:spPr/>
      <dgm:t>
        <a:bodyPr/>
        <a:lstStyle/>
        <a:p>
          <a:endParaRPr lang="en-US"/>
        </a:p>
      </dgm:t>
    </dgm:pt>
    <dgm:pt modelId="{9B427929-43C5-476E-B049-6061DEB8ADDA}">
      <dgm:prSet/>
      <dgm:spPr/>
      <dgm:t>
        <a:bodyPr/>
        <a:lstStyle/>
        <a:p>
          <a:r>
            <a:rPr lang="en-US"/>
            <a:t>Transfer students who come in with transfer pathways or AA degrees</a:t>
          </a:r>
        </a:p>
      </dgm:t>
    </dgm:pt>
    <dgm:pt modelId="{2CB9D16A-A636-4192-B2B9-08DB442FDBAA}" type="parTrans" cxnId="{17E00356-970E-4B9C-A62E-1E7F0FAFD1B7}">
      <dgm:prSet/>
      <dgm:spPr/>
      <dgm:t>
        <a:bodyPr/>
        <a:lstStyle/>
        <a:p>
          <a:endParaRPr lang="en-US"/>
        </a:p>
      </dgm:t>
    </dgm:pt>
    <dgm:pt modelId="{94511A4C-8351-4D6A-9F0A-6FCC8A468C6D}" type="sibTrans" cxnId="{17E00356-970E-4B9C-A62E-1E7F0FAFD1B7}">
      <dgm:prSet/>
      <dgm:spPr/>
      <dgm:t>
        <a:bodyPr/>
        <a:lstStyle/>
        <a:p>
          <a:endParaRPr lang="en-US"/>
        </a:p>
      </dgm:t>
    </dgm:pt>
    <dgm:pt modelId="{9791DA63-6142-4402-A68D-C9E66D7D118A}">
      <dgm:prSet/>
      <dgm:spPr/>
      <dgm:t>
        <a:bodyPr/>
        <a:lstStyle/>
        <a:p>
          <a:r>
            <a:rPr lang="en-US"/>
            <a:t>Lib Ed already completed</a:t>
          </a:r>
        </a:p>
      </dgm:t>
    </dgm:pt>
    <dgm:pt modelId="{B1B33B9F-1164-4B0B-8B86-317EE9123C63}" type="parTrans" cxnId="{575109D9-5C88-477C-80DF-3A236FBD47AE}">
      <dgm:prSet/>
      <dgm:spPr/>
      <dgm:t>
        <a:bodyPr/>
        <a:lstStyle/>
        <a:p>
          <a:endParaRPr lang="en-US"/>
        </a:p>
      </dgm:t>
    </dgm:pt>
    <dgm:pt modelId="{05513609-7A83-4CFD-9B15-05A9C8F692D9}" type="sibTrans" cxnId="{575109D9-5C88-477C-80DF-3A236FBD47AE}">
      <dgm:prSet/>
      <dgm:spPr/>
      <dgm:t>
        <a:bodyPr/>
        <a:lstStyle/>
        <a:p>
          <a:endParaRPr lang="en-US"/>
        </a:p>
      </dgm:t>
    </dgm:pt>
    <dgm:pt modelId="{051A3C0D-B59D-7840-ABFC-9A2265942BE0}" type="pres">
      <dgm:prSet presAssocID="{DF67AC95-234E-4A4F-87C7-508DF2A17B88}" presName="diagram" presStyleCnt="0">
        <dgm:presLayoutVars>
          <dgm:chPref val="1"/>
          <dgm:dir/>
          <dgm:animOne val="branch"/>
          <dgm:animLvl val="lvl"/>
          <dgm:resizeHandles/>
        </dgm:presLayoutVars>
      </dgm:prSet>
      <dgm:spPr/>
    </dgm:pt>
    <dgm:pt modelId="{53A03077-DF32-CC45-8479-ADF53132CEF7}" type="pres">
      <dgm:prSet presAssocID="{B5204707-3DE4-4E70-879D-5DD1CC717F51}" presName="root" presStyleCnt="0"/>
      <dgm:spPr/>
    </dgm:pt>
    <dgm:pt modelId="{BBF5DFE9-A803-1B47-9921-1CF7E2A3F375}" type="pres">
      <dgm:prSet presAssocID="{B5204707-3DE4-4E70-879D-5DD1CC717F51}" presName="rootComposite" presStyleCnt="0"/>
      <dgm:spPr/>
    </dgm:pt>
    <dgm:pt modelId="{46B1CC44-2DB6-024A-ADD9-944C69E39E40}" type="pres">
      <dgm:prSet presAssocID="{B5204707-3DE4-4E70-879D-5DD1CC717F51}" presName="rootText" presStyleLbl="node1" presStyleIdx="0" presStyleCnt="3"/>
      <dgm:spPr/>
    </dgm:pt>
    <dgm:pt modelId="{1DE9B7E5-E84C-5B47-8157-389EB7E13ABC}" type="pres">
      <dgm:prSet presAssocID="{B5204707-3DE4-4E70-879D-5DD1CC717F51}" presName="rootConnector" presStyleLbl="node1" presStyleIdx="0" presStyleCnt="3"/>
      <dgm:spPr/>
    </dgm:pt>
    <dgm:pt modelId="{9DA5BA5E-A577-684A-98A1-48C295B2CC96}" type="pres">
      <dgm:prSet presAssocID="{B5204707-3DE4-4E70-879D-5DD1CC717F51}" presName="childShape" presStyleCnt="0"/>
      <dgm:spPr/>
    </dgm:pt>
    <dgm:pt modelId="{B5FE1A06-61B9-524E-A67C-4452BAC7B9A7}" type="pres">
      <dgm:prSet presAssocID="{6C3B5E10-8666-44C3-9C28-5E79B9D27C31}" presName="root" presStyleCnt="0"/>
      <dgm:spPr/>
    </dgm:pt>
    <dgm:pt modelId="{5C3B406D-C716-2C42-B919-57FF42EDA0C1}" type="pres">
      <dgm:prSet presAssocID="{6C3B5E10-8666-44C3-9C28-5E79B9D27C31}" presName="rootComposite" presStyleCnt="0"/>
      <dgm:spPr/>
    </dgm:pt>
    <dgm:pt modelId="{EE17AB94-3C7B-8040-80FB-4A9FAA3794C5}" type="pres">
      <dgm:prSet presAssocID="{6C3B5E10-8666-44C3-9C28-5E79B9D27C31}" presName="rootText" presStyleLbl="node1" presStyleIdx="1" presStyleCnt="3"/>
      <dgm:spPr/>
    </dgm:pt>
    <dgm:pt modelId="{4E3BD5AE-7B99-5A4B-B552-F80BE7C27929}" type="pres">
      <dgm:prSet presAssocID="{6C3B5E10-8666-44C3-9C28-5E79B9D27C31}" presName="rootConnector" presStyleLbl="node1" presStyleIdx="1" presStyleCnt="3"/>
      <dgm:spPr/>
    </dgm:pt>
    <dgm:pt modelId="{BE493234-77BF-A843-95DF-48FEF5BFA9F7}" type="pres">
      <dgm:prSet presAssocID="{6C3B5E10-8666-44C3-9C28-5E79B9D27C31}" presName="childShape" presStyleCnt="0"/>
      <dgm:spPr/>
    </dgm:pt>
    <dgm:pt modelId="{156942BC-422E-1D44-8CC3-42F9893DEB76}" type="pres">
      <dgm:prSet presAssocID="{9B427929-43C5-476E-B049-6061DEB8ADDA}" presName="root" presStyleCnt="0"/>
      <dgm:spPr/>
    </dgm:pt>
    <dgm:pt modelId="{7C7AE66F-0A4F-8F4B-A8A6-E65E7E6A6523}" type="pres">
      <dgm:prSet presAssocID="{9B427929-43C5-476E-B049-6061DEB8ADDA}" presName="rootComposite" presStyleCnt="0"/>
      <dgm:spPr/>
    </dgm:pt>
    <dgm:pt modelId="{49B9BF09-E31D-C447-89BC-DF1566C96847}" type="pres">
      <dgm:prSet presAssocID="{9B427929-43C5-476E-B049-6061DEB8ADDA}" presName="rootText" presStyleLbl="node1" presStyleIdx="2" presStyleCnt="3"/>
      <dgm:spPr/>
    </dgm:pt>
    <dgm:pt modelId="{34A5EF76-9BB5-FC4F-8249-1F76FB77F139}" type="pres">
      <dgm:prSet presAssocID="{9B427929-43C5-476E-B049-6061DEB8ADDA}" presName="rootConnector" presStyleLbl="node1" presStyleIdx="2" presStyleCnt="3"/>
      <dgm:spPr/>
    </dgm:pt>
    <dgm:pt modelId="{A42EEC08-B673-4E42-AE6E-CB71CA137433}" type="pres">
      <dgm:prSet presAssocID="{9B427929-43C5-476E-B049-6061DEB8ADDA}" presName="childShape" presStyleCnt="0"/>
      <dgm:spPr/>
    </dgm:pt>
    <dgm:pt modelId="{FB974B60-41B5-AA48-A9F4-0725ED9943D5}" type="pres">
      <dgm:prSet presAssocID="{B1B33B9F-1164-4B0B-8B86-317EE9123C63}" presName="Name13" presStyleLbl="parChTrans1D2" presStyleIdx="0" presStyleCnt="1"/>
      <dgm:spPr/>
    </dgm:pt>
    <dgm:pt modelId="{8DA7815A-4E14-034A-A8F9-43C7C3663D8C}" type="pres">
      <dgm:prSet presAssocID="{9791DA63-6142-4402-A68D-C9E66D7D118A}" presName="childText" presStyleLbl="bgAcc1" presStyleIdx="0" presStyleCnt="1">
        <dgm:presLayoutVars>
          <dgm:bulletEnabled val="1"/>
        </dgm:presLayoutVars>
      </dgm:prSet>
      <dgm:spPr/>
    </dgm:pt>
  </dgm:ptLst>
  <dgm:cxnLst>
    <dgm:cxn modelId="{FB0B5704-3083-2F4B-BFEA-8C2DBAC08449}" type="presOf" srcId="{9791DA63-6142-4402-A68D-C9E66D7D118A}" destId="{8DA7815A-4E14-034A-A8F9-43C7C3663D8C}" srcOrd="0" destOrd="0" presId="urn:microsoft.com/office/officeart/2005/8/layout/hierarchy3"/>
    <dgm:cxn modelId="{1A0CFD0E-DC89-B445-8FD4-E7A219B40E76}" type="presOf" srcId="{9B427929-43C5-476E-B049-6061DEB8ADDA}" destId="{49B9BF09-E31D-C447-89BC-DF1566C96847}" srcOrd="0" destOrd="0" presId="urn:microsoft.com/office/officeart/2005/8/layout/hierarchy3"/>
    <dgm:cxn modelId="{60E8102D-56AB-704E-9BD2-89B526A0FF4A}" type="presOf" srcId="{B1B33B9F-1164-4B0B-8B86-317EE9123C63}" destId="{FB974B60-41B5-AA48-A9F4-0725ED9943D5}" srcOrd="0" destOrd="0" presId="urn:microsoft.com/office/officeart/2005/8/layout/hierarchy3"/>
    <dgm:cxn modelId="{17E00356-970E-4B9C-A62E-1E7F0FAFD1B7}" srcId="{DF67AC95-234E-4A4F-87C7-508DF2A17B88}" destId="{9B427929-43C5-476E-B049-6061DEB8ADDA}" srcOrd="2" destOrd="0" parTransId="{2CB9D16A-A636-4192-B2B9-08DB442FDBAA}" sibTransId="{94511A4C-8351-4D6A-9F0A-6FCC8A468C6D}"/>
    <dgm:cxn modelId="{C6E5A859-BA89-9645-B99E-C68C39902D5C}" type="presOf" srcId="{9B427929-43C5-476E-B049-6061DEB8ADDA}" destId="{34A5EF76-9BB5-FC4F-8249-1F76FB77F139}" srcOrd="1" destOrd="0" presId="urn:microsoft.com/office/officeart/2005/8/layout/hierarchy3"/>
    <dgm:cxn modelId="{9308B169-FA75-4514-9959-00460B0BC54E}" srcId="{DF67AC95-234E-4A4F-87C7-508DF2A17B88}" destId="{6C3B5E10-8666-44C3-9C28-5E79B9D27C31}" srcOrd="1" destOrd="0" parTransId="{519B8271-56D7-4A9E-9316-7E434A78F45A}" sibTransId="{4FC3F7E7-DBB3-4745-B49A-2BC9A409254D}"/>
    <dgm:cxn modelId="{26D69E8A-82EE-A045-A427-FC4DEED5E7EE}" type="presOf" srcId="{B5204707-3DE4-4E70-879D-5DD1CC717F51}" destId="{46B1CC44-2DB6-024A-ADD9-944C69E39E40}" srcOrd="0" destOrd="0" presId="urn:microsoft.com/office/officeart/2005/8/layout/hierarchy3"/>
    <dgm:cxn modelId="{0664B9A2-27DA-754F-BD20-09F39176AA98}" type="presOf" srcId="{DF67AC95-234E-4A4F-87C7-508DF2A17B88}" destId="{051A3C0D-B59D-7840-ABFC-9A2265942BE0}" srcOrd="0" destOrd="0" presId="urn:microsoft.com/office/officeart/2005/8/layout/hierarchy3"/>
    <dgm:cxn modelId="{B2B650AE-08FF-894B-BD04-1EAB7E45B4B0}" type="presOf" srcId="{6C3B5E10-8666-44C3-9C28-5E79B9D27C31}" destId="{EE17AB94-3C7B-8040-80FB-4A9FAA3794C5}" srcOrd="0" destOrd="0" presId="urn:microsoft.com/office/officeart/2005/8/layout/hierarchy3"/>
    <dgm:cxn modelId="{575109D9-5C88-477C-80DF-3A236FBD47AE}" srcId="{9B427929-43C5-476E-B049-6061DEB8ADDA}" destId="{9791DA63-6142-4402-A68D-C9E66D7D118A}" srcOrd="0" destOrd="0" parTransId="{B1B33B9F-1164-4B0B-8B86-317EE9123C63}" sibTransId="{05513609-7A83-4CFD-9B15-05A9C8F692D9}"/>
    <dgm:cxn modelId="{6D54BCE1-E353-DB4A-AAB1-C3E603C0D6D8}" type="presOf" srcId="{6C3B5E10-8666-44C3-9C28-5E79B9D27C31}" destId="{4E3BD5AE-7B99-5A4B-B552-F80BE7C27929}" srcOrd="1" destOrd="0" presId="urn:microsoft.com/office/officeart/2005/8/layout/hierarchy3"/>
    <dgm:cxn modelId="{E960F7E2-4D3B-4B71-94C4-3C511CFE7BD7}" srcId="{DF67AC95-234E-4A4F-87C7-508DF2A17B88}" destId="{B5204707-3DE4-4E70-879D-5DD1CC717F51}" srcOrd="0" destOrd="0" parTransId="{E11ACE40-CE0A-40FF-A806-32578E1A7B93}" sibTransId="{437A1C59-4691-4C02-BA4F-8349793CFA3B}"/>
    <dgm:cxn modelId="{8D9096F9-F2FF-954C-B302-86D21B8646C8}" type="presOf" srcId="{B5204707-3DE4-4E70-879D-5DD1CC717F51}" destId="{1DE9B7E5-E84C-5B47-8157-389EB7E13ABC}" srcOrd="1" destOrd="0" presId="urn:microsoft.com/office/officeart/2005/8/layout/hierarchy3"/>
    <dgm:cxn modelId="{B0A5C547-A3E5-424F-89B8-D16CC187EED0}" type="presParOf" srcId="{051A3C0D-B59D-7840-ABFC-9A2265942BE0}" destId="{53A03077-DF32-CC45-8479-ADF53132CEF7}" srcOrd="0" destOrd="0" presId="urn:microsoft.com/office/officeart/2005/8/layout/hierarchy3"/>
    <dgm:cxn modelId="{6B2F8E0F-2A7E-E644-AD40-CB4F43C25012}" type="presParOf" srcId="{53A03077-DF32-CC45-8479-ADF53132CEF7}" destId="{BBF5DFE9-A803-1B47-9921-1CF7E2A3F375}" srcOrd="0" destOrd="0" presId="urn:microsoft.com/office/officeart/2005/8/layout/hierarchy3"/>
    <dgm:cxn modelId="{EA391032-FD89-CB46-9E80-53D1BB04E82D}" type="presParOf" srcId="{BBF5DFE9-A803-1B47-9921-1CF7E2A3F375}" destId="{46B1CC44-2DB6-024A-ADD9-944C69E39E40}" srcOrd="0" destOrd="0" presId="urn:microsoft.com/office/officeart/2005/8/layout/hierarchy3"/>
    <dgm:cxn modelId="{C00275F5-EC95-3743-B702-BF67504973CB}" type="presParOf" srcId="{BBF5DFE9-A803-1B47-9921-1CF7E2A3F375}" destId="{1DE9B7E5-E84C-5B47-8157-389EB7E13ABC}" srcOrd="1" destOrd="0" presId="urn:microsoft.com/office/officeart/2005/8/layout/hierarchy3"/>
    <dgm:cxn modelId="{B6EE7534-E4ED-AC4D-8D0F-2A8D712A53F5}" type="presParOf" srcId="{53A03077-DF32-CC45-8479-ADF53132CEF7}" destId="{9DA5BA5E-A577-684A-98A1-48C295B2CC96}" srcOrd="1" destOrd="0" presId="urn:microsoft.com/office/officeart/2005/8/layout/hierarchy3"/>
    <dgm:cxn modelId="{B800CD75-839E-7345-B556-81CE795447D7}" type="presParOf" srcId="{051A3C0D-B59D-7840-ABFC-9A2265942BE0}" destId="{B5FE1A06-61B9-524E-A67C-4452BAC7B9A7}" srcOrd="1" destOrd="0" presId="urn:microsoft.com/office/officeart/2005/8/layout/hierarchy3"/>
    <dgm:cxn modelId="{9C3A8FD9-31DA-BF4E-A9BB-0364E4E1F56F}" type="presParOf" srcId="{B5FE1A06-61B9-524E-A67C-4452BAC7B9A7}" destId="{5C3B406D-C716-2C42-B919-57FF42EDA0C1}" srcOrd="0" destOrd="0" presId="urn:microsoft.com/office/officeart/2005/8/layout/hierarchy3"/>
    <dgm:cxn modelId="{72E24DE7-5C24-3845-8307-071170FB6394}" type="presParOf" srcId="{5C3B406D-C716-2C42-B919-57FF42EDA0C1}" destId="{EE17AB94-3C7B-8040-80FB-4A9FAA3794C5}" srcOrd="0" destOrd="0" presId="urn:microsoft.com/office/officeart/2005/8/layout/hierarchy3"/>
    <dgm:cxn modelId="{5FDE82DE-F8D7-894C-9E69-DCC94DB8BFDE}" type="presParOf" srcId="{5C3B406D-C716-2C42-B919-57FF42EDA0C1}" destId="{4E3BD5AE-7B99-5A4B-B552-F80BE7C27929}" srcOrd="1" destOrd="0" presId="urn:microsoft.com/office/officeart/2005/8/layout/hierarchy3"/>
    <dgm:cxn modelId="{B665DA8A-C8DD-8846-B3B8-5878CE4E860E}" type="presParOf" srcId="{B5FE1A06-61B9-524E-A67C-4452BAC7B9A7}" destId="{BE493234-77BF-A843-95DF-48FEF5BFA9F7}" srcOrd="1" destOrd="0" presId="urn:microsoft.com/office/officeart/2005/8/layout/hierarchy3"/>
    <dgm:cxn modelId="{E059DDA6-C36D-9144-9937-7AFA7A480280}" type="presParOf" srcId="{051A3C0D-B59D-7840-ABFC-9A2265942BE0}" destId="{156942BC-422E-1D44-8CC3-42F9893DEB76}" srcOrd="2" destOrd="0" presId="urn:microsoft.com/office/officeart/2005/8/layout/hierarchy3"/>
    <dgm:cxn modelId="{F62B2D8E-68DD-E044-8D54-2A0BD4C15FD7}" type="presParOf" srcId="{156942BC-422E-1D44-8CC3-42F9893DEB76}" destId="{7C7AE66F-0A4F-8F4B-A8A6-E65E7E6A6523}" srcOrd="0" destOrd="0" presId="urn:microsoft.com/office/officeart/2005/8/layout/hierarchy3"/>
    <dgm:cxn modelId="{9B36E503-AFAE-F04C-9478-66C802E70124}" type="presParOf" srcId="{7C7AE66F-0A4F-8F4B-A8A6-E65E7E6A6523}" destId="{49B9BF09-E31D-C447-89BC-DF1566C96847}" srcOrd="0" destOrd="0" presId="urn:microsoft.com/office/officeart/2005/8/layout/hierarchy3"/>
    <dgm:cxn modelId="{F438463F-6E99-C440-ADA2-8CECD6C04525}" type="presParOf" srcId="{7C7AE66F-0A4F-8F4B-A8A6-E65E7E6A6523}" destId="{34A5EF76-9BB5-FC4F-8249-1F76FB77F139}" srcOrd="1" destOrd="0" presId="urn:microsoft.com/office/officeart/2005/8/layout/hierarchy3"/>
    <dgm:cxn modelId="{ACF92FF4-49A5-0441-B7FF-FCAA152834DC}" type="presParOf" srcId="{156942BC-422E-1D44-8CC3-42F9893DEB76}" destId="{A42EEC08-B673-4E42-AE6E-CB71CA137433}" srcOrd="1" destOrd="0" presId="urn:microsoft.com/office/officeart/2005/8/layout/hierarchy3"/>
    <dgm:cxn modelId="{78F8916A-3A54-C141-9FF4-12943CE48E58}" type="presParOf" srcId="{A42EEC08-B673-4E42-AE6E-CB71CA137433}" destId="{FB974B60-41B5-AA48-A9F4-0725ED9943D5}" srcOrd="0" destOrd="0" presId="urn:microsoft.com/office/officeart/2005/8/layout/hierarchy3"/>
    <dgm:cxn modelId="{C0E99714-2F5E-E847-923D-2C1B0C98910C}" type="presParOf" srcId="{A42EEC08-B673-4E42-AE6E-CB71CA137433}" destId="{8DA7815A-4E14-034A-A8F9-43C7C3663D8C}"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B1CC44-2DB6-024A-ADD9-944C69E39E40}">
      <dsp:nvSpPr>
        <dsp:cNvPr id="0" name=""/>
        <dsp:cNvSpPr/>
      </dsp:nvSpPr>
      <dsp:spPr>
        <a:xfrm>
          <a:off x="1385" y="722342"/>
          <a:ext cx="3243150" cy="162157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29210" rIns="43815" bIns="29210" numCol="1" spcCol="1270" anchor="ctr" anchorCtr="0">
          <a:noAutofit/>
        </a:bodyPr>
        <a:lstStyle/>
        <a:p>
          <a:pPr marL="0" lvl="0" indent="0" algn="ctr" defTabSz="1022350">
            <a:lnSpc>
              <a:spcPct val="90000"/>
            </a:lnSpc>
            <a:spcBef>
              <a:spcPct val="0"/>
            </a:spcBef>
            <a:spcAft>
              <a:spcPct val="35000"/>
            </a:spcAft>
            <a:buNone/>
          </a:pPr>
          <a:r>
            <a:rPr lang="en-US" sz="2300" kern="1200"/>
            <a:t>Traditional students who start their degree program at BSU</a:t>
          </a:r>
          <a:br>
            <a:rPr lang="en-US" sz="2300" kern="1200"/>
          </a:br>
          <a:endParaRPr lang="en-US" sz="2300" kern="1200"/>
        </a:p>
      </dsp:txBody>
      <dsp:txXfrm>
        <a:off x="48879" y="769836"/>
        <a:ext cx="3148162" cy="1526587"/>
      </dsp:txXfrm>
    </dsp:sp>
    <dsp:sp modelId="{EE17AB94-3C7B-8040-80FB-4A9FAA3794C5}">
      <dsp:nvSpPr>
        <dsp:cNvPr id="0" name=""/>
        <dsp:cNvSpPr/>
      </dsp:nvSpPr>
      <dsp:spPr>
        <a:xfrm>
          <a:off x="4055324" y="722342"/>
          <a:ext cx="3243150" cy="162157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29210" rIns="43815" bIns="29210" numCol="1" spcCol="1270" anchor="ctr" anchorCtr="0">
          <a:noAutofit/>
        </a:bodyPr>
        <a:lstStyle/>
        <a:p>
          <a:pPr marL="0" lvl="0" indent="0" algn="ctr" defTabSz="1022350">
            <a:lnSpc>
              <a:spcPct val="90000"/>
            </a:lnSpc>
            <a:spcBef>
              <a:spcPct val="0"/>
            </a:spcBef>
            <a:spcAft>
              <a:spcPct val="35000"/>
            </a:spcAft>
            <a:buNone/>
          </a:pPr>
          <a:r>
            <a:rPr lang="en-US" sz="2300" kern="1200"/>
            <a:t>Transfer students who come in with some credits from other places</a:t>
          </a:r>
          <a:br>
            <a:rPr lang="en-US" sz="2300" kern="1200"/>
          </a:br>
          <a:endParaRPr lang="en-US" sz="2300" kern="1200"/>
        </a:p>
      </dsp:txBody>
      <dsp:txXfrm>
        <a:off x="4102818" y="769836"/>
        <a:ext cx="3148162" cy="1526587"/>
      </dsp:txXfrm>
    </dsp:sp>
    <dsp:sp modelId="{49B9BF09-E31D-C447-89BC-DF1566C96847}">
      <dsp:nvSpPr>
        <dsp:cNvPr id="0" name=""/>
        <dsp:cNvSpPr/>
      </dsp:nvSpPr>
      <dsp:spPr>
        <a:xfrm>
          <a:off x="8109263" y="722342"/>
          <a:ext cx="3243150" cy="162157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29210" rIns="43815" bIns="29210" numCol="1" spcCol="1270" anchor="ctr" anchorCtr="0">
          <a:noAutofit/>
        </a:bodyPr>
        <a:lstStyle/>
        <a:p>
          <a:pPr marL="0" lvl="0" indent="0" algn="ctr" defTabSz="1022350">
            <a:lnSpc>
              <a:spcPct val="90000"/>
            </a:lnSpc>
            <a:spcBef>
              <a:spcPct val="0"/>
            </a:spcBef>
            <a:spcAft>
              <a:spcPct val="35000"/>
            </a:spcAft>
            <a:buNone/>
          </a:pPr>
          <a:r>
            <a:rPr lang="en-US" sz="2300" kern="1200"/>
            <a:t>Transfer students who come in with transfer pathways or AA degrees</a:t>
          </a:r>
        </a:p>
      </dsp:txBody>
      <dsp:txXfrm>
        <a:off x="8156757" y="769836"/>
        <a:ext cx="3148162" cy="1526587"/>
      </dsp:txXfrm>
    </dsp:sp>
    <dsp:sp modelId="{FB974B60-41B5-AA48-A9F4-0725ED9943D5}">
      <dsp:nvSpPr>
        <dsp:cNvPr id="0" name=""/>
        <dsp:cNvSpPr/>
      </dsp:nvSpPr>
      <dsp:spPr>
        <a:xfrm>
          <a:off x="8433578" y="2343918"/>
          <a:ext cx="324315" cy="1216181"/>
        </a:xfrm>
        <a:custGeom>
          <a:avLst/>
          <a:gdLst/>
          <a:ahLst/>
          <a:cxnLst/>
          <a:rect l="0" t="0" r="0" b="0"/>
          <a:pathLst>
            <a:path>
              <a:moveTo>
                <a:pt x="0" y="0"/>
              </a:moveTo>
              <a:lnTo>
                <a:pt x="0" y="1216181"/>
              </a:lnTo>
              <a:lnTo>
                <a:pt x="324315" y="121618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DA7815A-4E14-034A-A8F9-43C7C3663D8C}">
      <dsp:nvSpPr>
        <dsp:cNvPr id="0" name=""/>
        <dsp:cNvSpPr/>
      </dsp:nvSpPr>
      <dsp:spPr>
        <a:xfrm>
          <a:off x="8757893" y="2749311"/>
          <a:ext cx="2594520" cy="162157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43180" rIns="64770" bIns="43180" numCol="1" spcCol="1270" anchor="ctr" anchorCtr="0">
          <a:noAutofit/>
        </a:bodyPr>
        <a:lstStyle/>
        <a:p>
          <a:pPr marL="0" lvl="0" indent="0" algn="ctr" defTabSz="1511300">
            <a:lnSpc>
              <a:spcPct val="90000"/>
            </a:lnSpc>
            <a:spcBef>
              <a:spcPct val="0"/>
            </a:spcBef>
            <a:spcAft>
              <a:spcPct val="35000"/>
            </a:spcAft>
            <a:buNone/>
          </a:pPr>
          <a:r>
            <a:rPr lang="en-US" sz="3400" kern="1200"/>
            <a:t>Lib Ed already completed</a:t>
          </a:r>
        </a:p>
      </dsp:txBody>
      <dsp:txXfrm>
        <a:off x="8805387" y="2796805"/>
        <a:ext cx="2499532" cy="152658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0FE7CD-C85A-4241-AE44-43509D7FAEB6}" type="datetimeFigureOut">
              <a:rPr lang="en-US" smtClean="0"/>
              <a:t>3/1/23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2DCE15-00F3-1F48-AD90-325E0B34E793}" type="slidenum">
              <a:rPr lang="en-US" smtClean="0"/>
              <a:t>‹#›</a:t>
            </a:fld>
            <a:endParaRPr lang="en-US"/>
          </a:p>
        </p:txBody>
      </p:sp>
    </p:spTree>
    <p:extLst>
      <p:ext uri="{BB962C8B-B14F-4D97-AF65-F5344CB8AC3E}">
        <p14:creationId xmlns:p14="http://schemas.microsoft.com/office/powerpoint/2010/main" val="23769962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2DCE15-00F3-1F48-AD90-325E0B34E793}" type="slidenum">
              <a:rPr lang="en-US" smtClean="0"/>
              <a:t>5</a:t>
            </a:fld>
            <a:endParaRPr lang="en-US"/>
          </a:p>
        </p:txBody>
      </p:sp>
    </p:spTree>
    <p:extLst>
      <p:ext uri="{BB962C8B-B14F-4D97-AF65-F5344CB8AC3E}">
        <p14:creationId xmlns:p14="http://schemas.microsoft.com/office/powerpoint/2010/main" val="5900120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2DCE15-00F3-1F48-AD90-325E0B34E793}" type="slidenum">
              <a:rPr lang="en-US" smtClean="0"/>
              <a:t>17</a:t>
            </a:fld>
            <a:endParaRPr lang="en-US"/>
          </a:p>
        </p:txBody>
      </p:sp>
    </p:spTree>
    <p:extLst>
      <p:ext uri="{BB962C8B-B14F-4D97-AF65-F5344CB8AC3E}">
        <p14:creationId xmlns:p14="http://schemas.microsoft.com/office/powerpoint/2010/main" val="146996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62C59-4123-2D8D-5D34-BC7DCE495D5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B9AC528-1003-5705-A491-55B99F7AF64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FA6F27B-A556-BBBE-97A5-88C7C30857D8}"/>
              </a:ext>
            </a:extLst>
          </p:cNvPr>
          <p:cNvSpPr>
            <a:spLocks noGrp="1"/>
          </p:cNvSpPr>
          <p:nvPr>
            <p:ph type="dt" sz="half" idx="10"/>
          </p:nvPr>
        </p:nvSpPr>
        <p:spPr/>
        <p:txBody>
          <a:bodyPr/>
          <a:lstStyle/>
          <a:p>
            <a:fld id="{9B1695BB-6C2E-8842-AFEF-745B866D9A17}" type="datetimeFigureOut">
              <a:rPr lang="en-US" smtClean="0"/>
              <a:t>3/1/23</a:t>
            </a:fld>
            <a:endParaRPr lang="en-US"/>
          </a:p>
        </p:txBody>
      </p:sp>
      <p:sp>
        <p:nvSpPr>
          <p:cNvPr id="5" name="Footer Placeholder 4">
            <a:extLst>
              <a:ext uri="{FF2B5EF4-FFF2-40B4-BE49-F238E27FC236}">
                <a16:creationId xmlns:a16="http://schemas.microsoft.com/office/drawing/2014/main" id="{DC43BCE6-9EE7-549A-177B-D3330D3FA3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30C95E-E48F-FF6B-2290-0BCF996AE826}"/>
              </a:ext>
            </a:extLst>
          </p:cNvPr>
          <p:cNvSpPr>
            <a:spLocks noGrp="1"/>
          </p:cNvSpPr>
          <p:nvPr>
            <p:ph type="sldNum" sz="quarter" idx="12"/>
          </p:nvPr>
        </p:nvSpPr>
        <p:spPr/>
        <p:txBody>
          <a:bodyPr/>
          <a:lstStyle/>
          <a:p>
            <a:fld id="{0B0152CD-C42D-2148-A228-A190ADE6DA97}" type="slidenum">
              <a:rPr lang="en-US" smtClean="0"/>
              <a:t>‹#›</a:t>
            </a:fld>
            <a:endParaRPr lang="en-US"/>
          </a:p>
        </p:txBody>
      </p:sp>
    </p:spTree>
    <p:extLst>
      <p:ext uri="{BB962C8B-B14F-4D97-AF65-F5344CB8AC3E}">
        <p14:creationId xmlns:p14="http://schemas.microsoft.com/office/powerpoint/2010/main" val="1236703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4A6F9-84BD-511D-3D43-904FD3A5A30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8295DBE-F298-4237-34F3-93C0EF2FACA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63AA81-EA0B-C362-B9C1-AC0F37A96053}"/>
              </a:ext>
            </a:extLst>
          </p:cNvPr>
          <p:cNvSpPr>
            <a:spLocks noGrp="1"/>
          </p:cNvSpPr>
          <p:nvPr>
            <p:ph type="dt" sz="half" idx="10"/>
          </p:nvPr>
        </p:nvSpPr>
        <p:spPr/>
        <p:txBody>
          <a:bodyPr/>
          <a:lstStyle/>
          <a:p>
            <a:fld id="{9B1695BB-6C2E-8842-AFEF-745B866D9A17}" type="datetimeFigureOut">
              <a:rPr lang="en-US" smtClean="0"/>
              <a:t>3/1/23</a:t>
            </a:fld>
            <a:endParaRPr lang="en-US"/>
          </a:p>
        </p:txBody>
      </p:sp>
      <p:sp>
        <p:nvSpPr>
          <p:cNvPr id="5" name="Footer Placeholder 4">
            <a:extLst>
              <a:ext uri="{FF2B5EF4-FFF2-40B4-BE49-F238E27FC236}">
                <a16:creationId xmlns:a16="http://schemas.microsoft.com/office/drawing/2014/main" id="{D446DBFE-A220-F1BA-B719-4463F578E5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0B5FBE-D0DD-22AC-00CF-52A339E24CD1}"/>
              </a:ext>
            </a:extLst>
          </p:cNvPr>
          <p:cNvSpPr>
            <a:spLocks noGrp="1"/>
          </p:cNvSpPr>
          <p:nvPr>
            <p:ph type="sldNum" sz="quarter" idx="12"/>
          </p:nvPr>
        </p:nvSpPr>
        <p:spPr/>
        <p:txBody>
          <a:bodyPr/>
          <a:lstStyle/>
          <a:p>
            <a:fld id="{0B0152CD-C42D-2148-A228-A190ADE6DA97}" type="slidenum">
              <a:rPr lang="en-US" smtClean="0"/>
              <a:t>‹#›</a:t>
            </a:fld>
            <a:endParaRPr lang="en-US"/>
          </a:p>
        </p:txBody>
      </p:sp>
    </p:spTree>
    <p:extLst>
      <p:ext uri="{BB962C8B-B14F-4D97-AF65-F5344CB8AC3E}">
        <p14:creationId xmlns:p14="http://schemas.microsoft.com/office/powerpoint/2010/main" val="3183694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A262990-C127-4A76-4435-65CC625872A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9606870-55F3-4DD5-E61C-FF21B8D378F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8E9240-77AB-1045-A0AE-E55F80C7EACC}"/>
              </a:ext>
            </a:extLst>
          </p:cNvPr>
          <p:cNvSpPr>
            <a:spLocks noGrp="1"/>
          </p:cNvSpPr>
          <p:nvPr>
            <p:ph type="dt" sz="half" idx="10"/>
          </p:nvPr>
        </p:nvSpPr>
        <p:spPr/>
        <p:txBody>
          <a:bodyPr/>
          <a:lstStyle/>
          <a:p>
            <a:fld id="{9B1695BB-6C2E-8842-AFEF-745B866D9A17}" type="datetimeFigureOut">
              <a:rPr lang="en-US" smtClean="0"/>
              <a:t>3/1/23</a:t>
            </a:fld>
            <a:endParaRPr lang="en-US"/>
          </a:p>
        </p:txBody>
      </p:sp>
      <p:sp>
        <p:nvSpPr>
          <p:cNvPr id="5" name="Footer Placeholder 4">
            <a:extLst>
              <a:ext uri="{FF2B5EF4-FFF2-40B4-BE49-F238E27FC236}">
                <a16:creationId xmlns:a16="http://schemas.microsoft.com/office/drawing/2014/main" id="{851DA5BD-1399-C7B3-74C7-C9A29D5F1E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6227A7-ED38-2505-59BE-798079DCCF7E}"/>
              </a:ext>
            </a:extLst>
          </p:cNvPr>
          <p:cNvSpPr>
            <a:spLocks noGrp="1"/>
          </p:cNvSpPr>
          <p:nvPr>
            <p:ph type="sldNum" sz="quarter" idx="12"/>
          </p:nvPr>
        </p:nvSpPr>
        <p:spPr/>
        <p:txBody>
          <a:bodyPr/>
          <a:lstStyle/>
          <a:p>
            <a:fld id="{0B0152CD-C42D-2148-A228-A190ADE6DA97}" type="slidenum">
              <a:rPr lang="en-US" smtClean="0"/>
              <a:t>‹#›</a:t>
            </a:fld>
            <a:endParaRPr lang="en-US"/>
          </a:p>
        </p:txBody>
      </p:sp>
    </p:spTree>
    <p:extLst>
      <p:ext uri="{BB962C8B-B14F-4D97-AF65-F5344CB8AC3E}">
        <p14:creationId xmlns:p14="http://schemas.microsoft.com/office/powerpoint/2010/main" val="3076401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5FD9A-D431-51F2-6834-51408AA744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26436A3-4EC0-C72D-3E02-D160219E308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CF3BE0-3E91-A427-8FC1-664F8C1C7098}"/>
              </a:ext>
            </a:extLst>
          </p:cNvPr>
          <p:cNvSpPr>
            <a:spLocks noGrp="1"/>
          </p:cNvSpPr>
          <p:nvPr>
            <p:ph type="dt" sz="half" idx="10"/>
          </p:nvPr>
        </p:nvSpPr>
        <p:spPr/>
        <p:txBody>
          <a:bodyPr/>
          <a:lstStyle/>
          <a:p>
            <a:fld id="{9B1695BB-6C2E-8842-AFEF-745B866D9A17}" type="datetimeFigureOut">
              <a:rPr lang="en-US" smtClean="0"/>
              <a:t>3/1/23</a:t>
            </a:fld>
            <a:endParaRPr lang="en-US"/>
          </a:p>
        </p:txBody>
      </p:sp>
      <p:sp>
        <p:nvSpPr>
          <p:cNvPr id="5" name="Footer Placeholder 4">
            <a:extLst>
              <a:ext uri="{FF2B5EF4-FFF2-40B4-BE49-F238E27FC236}">
                <a16:creationId xmlns:a16="http://schemas.microsoft.com/office/drawing/2014/main" id="{4BBB613F-7A92-6965-0D3E-DBA41BE898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19CC72-D037-75E4-8E0A-4E7924BB3281}"/>
              </a:ext>
            </a:extLst>
          </p:cNvPr>
          <p:cNvSpPr>
            <a:spLocks noGrp="1"/>
          </p:cNvSpPr>
          <p:nvPr>
            <p:ph type="sldNum" sz="quarter" idx="12"/>
          </p:nvPr>
        </p:nvSpPr>
        <p:spPr/>
        <p:txBody>
          <a:bodyPr/>
          <a:lstStyle/>
          <a:p>
            <a:fld id="{0B0152CD-C42D-2148-A228-A190ADE6DA97}" type="slidenum">
              <a:rPr lang="en-US" smtClean="0"/>
              <a:t>‹#›</a:t>
            </a:fld>
            <a:endParaRPr lang="en-US"/>
          </a:p>
        </p:txBody>
      </p:sp>
    </p:spTree>
    <p:extLst>
      <p:ext uri="{BB962C8B-B14F-4D97-AF65-F5344CB8AC3E}">
        <p14:creationId xmlns:p14="http://schemas.microsoft.com/office/powerpoint/2010/main" val="1779675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1B4CE-D0D5-F37D-9E4A-53DFFF32DBC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9E78D70-FCA9-E06C-9AFF-DFB594889B5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F702C09-6EEE-047F-F238-5BBAE206DED4}"/>
              </a:ext>
            </a:extLst>
          </p:cNvPr>
          <p:cNvSpPr>
            <a:spLocks noGrp="1"/>
          </p:cNvSpPr>
          <p:nvPr>
            <p:ph type="dt" sz="half" idx="10"/>
          </p:nvPr>
        </p:nvSpPr>
        <p:spPr/>
        <p:txBody>
          <a:bodyPr/>
          <a:lstStyle/>
          <a:p>
            <a:fld id="{9B1695BB-6C2E-8842-AFEF-745B866D9A17}" type="datetimeFigureOut">
              <a:rPr lang="en-US" smtClean="0"/>
              <a:t>3/1/23</a:t>
            </a:fld>
            <a:endParaRPr lang="en-US"/>
          </a:p>
        </p:txBody>
      </p:sp>
      <p:sp>
        <p:nvSpPr>
          <p:cNvPr id="5" name="Footer Placeholder 4">
            <a:extLst>
              <a:ext uri="{FF2B5EF4-FFF2-40B4-BE49-F238E27FC236}">
                <a16:creationId xmlns:a16="http://schemas.microsoft.com/office/drawing/2014/main" id="{E9EAA388-0098-2727-50CF-578E550F7F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9B5A37-6800-1920-EBE2-EF07C5328AE0}"/>
              </a:ext>
            </a:extLst>
          </p:cNvPr>
          <p:cNvSpPr>
            <a:spLocks noGrp="1"/>
          </p:cNvSpPr>
          <p:nvPr>
            <p:ph type="sldNum" sz="quarter" idx="12"/>
          </p:nvPr>
        </p:nvSpPr>
        <p:spPr/>
        <p:txBody>
          <a:bodyPr/>
          <a:lstStyle/>
          <a:p>
            <a:fld id="{0B0152CD-C42D-2148-A228-A190ADE6DA97}" type="slidenum">
              <a:rPr lang="en-US" smtClean="0"/>
              <a:t>‹#›</a:t>
            </a:fld>
            <a:endParaRPr lang="en-US"/>
          </a:p>
        </p:txBody>
      </p:sp>
    </p:spTree>
    <p:extLst>
      <p:ext uri="{BB962C8B-B14F-4D97-AF65-F5344CB8AC3E}">
        <p14:creationId xmlns:p14="http://schemas.microsoft.com/office/powerpoint/2010/main" val="647086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42AEA-9059-B084-ABF2-6FD10D537F9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54A81F1-9B34-DF85-CC93-18052F8D492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8EB2FE8-13ED-DC09-CD8F-55ECB7747C1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3D819E9-DF46-8DEE-96A7-3DDD627AB4A0}"/>
              </a:ext>
            </a:extLst>
          </p:cNvPr>
          <p:cNvSpPr>
            <a:spLocks noGrp="1"/>
          </p:cNvSpPr>
          <p:nvPr>
            <p:ph type="dt" sz="half" idx="10"/>
          </p:nvPr>
        </p:nvSpPr>
        <p:spPr/>
        <p:txBody>
          <a:bodyPr/>
          <a:lstStyle/>
          <a:p>
            <a:fld id="{9B1695BB-6C2E-8842-AFEF-745B866D9A17}" type="datetimeFigureOut">
              <a:rPr lang="en-US" smtClean="0"/>
              <a:t>3/1/23</a:t>
            </a:fld>
            <a:endParaRPr lang="en-US"/>
          </a:p>
        </p:txBody>
      </p:sp>
      <p:sp>
        <p:nvSpPr>
          <p:cNvPr id="6" name="Footer Placeholder 5">
            <a:extLst>
              <a:ext uri="{FF2B5EF4-FFF2-40B4-BE49-F238E27FC236}">
                <a16:creationId xmlns:a16="http://schemas.microsoft.com/office/drawing/2014/main" id="{C3A5FF7D-7C3F-ACAC-9864-DF3B8A2BB9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8A782E8-069C-CB6D-C147-B69161DFB291}"/>
              </a:ext>
            </a:extLst>
          </p:cNvPr>
          <p:cNvSpPr>
            <a:spLocks noGrp="1"/>
          </p:cNvSpPr>
          <p:nvPr>
            <p:ph type="sldNum" sz="quarter" idx="12"/>
          </p:nvPr>
        </p:nvSpPr>
        <p:spPr/>
        <p:txBody>
          <a:bodyPr/>
          <a:lstStyle/>
          <a:p>
            <a:fld id="{0B0152CD-C42D-2148-A228-A190ADE6DA97}" type="slidenum">
              <a:rPr lang="en-US" smtClean="0"/>
              <a:t>‹#›</a:t>
            </a:fld>
            <a:endParaRPr lang="en-US"/>
          </a:p>
        </p:txBody>
      </p:sp>
    </p:spTree>
    <p:extLst>
      <p:ext uri="{BB962C8B-B14F-4D97-AF65-F5344CB8AC3E}">
        <p14:creationId xmlns:p14="http://schemas.microsoft.com/office/powerpoint/2010/main" val="610140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2E533-1B8F-36B2-30B3-AD8F410ACCD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1321741-66B1-23D9-850B-92242ADD09C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7055DF0-7A1B-5B1E-11E6-CAE982930DE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73EFCEE-6728-2426-569E-9B213756210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A150418-45D7-7C01-AD57-1C0DBCE3305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4617056-18E6-5ACB-0F35-CBDFBCE856B9}"/>
              </a:ext>
            </a:extLst>
          </p:cNvPr>
          <p:cNvSpPr>
            <a:spLocks noGrp="1"/>
          </p:cNvSpPr>
          <p:nvPr>
            <p:ph type="dt" sz="half" idx="10"/>
          </p:nvPr>
        </p:nvSpPr>
        <p:spPr/>
        <p:txBody>
          <a:bodyPr/>
          <a:lstStyle/>
          <a:p>
            <a:fld id="{9B1695BB-6C2E-8842-AFEF-745B866D9A17}" type="datetimeFigureOut">
              <a:rPr lang="en-US" smtClean="0"/>
              <a:t>3/1/23</a:t>
            </a:fld>
            <a:endParaRPr lang="en-US"/>
          </a:p>
        </p:txBody>
      </p:sp>
      <p:sp>
        <p:nvSpPr>
          <p:cNvPr id="8" name="Footer Placeholder 7">
            <a:extLst>
              <a:ext uri="{FF2B5EF4-FFF2-40B4-BE49-F238E27FC236}">
                <a16:creationId xmlns:a16="http://schemas.microsoft.com/office/drawing/2014/main" id="{E9F420E3-D8E3-0016-08C3-A36A549CB9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4F5EF12-D222-D450-039C-DAE29AD6235B}"/>
              </a:ext>
            </a:extLst>
          </p:cNvPr>
          <p:cNvSpPr>
            <a:spLocks noGrp="1"/>
          </p:cNvSpPr>
          <p:nvPr>
            <p:ph type="sldNum" sz="quarter" idx="12"/>
          </p:nvPr>
        </p:nvSpPr>
        <p:spPr/>
        <p:txBody>
          <a:bodyPr/>
          <a:lstStyle/>
          <a:p>
            <a:fld id="{0B0152CD-C42D-2148-A228-A190ADE6DA97}" type="slidenum">
              <a:rPr lang="en-US" smtClean="0"/>
              <a:t>‹#›</a:t>
            </a:fld>
            <a:endParaRPr lang="en-US"/>
          </a:p>
        </p:txBody>
      </p:sp>
    </p:spTree>
    <p:extLst>
      <p:ext uri="{BB962C8B-B14F-4D97-AF65-F5344CB8AC3E}">
        <p14:creationId xmlns:p14="http://schemas.microsoft.com/office/powerpoint/2010/main" val="2440109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DF057-3B87-20C3-075C-81B3BA274E7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12519A0-9BBF-A891-4148-25961398119D}"/>
              </a:ext>
            </a:extLst>
          </p:cNvPr>
          <p:cNvSpPr>
            <a:spLocks noGrp="1"/>
          </p:cNvSpPr>
          <p:nvPr>
            <p:ph type="dt" sz="half" idx="10"/>
          </p:nvPr>
        </p:nvSpPr>
        <p:spPr/>
        <p:txBody>
          <a:bodyPr/>
          <a:lstStyle/>
          <a:p>
            <a:fld id="{9B1695BB-6C2E-8842-AFEF-745B866D9A17}" type="datetimeFigureOut">
              <a:rPr lang="en-US" smtClean="0"/>
              <a:t>3/1/23</a:t>
            </a:fld>
            <a:endParaRPr lang="en-US"/>
          </a:p>
        </p:txBody>
      </p:sp>
      <p:sp>
        <p:nvSpPr>
          <p:cNvPr id="4" name="Footer Placeholder 3">
            <a:extLst>
              <a:ext uri="{FF2B5EF4-FFF2-40B4-BE49-F238E27FC236}">
                <a16:creationId xmlns:a16="http://schemas.microsoft.com/office/drawing/2014/main" id="{6E88B95F-28F4-7665-4494-C3E4CC4C9EC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66E1167-5E6B-2406-9D6A-CBFA314D5598}"/>
              </a:ext>
            </a:extLst>
          </p:cNvPr>
          <p:cNvSpPr>
            <a:spLocks noGrp="1"/>
          </p:cNvSpPr>
          <p:nvPr>
            <p:ph type="sldNum" sz="quarter" idx="12"/>
          </p:nvPr>
        </p:nvSpPr>
        <p:spPr/>
        <p:txBody>
          <a:bodyPr/>
          <a:lstStyle/>
          <a:p>
            <a:fld id="{0B0152CD-C42D-2148-A228-A190ADE6DA97}" type="slidenum">
              <a:rPr lang="en-US" smtClean="0"/>
              <a:t>‹#›</a:t>
            </a:fld>
            <a:endParaRPr lang="en-US"/>
          </a:p>
        </p:txBody>
      </p:sp>
    </p:spTree>
    <p:extLst>
      <p:ext uri="{BB962C8B-B14F-4D97-AF65-F5344CB8AC3E}">
        <p14:creationId xmlns:p14="http://schemas.microsoft.com/office/powerpoint/2010/main" val="4184594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FF402F3-5176-4380-6331-3D102215B33D}"/>
              </a:ext>
            </a:extLst>
          </p:cNvPr>
          <p:cNvSpPr>
            <a:spLocks noGrp="1"/>
          </p:cNvSpPr>
          <p:nvPr>
            <p:ph type="dt" sz="half" idx="10"/>
          </p:nvPr>
        </p:nvSpPr>
        <p:spPr/>
        <p:txBody>
          <a:bodyPr/>
          <a:lstStyle/>
          <a:p>
            <a:fld id="{9B1695BB-6C2E-8842-AFEF-745B866D9A17}" type="datetimeFigureOut">
              <a:rPr lang="en-US" smtClean="0"/>
              <a:t>3/1/23</a:t>
            </a:fld>
            <a:endParaRPr lang="en-US"/>
          </a:p>
        </p:txBody>
      </p:sp>
      <p:sp>
        <p:nvSpPr>
          <p:cNvPr id="3" name="Footer Placeholder 2">
            <a:extLst>
              <a:ext uri="{FF2B5EF4-FFF2-40B4-BE49-F238E27FC236}">
                <a16:creationId xmlns:a16="http://schemas.microsoft.com/office/drawing/2014/main" id="{2E348E7E-A99C-7378-6C04-10A374C5DA7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DBE7BB4-B55E-B2B4-38E7-6DAA714E95EF}"/>
              </a:ext>
            </a:extLst>
          </p:cNvPr>
          <p:cNvSpPr>
            <a:spLocks noGrp="1"/>
          </p:cNvSpPr>
          <p:nvPr>
            <p:ph type="sldNum" sz="quarter" idx="12"/>
          </p:nvPr>
        </p:nvSpPr>
        <p:spPr/>
        <p:txBody>
          <a:bodyPr/>
          <a:lstStyle/>
          <a:p>
            <a:fld id="{0B0152CD-C42D-2148-A228-A190ADE6DA97}" type="slidenum">
              <a:rPr lang="en-US" smtClean="0"/>
              <a:t>‹#›</a:t>
            </a:fld>
            <a:endParaRPr lang="en-US"/>
          </a:p>
        </p:txBody>
      </p:sp>
    </p:spTree>
    <p:extLst>
      <p:ext uri="{BB962C8B-B14F-4D97-AF65-F5344CB8AC3E}">
        <p14:creationId xmlns:p14="http://schemas.microsoft.com/office/powerpoint/2010/main" val="2646316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7BA0A-7120-7BED-8E42-B122E23EB5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5157F5D-802A-357A-46D4-8662190C6B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4D73CD9-27E2-C793-043A-EA6652F860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C8589E-9484-D2FB-8913-BB6CC0E11FF3}"/>
              </a:ext>
            </a:extLst>
          </p:cNvPr>
          <p:cNvSpPr>
            <a:spLocks noGrp="1"/>
          </p:cNvSpPr>
          <p:nvPr>
            <p:ph type="dt" sz="half" idx="10"/>
          </p:nvPr>
        </p:nvSpPr>
        <p:spPr/>
        <p:txBody>
          <a:bodyPr/>
          <a:lstStyle/>
          <a:p>
            <a:fld id="{9B1695BB-6C2E-8842-AFEF-745B866D9A17}" type="datetimeFigureOut">
              <a:rPr lang="en-US" smtClean="0"/>
              <a:t>3/1/23</a:t>
            </a:fld>
            <a:endParaRPr lang="en-US"/>
          </a:p>
        </p:txBody>
      </p:sp>
      <p:sp>
        <p:nvSpPr>
          <p:cNvPr id="6" name="Footer Placeholder 5">
            <a:extLst>
              <a:ext uri="{FF2B5EF4-FFF2-40B4-BE49-F238E27FC236}">
                <a16:creationId xmlns:a16="http://schemas.microsoft.com/office/drawing/2014/main" id="{CB9AA39A-B653-6598-0D13-3E23167FC8D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C8CEDC-7A35-13D4-16EA-086D1270BACF}"/>
              </a:ext>
            </a:extLst>
          </p:cNvPr>
          <p:cNvSpPr>
            <a:spLocks noGrp="1"/>
          </p:cNvSpPr>
          <p:nvPr>
            <p:ph type="sldNum" sz="quarter" idx="12"/>
          </p:nvPr>
        </p:nvSpPr>
        <p:spPr/>
        <p:txBody>
          <a:bodyPr/>
          <a:lstStyle/>
          <a:p>
            <a:fld id="{0B0152CD-C42D-2148-A228-A190ADE6DA97}" type="slidenum">
              <a:rPr lang="en-US" smtClean="0"/>
              <a:t>‹#›</a:t>
            </a:fld>
            <a:endParaRPr lang="en-US"/>
          </a:p>
        </p:txBody>
      </p:sp>
    </p:spTree>
    <p:extLst>
      <p:ext uri="{BB962C8B-B14F-4D97-AF65-F5344CB8AC3E}">
        <p14:creationId xmlns:p14="http://schemas.microsoft.com/office/powerpoint/2010/main" val="2781965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1FFC4-2B33-0670-8E1B-2236C0C96AA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33D6044-EF30-D815-5397-002C48622CA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5053CCE-6CB0-988E-84E8-786767B73F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C328C94-8B76-B87D-B8CB-7A752813616A}"/>
              </a:ext>
            </a:extLst>
          </p:cNvPr>
          <p:cNvSpPr>
            <a:spLocks noGrp="1"/>
          </p:cNvSpPr>
          <p:nvPr>
            <p:ph type="dt" sz="half" idx="10"/>
          </p:nvPr>
        </p:nvSpPr>
        <p:spPr/>
        <p:txBody>
          <a:bodyPr/>
          <a:lstStyle/>
          <a:p>
            <a:fld id="{9B1695BB-6C2E-8842-AFEF-745B866D9A17}" type="datetimeFigureOut">
              <a:rPr lang="en-US" smtClean="0"/>
              <a:t>3/1/23</a:t>
            </a:fld>
            <a:endParaRPr lang="en-US"/>
          </a:p>
        </p:txBody>
      </p:sp>
      <p:sp>
        <p:nvSpPr>
          <p:cNvPr id="6" name="Footer Placeholder 5">
            <a:extLst>
              <a:ext uri="{FF2B5EF4-FFF2-40B4-BE49-F238E27FC236}">
                <a16:creationId xmlns:a16="http://schemas.microsoft.com/office/drawing/2014/main" id="{DC94241B-EF27-09CD-80C8-4A1BE2D9C5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6013648-3B3B-5C47-290D-2E366E4A91AD}"/>
              </a:ext>
            </a:extLst>
          </p:cNvPr>
          <p:cNvSpPr>
            <a:spLocks noGrp="1"/>
          </p:cNvSpPr>
          <p:nvPr>
            <p:ph type="sldNum" sz="quarter" idx="12"/>
          </p:nvPr>
        </p:nvSpPr>
        <p:spPr/>
        <p:txBody>
          <a:bodyPr/>
          <a:lstStyle/>
          <a:p>
            <a:fld id="{0B0152CD-C42D-2148-A228-A190ADE6DA97}" type="slidenum">
              <a:rPr lang="en-US" smtClean="0"/>
              <a:t>‹#›</a:t>
            </a:fld>
            <a:endParaRPr lang="en-US"/>
          </a:p>
        </p:txBody>
      </p:sp>
    </p:spTree>
    <p:extLst>
      <p:ext uri="{BB962C8B-B14F-4D97-AF65-F5344CB8AC3E}">
        <p14:creationId xmlns:p14="http://schemas.microsoft.com/office/powerpoint/2010/main" val="124676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0E9FBDA-89FB-54B8-819F-AE3986A27F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0F62117-848C-010B-0D8A-ADA9ADD567C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9B99B8-124C-18DB-B42B-CAFBBBBA586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1695BB-6C2E-8842-AFEF-745B866D9A17}" type="datetimeFigureOut">
              <a:rPr lang="en-US" smtClean="0"/>
              <a:t>3/1/23</a:t>
            </a:fld>
            <a:endParaRPr lang="en-US"/>
          </a:p>
        </p:txBody>
      </p:sp>
      <p:sp>
        <p:nvSpPr>
          <p:cNvPr id="5" name="Footer Placeholder 4">
            <a:extLst>
              <a:ext uri="{FF2B5EF4-FFF2-40B4-BE49-F238E27FC236}">
                <a16:creationId xmlns:a16="http://schemas.microsoft.com/office/drawing/2014/main" id="{672D1296-8DFF-AFB0-A787-DEE84D7E64C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F9452A3-E04D-572D-0337-011DE89A5CB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0152CD-C42D-2148-A228-A190ADE6DA97}" type="slidenum">
              <a:rPr lang="en-US" smtClean="0"/>
              <a:t>‹#›</a:t>
            </a:fld>
            <a:endParaRPr lang="en-US"/>
          </a:p>
        </p:txBody>
      </p:sp>
    </p:spTree>
    <p:extLst>
      <p:ext uri="{BB962C8B-B14F-4D97-AF65-F5344CB8AC3E}">
        <p14:creationId xmlns:p14="http://schemas.microsoft.com/office/powerpoint/2010/main" val="25881404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onna.Pawlowski@bemidjistate.edu"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bemidjistate.edu/academics/catalog/20235" TargetMode="Externa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C2035634-A35B-73AB-8A73-DDC698FDEF3C}"/>
              </a:ext>
            </a:extLst>
          </p:cNvPr>
          <p:cNvPicPr>
            <a:picLocks noChangeAspect="1"/>
          </p:cNvPicPr>
          <p:nvPr/>
        </p:nvPicPr>
        <p:blipFill rotWithShape="1">
          <a:blip r:embed="rId2">
            <a:alphaModFix amt="50000"/>
          </a:blip>
          <a:srcRect t="8090" b="35660"/>
          <a:stretch/>
        </p:blipFill>
        <p:spPr>
          <a:xfrm>
            <a:off x="87105" y="355814"/>
            <a:ext cx="12191980" cy="6857999"/>
          </a:xfrm>
          <a:prstGeom prst="rect">
            <a:avLst/>
          </a:prstGeom>
        </p:spPr>
      </p:pic>
      <p:sp>
        <p:nvSpPr>
          <p:cNvPr id="2" name="Title 1">
            <a:extLst>
              <a:ext uri="{FF2B5EF4-FFF2-40B4-BE49-F238E27FC236}">
                <a16:creationId xmlns:a16="http://schemas.microsoft.com/office/drawing/2014/main" id="{00A16B19-EF2D-4226-DBD4-2B326B3D0EDE}"/>
              </a:ext>
            </a:extLst>
          </p:cNvPr>
          <p:cNvSpPr>
            <a:spLocks noGrp="1"/>
          </p:cNvSpPr>
          <p:nvPr>
            <p:ph type="ctrTitle"/>
          </p:nvPr>
        </p:nvSpPr>
        <p:spPr>
          <a:xfrm>
            <a:off x="1524000" y="1122362"/>
            <a:ext cx="9144000" cy="2900518"/>
          </a:xfrm>
        </p:spPr>
        <p:txBody>
          <a:bodyPr>
            <a:normAutofit/>
          </a:bodyPr>
          <a:lstStyle/>
          <a:p>
            <a:r>
              <a:rPr lang="en-US" sz="51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The Important Role of Academic Advising: Being a Mentor and Reading the DARS</a:t>
            </a:r>
            <a:br>
              <a:rPr lang="en-US" sz="51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br>
            <a:endParaRPr lang="en-US" sz="5100" dirty="0">
              <a:solidFill>
                <a:srgbClr val="FFFFFF"/>
              </a:solidFill>
            </a:endParaRPr>
          </a:p>
        </p:txBody>
      </p:sp>
      <p:sp>
        <p:nvSpPr>
          <p:cNvPr id="3" name="Subtitle 2">
            <a:extLst>
              <a:ext uri="{FF2B5EF4-FFF2-40B4-BE49-F238E27FC236}">
                <a16:creationId xmlns:a16="http://schemas.microsoft.com/office/drawing/2014/main" id="{5736C896-2710-310C-04CC-51C950C32683}"/>
              </a:ext>
            </a:extLst>
          </p:cNvPr>
          <p:cNvSpPr>
            <a:spLocks noGrp="1"/>
          </p:cNvSpPr>
          <p:nvPr>
            <p:ph type="subTitle" idx="1"/>
          </p:nvPr>
        </p:nvSpPr>
        <p:spPr>
          <a:xfrm>
            <a:off x="1524000" y="4159404"/>
            <a:ext cx="9144000" cy="2294405"/>
          </a:xfrm>
        </p:spPr>
        <p:txBody>
          <a:bodyPr>
            <a:normAutofit lnSpcReduction="10000"/>
          </a:bodyPr>
          <a:lstStyle/>
          <a:p>
            <a:r>
              <a:rPr lang="en-US" sz="36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CPD-Sponsored Workshop</a:t>
            </a:r>
          </a:p>
          <a:p>
            <a:r>
              <a:rPr lang="en-US" sz="36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March 1,2023</a:t>
            </a:r>
          </a:p>
          <a:p>
            <a:r>
              <a:rPr lang="en-US" sz="2000" dirty="0">
                <a:solidFill>
                  <a:srgbClr val="FFFFFF"/>
                </a:solidFill>
                <a:latin typeface="Calibri" panose="020F0502020204030204" pitchFamily="34" charset="0"/>
                <a:cs typeface="Times New Roman" panose="02020603050405020304" pitchFamily="18" charset="0"/>
              </a:rPr>
              <a:t>Dr</a:t>
            </a:r>
            <a:r>
              <a:rPr lang="en-US" sz="2000" dirty="0">
                <a:solidFill>
                  <a:srgbClr val="FFFFFF"/>
                </a:solidFill>
              </a:rPr>
              <a:t>. Donna Pawlowski, Chair</a:t>
            </a:r>
          </a:p>
          <a:p>
            <a:r>
              <a:rPr lang="en-US" sz="2000" dirty="0">
                <a:solidFill>
                  <a:srgbClr val="FFFFFF"/>
                </a:solidFill>
              </a:rPr>
              <a:t>Professor of Communication Studies</a:t>
            </a:r>
          </a:p>
          <a:p>
            <a:r>
              <a:rPr lang="en-US" sz="2000" dirty="0">
                <a:solidFill>
                  <a:srgbClr val="FFFFFF"/>
                </a:solidFill>
                <a:hlinkClick r:id="rId3"/>
              </a:rPr>
              <a:t>donna.Pawlowski@bemidjistate.edu</a:t>
            </a:r>
            <a:endParaRPr lang="en-US" sz="2000" dirty="0">
              <a:solidFill>
                <a:srgbClr val="FFFFFF"/>
              </a:solidFill>
            </a:endParaRPr>
          </a:p>
          <a:p>
            <a:endParaRPr lang="en-US" sz="1700" dirty="0">
              <a:solidFill>
                <a:srgbClr val="FFFFFF"/>
              </a:solidFill>
            </a:endParaRPr>
          </a:p>
        </p:txBody>
      </p:sp>
    </p:spTree>
    <p:extLst>
      <p:ext uri="{BB962C8B-B14F-4D97-AF65-F5344CB8AC3E}">
        <p14:creationId xmlns:p14="http://schemas.microsoft.com/office/powerpoint/2010/main" val="215554130"/>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837543A-6020-4505-A233-C9DB4BF740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6DED16C-C5B4-5D76-4C61-97EA4900FE7F}"/>
              </a:ext>
            </a:extLst>
          </p:cNvPr>
          <p:cNvSpPr>
            <a:spLocks noGrp="1"/>
          </p:cNvSpPr>
          <p:nvPr>
            <p:ph type="title"/>
          </p:nvPr>
        </p:nvSpPr>
        <p:spPr>
          <a:xfrm>
            <a:off x="838200" y="365125"/>
            <a:ext cx="5558489" cy="1325563"/>
          </a:xfrm>
        </p:spPr>
        <p:txBody>
          <a:bodyPr>
            <a:normAutofit/>
          </a:bodyPr>
          <a:lstStyle/>
          <a:p>
            <a:r>
              <a:rPr lang="en-US" dirty="0"/>
              <a:t>Modality for advising and general advice</a:t>
            </a:r>
          </a:p>
        </p:txBody>
      </p:sp>
      <p:sp>
        <p:nvSpPr>
          <p:cNvPr id="10" name="Freeform: Shape 9">
            <a:extLst>
              <a:ext uri="{FF2B5EF4-FFF2-40B4-BE49-F238E27FC236}">
                <a16:creationId xmlns:a16="http://schemas.microsoft.com/office/drawing/2014/main" id="{35B16301-FB18-48BA-A6DD-C37CAF6F9A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2D986C9C-5599-E847-F397-DD93DC860FA0}"/>
              </a:ext>
            </a:extLst>
          </p:cNvPr>
          <p:cNvSpPr>
            <a:spLocks noGrp="1"/>
          </p:cNvSpPr>
          <p:nvPr>
            <p:ph idx="1"/>
          </p:nvPr>
        </p:nvSpPr>
        <p:spPr>
          <a:xfrm>
            <a:off x="254001" y="1690688"/>
            <a:ext cx="6567308" cy="5167311"/>
          </a:xfrm>
        </p:spPr>
        <p:txBody>
          <a:bodyPr>
            <a:normAutofit lnSpcReduction="10000"/>
          </a:bodyPr>
          <a:lstStyle/>
          <a:p>
            <a:r>
              <a:rPr lang="en-US" dirty="0"/>
              <a:t>In-person is best</a:t>
            </a:r>
          </a:p>
          <a:p>
            <a:r>
              <a:rPr lang="en-US" dirty="0"/>
              <a:t>Zoom for online students</a:t>
            </a:r>
          </a:p>
          <a:p>
            <a:r>
              <a:rPr lang="en-US" dirty="0"/>
              <a:t>Email or </a:t>
            </a:r>
            <a:r>
              <a:rPr lang="en-US" dirty="0" err="1"/>
              <a:t>asynch</a:t>
            </a:r>
            <a:r>
              <a:rPr lang="en-US" dirty="0"/>
              <a:t> correspondence for smaller questions</a:t>
            </a:r>
            <a:br>
              <a:rPr lang="en-US" dirty="0"/>
            </a:br>
            <a:endParaRPr lang="en-US" dirty="0"/>
          </a:p>
          <a:p>
            <a:r>
              <a:rPr lang="en-US" dirty="0"/>
              <a:t>Use email/D2L/shared drive for some “group” messages</a:t>
            </a:r>
          </a:p>
          <a:p>
            <a:pPr marL="0" indent="0">
              <a:buNone/>
            </a:pPr>
            <a:endParaRPr lang="en-US" dirty="0"/>
          </a:p>
          <a:p>
            <a:pPr marL="0" indent="0">
              <a:buNone/>
            </a:pPr>
            <a:r>
              <a:rPr lang="en-US" dirty="0">
                <a:solidFill>
                  <a:srgbClr val="FF0000"/>
                </a:solidFill>
              </a:rPr>
              <a:t>ADVICE</a:t>
            </a:r>
            <a:r>
              <a:rPr lang="en-US" dirty="0"/>
              <a:t> – Don’t give access code over email until you’ve had a conversation with students – I do mine in person for on-campus students</a:t>
            </a:r>
          </a:p>
          <a:p>
            <a:endParaRPr lang="en-US" sz="2000" dirty="0"/>
          </a:p>
        </p:txBody>
      </p:sp>
      <p:sp>
        <p:nvSpPr>
          <p:cNvPr id="12" name="Oval 11">
            <a:extLst>
              <a:ext uri="{FF2B5EF4-FFF2-40B4-BE49-F238E27FC236}">
                <a16:creationId xmlns:a16="http://schemas.microsoft.com/office/drawing/2014/main" id="{C3C0D90E-074A-4F52-9B11-B52BEF4BCB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2624479"/>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Block Arc 13">
            <a:extLst>
              <a:ext uri="{FF2B5EF4-FFF2-40B4-BE49-F238E27FC236}">
                <a16:creationId xmlns:a16="http://schemas.microsoft.com/office/drawing/2014/main" id="{CABBD4C1-E6F8-46F6-8152-A8A97490B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912417" y="1218531"/>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Freeform: Shape 15">
            <a:extLst>
              <a:ext uri="{FF2B5EF4-FFF2-40B4-BE49-F238E27FC236}">
                <a16:creationId xmlns:a16="http://schemas.microsoft.com/office/drawing/2014/main" id="{83BA5EF5-1FE9-4BF9-83BB-269BCDDF61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dirty="0"/>
          </a:p>
        </p:txBody>
      </p:sp>
      <p:cxnSp>
        <p:nvCxnSpPr>
          <p:cNvPr id="18" name="Straight Connector 17">
            <a:extLst>
              <a:ext uri="{FF2B5EF4-FFF2-40B4-BE49-F238E27FC236}">
                <a16:creationId xmlns:a16="http://schemas.microsoft.com/office/drawing/2014/main" id="{4B3BCACB-5880-460B-9606-8C433A9AF99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72463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0" name="Freeform: Shape 19">
            <a:extLst>
              <a:ext uri="{FF2B5EF4-FFF2-40B4-BE49-F238E27FC236}">
                <a16:creationId xmlns:a16="http://schemas.microsoft.com/office/drawing/2014/main" id="{88853921-7BC9-4BDE-ACAB-133C683C8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555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2" name="Arc 21">
            <a:extLst>
              <a:ext uri="{FF2B5EF4-FFF2-40B4-BE49-F238E27FC236}">
                <a16:creationId xmlns:a16="http://schemas.microsoft.com/office/drawing/2014/main" id="{09192968-3AE7-4470-A61C-97294BB927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6086940"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id="{3AB72E55-43E4-4356-BFE8-E2102CB0B5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288851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B577FF9-3543-4875-815D-3D87BD8A20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D95EB207-4DD2-A6C4-B49A-8425E006CB5D}"/>
              </a:ext>
            </a:extLst>
          </p:cNvPr>
          <p:cNvSpPr>
            <a:spLocks noGrp="1"/>
          </p:cNvSpPr>
          <p:nvPr>
            <p:ph type="title"/>
          </p:nvPr>
        </p:nvSpPr>
        <p:spPr>
          <a:xfrm>
            <a:off x="874815" y="798703"/>
            <a:ext cx="5221185" cy="3072015"/>
          </a:xfrm>
        </p:spPr>
        <p:txBody>
          <a:bodyPr vert="horz" lIns="91440" tIns="45720" rIns="91440" bIns="45720" rtlCol="0" anchor="b">
            <a:normAutofit/>
          </a:bodyPr>
          <a:lstStyle/>
          <a:p>
            <a:pPr algn="ctr"/>
            <a:r>
              <a:rPr lang="en-US" sz="5600" kern="1200" dirty="0">
                <a:solidFill>
                  <a:schemeClr val="tx1"/>
                </a:solidFill>
                <a:latin typeface="+mj-lt"/>
                <a:ea typeface="+mj-ea"/>
                <a:cs typeface="+mj-cs"/>
              </a:rPr>
              <a:t>Email to students – advising directions</a:t>
            </a:r>
          </a:p>
        </p:txBody>
      </p:sp>
      <p:sp>
        <p:nvSpPr>
          <p:cNvPr id="3" name="Content Placeholder 2">
            <a:extLst>
              <a:ext uri="{FF2B5EF4-FFF2-40B4-BE49-F238E27FC236}">
                <a16:creationId xmlns:a16="http://schemas.microsoft.com/office/drawing/2014/main" id="{A655ED15-8634-4EB0-230C-CE46359BF4BD}"/>
              </a:ext>
            </a:extLst>
          </p:cNvPr>
          <p:cNvSpPr>
            <a:spLocks noGrp="1"/>
          </p:cNvSpPr>
          <p:nvPr>
            <p:ph idx="1"/>
          </p:nvPr>
        </p:nvSpPr>
        <p:spPr>
          <a:xfrm>
            <a:off x="870148" y="3962792"/>
            <a:ext cx="5221185" cy="2102108"/>
          </a:xfrm>
        </p:spPr>
        <p:txBody>
          <a:bodyPr vert="horz" lIns="91440" tIns="45720" rIns="91440" bIns="45720" rtlCol="0" anchor="t">
            <a:normAutofit/>
          </a:bodyPr>
          <a:lstStyle/>
          <a:p>
            <a:pPr marL="0" indent="0" algn="ctr">
              <a:buNone/>
            </a:pPr>
            <a:r>
              <a:rPr lang="en-US" sz="3200" kern="1200" dirty="0">
                <a:solidFill>
                  <a:schemeClr val="tx1"/>
                </a:solidFill>
                <a:latin typeface="+mn-lt"/>
                <a:ea typeface="+mn-ea"/>
                <a:cs typeface="+mn-cs"/>
              </a:rPr>
              <a:t>See attached letter. </a:t>
            </a:r>
          </a:p>
        </p:txBody>
      </p:sp>
      <p:sp>
        <p:nvSpPr>
          <p:cNvPr id="12" name="Freeform: Shape 11">
            <a:extLst>
              <a:ext uri="{FF2B5EF4-FFF2-40B4-BE49-F238E27FC236}">
                <a16:creationId xmlns:a16="http://schemas.microsoft.com/office/drawing/2014/main" id="{F5569EEC-E12F-4856-B407-02B2813A4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04059" y="0"/>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4" name="Freeform: Shape 13">
            <a:extLst>
              <a:ext uri="{FF2B5EF4-FFF2-40B4-BE49-F238E27FC236}">
                <a16:creationId xmlns:a16="http://schemas.microsoft.com/office/drawing/2014/main" id="{CF860788-3A6A-45A3-B3F1-06F1596656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67336" y="1"/>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Envelope">
            <a:extLst>
              <a:ext uri="{FF2B5EF4-FFF2-40B4-BE49-F238E27FC236}">
                <a16:creationId xmlns:a16="http://schemas.microsoft.com/office/drawing/2014/main" id="{77DECF58-9411-C2CC-7C2D-D929FAD0C26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093046" y="1209578"/>
            <a:ext cx="4055897" cy="4055897"/>
          </a:xfrm>
          <a:custGeom>
            <a:avLst/>
            <a:gdLst/>
            <a:ahLst/>
            <a:cxnLst/>
            <a:rect l="l" t="t" r="r" b="b"/>
            <a:pathLst>
              <a:path w="4579832" h="5347063">
                <a:moveTo>
                  <a:pt x="106985" y="0"/>
                </a:moveTo>
                <a:lnTo>
                  <a:pt x="4472847" y="0"/>
                </a:lnTo>
                <a:cubicBezTo>
                  <a:pt x="4531933" y="0"/>
                  <a:pt x="4579832" y="47899"/>
                  <a:pt x="4579832" y="106985"/>
                </a:cubicBezTo>
                <a:lnTo>
                  <a:pt x="4579832" y="5240078"/>
                </a:lnTo>
                <a:cubicBezTo>
                  <a:pt x="4579832" y="5299164"/>
                  <a:pt x="4531933" y="5347063"/>
                  <a:pt x="4472847" y="5347063"/>
                </a:cubicBezTo>
                <a:lnTo>
                  <a:pt x="106985" y="5347063"/>
                </a:lnTo>
                <a:cubicBezTo>
                  <a:pt x="47899" y="5347063"/>
                  <a:pt x="0" y="5299164"/>
                  <a:pt x="0" y="5240078"/>
                </a:cubicBezTo>
                <a:lnTo>
                  <a:pt x="0" y="106985"/>
                </a:lnTo>
                <a:cubicBezTo>
                  <a:pt x="0" y="47899"/>
                  <a:pt x="47899" y="0"/>
                  <a:pt x="106985" y="0"/>
                </a:cubicBezTo>
                <a:close/>
              </a:path>
            </a:pathLst>
          </a:custGeom>
        </p:spPr>
      </p:pic>
      <p:sp>
        <p:nvSpPr>
          <p:cNvPr id="16" name="Freeform: Shape 15">
            <a:extLst>
              <a:ext uri="{FF2B5EF4-FFF2-40B4-BE49-F238E27FC236}">
                <a16:creationId xmlns:a16="http://schemas.microsoft.com/office/drawing/2014/main" id="{DF1E3393-B852-4883-B778-ED35251129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32259" y="2916245"/>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2"/>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39853D09-4205-4CC7-83EB-288E886AC9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48440" y="5717906"/>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0D040B79-3E73-4A31-840D-D6B9C9FDFC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47511" y="6258756"/>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2" name="Freeform: Shape 21">
            <a:extLst>
              <a:ext uri="{FF2B5EF4-FFF2-40B4-BE49-F238E27FC236}">
                <a16:creationId xmlns:a16="http://schemas.microsoft.com/office/drawing/2014/main" id="{156C6AE5-3F8B-42AC-9EA4-1B686A11E9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43820" y="5835650"/>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Tree>
    <p:extLst>
      <p:ext uri="{BB962C8B-B14F-4D97-AF65-F5344CB8AC3E}">
        <p14:creationId xmlns:p14="http://schemas.microsoft.com/office/powerpoint/2010/main" val="14800079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DDBB197-D710-4A4F-A9CA-FD2177498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75D1CFA-2CDB-4B64-BD9F-85744E8DA1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1A1DAD5-B2A2-0044-E2AF-5CFA42BF3E01}"/>
              </a:ext>
            </a:extLst>
          </p:cNvPr>
          <p:cNvSpPr>
            <a:spLocks noGrp="1"/>
          </p:cNvSpPr>
          <p:nvPr>
            <p:ph type="title"/>
          </p:nvPr>
        </p:nvSpPr>
        <p:spPr>
          <a:xfrm>
            <a:off x="804672" y="802955"/>
            <a:ext cx="4977976" cy="1454051"/>
          </a:xfrm>
        </p:spPr>
        <p:txBody>
          <a:bodyPr>
            <a:normAutofit/>
          </a:bodyPr>
          <a:lstStyle/>
          <a:p>
            <a:r>
              <a:rPr lang="en-US" sz="3600">
                <a:solidFill>
                  <a:schemeClr val="tx2"/>
                </a:solidFill>
              </a:rPr>
              <a:t>MinnState requirements and BSU areas</a:t>
            </a:r>
          </a:p>
        </p:txBody>
      </p:sp>
      <p:sp>
        <p:nvSpPr>
          <p:cNvPr id="3" name="Content Placeholder 2">
            <a:extLst>
              <a:ext uri="{FF2B5EF4-FFF2-40B4-BE49-F238E27FC236}">
                <a16:creationId xmlns:a16="http://schemas.microsoft.com/office/drawing/2014/main" id="{8516C6AF-E2DA-D808-1E0E-86E43602EE47}"/>
              </a:ext>
            </a:extLst>
          </p:cNvPr>
          <p:cNvSpPr>
            <a:spLocks noGrp="1"/>
          </p:cNvSpPr>
          <p:nvPr>
            <p:ph idx="1"/>
          </p:nvPr>
        </p:nvSpPr>
        <p:spPr>
          <a:xfrm>
            <a:off x="804672" y="2421682"/>
            <a:ext cx="4977578" cy="3639289"/>
          </a:xfrm>
        </p:spPr>
        <p:txBody>
          <a:bodyPr anchor="ctr">
            <a:normAutofit/>
          </a:bodyPr>
          <a:lstStyle/>
          <a:p>
            <a:r>
              <a:rPr lang="en-US" sz="1800" dirty="0">
                <a:solidFill>
                  <a:schemeClr val="tx2"/>
                </a:solidFill>
                <a:hlinkClick r:id="rId2"/>
              </a:rPr>
              <a:t>https://www.bemidjistate.edu/academics/catalog/20235</a:t>
            </a:r>
            <a:endParaRPr lang="en-US" sz="1800" dirty="0">
              <a:solidFill>
                <a:schemeClr val="tx2"/>
              </a:solidFill>
            </a:endParaRPr>
          </a:p>
          <a:p>
            <a:endParaRPr lang="en-US" sz="1800" dirty="0">
              <a:solidFill>
                <a:schemeClr val="tx2"/>
              </a:solidFill>
            </a:endParaRPr>
          </a:p>
          <a:p>
            <a:endParaRPr lang="en-US" sz="1800" dirty="0">
              <a:solidFill>
                <a:schemeClr val="tx2"/>
              </a:solidFill>
            </a:endParaRPr>
          </a:p>
          <a:p>
            <a:pPr marL="0" indent="0">
              <a:buNone/>
            </a:pPr>
            <a:endParaRPr lang="en-US" sz="1800" dirty="0">
              <a:solidFill>
                <a:schemeClr val="tx2"/>
              </a:solidFill>
            </a:endParaRPr>
          </a:p>
        </p:txBody>
      </p:sp>
      <p:grpSp>
        <p:nvGrpSpPr>
          <p:cNvPr id="14" name="Group 13">
            <a:extLst>
              <a:ext uri="{FF2B5EF4-FFF2-40B4-BE49-F238E27FC236}">
                <a16:creationId xmlns:a16="http://schemas.microsoft.com/office/drawing/2014/main" id="{25EE5136-01F1-466C-962D-BA9B4C6757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369897" y="0"/>
            <a:ext cx="5822103" cy="6685267"/>
            <a:chOff x="6357228" y="0"/>
            <a:chExt cx="5822103" cy="6685267"/>
          </a:xfrm>
        </p:grpSpPr>
        <p:sp>
          <p:nvSpPr>
            <p:cNvPr id="15" name="Freeform: Shape 14">
              <a:extLst>
                <a:ext uri="{FF2B5EF4-FFF2-40B4-BE49-F238E27FC236}">
                  <a16:creationId xmlns:a16="http://schemas.microsoft.com/office/drawing/2014/main" id="{E11D3AD4-AF9B-4EB5-8C7B-C45D173B4B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57228" y="0"/>
              <a:ext cx="5822102" cy="6685267"/>
            </a:xfrm>
            <a:custGeom>
              <a:avLst/>
              <a:gdLst>
                <a:gd name="connsiteX0" fmla="*/ 2605444 w 5822102"/>
                <a:gd name="connsiteY0" fmla="*/ 0 h 6685267"/>
                <a:gd name="connsiteX1" fmla="*/ 4757391 w 5822102"/>
                <a:gd name="connsiteY1" fmla="*/ 0 h 6685267"/>
                <a:gd name="connsiteX2" fmla="*/ 4913680 w 5822102"/>
                <a:gd name="connsiteY2" fmla="*/ 56274 h 6685267"/>
                <a:gd name="connsiteX3" fmla="*/ 5376238 w 5822102"/>
                <a:gd name="connsiteY3" fmla="*/ 282027 h 6685267"/>
                <a:gd name="connsiteX4" fmla="*/ 5658024 w 5822102"/>
                <a:gd name="connsiteY4" fmla="*/ 471014 h 6685267"/>
                <a:gd name="connsiteX5" fmla="*/ 5822102 w 5822102"/>
                <a:gd name="connsiteY5" fmla="*/ 609109 h 6685267"/>
                <a:gd name="connsiteX6" fmla="*/ 5822102 w 5822102"/>
                <a:gd name="connsiteY6" fmla="*/ 760697 h 6685267"/>
                <a:gd name="connsiteX7" fmla="*/ 5707785 w 5822102"/>
                <a:gd name="connsiteY7" fmla="*/ 666601 h 6685267"/>
                <a:gd name="connsiteX8" fmla="*/ 5577306 w 5822102"/>
                <a:gd name="connsiteY8" fmla="*/ 571666 h 6685267"/>
                <a:gd name="connsiteX9" fmla="*/ 5298630 w 5822102"/>
                <a:gd name="connsiteY9" fmla="*/ 407449 h 6685267"/>
                <a:gd name="connsiteX10" fmla="*/ 4690768 w 5822102"/>
                <a:gd name="connsiteY10" fmla="*/ 184979 h 6685267"/>
                <a:gd name="connsiteX11" fmla="*/ 4048577 w 5822102"/>
                <a:gd name="connsiteY11" fmla="*/ 99280 h 6685267"/>
                <a:gd name="connsiteX12" fmla="*/ 3405404 w 5822102"/>
                <a:gd name="connsiteY12" fmla="*/ 131937 h 6685267"/>
                <a:gd name="connsiteX13" fmla="*/ 3089702 w 5822102"/>
                <a:gd name="connsiteY13" fmla="*/ 190190 h 6685267"/>
                <a:gd name="connsiteX14" fmla="*/ 2780132 w 5822102"/>
                <a:gd name="connsiteY14" fmla="*/ 273457 h 6685267"/>
                <a:gd name="connsiteX15" fmla="*/ 2478040 w 5822102"/>
                <a:gd name="connsiteY15" fmla="*/ 379654 h 6685267"/>
                <a:gd name="connsiteX16" fmla="*/ 2184897 w 5822102"/>
                <a:gd name="connsiteY16" fmla="*/ 507972 h 6685267"/>
                <a:gd name="connsiteX17" fmla="*/ 1629141 w 5822102"/>
                <a:gd name="connsiteY17" fmla="*/ 823205 h 6685267"/>
                <a:gd name="connsiteX18" fmla="*/ 1497711 w 5822102"/>
                <a:gd name="connsiteY18" fmla="*/ 914000 h 6685267"/>
                <a:gd name="connsiteX19" fmla="*/ 1433099 w 5822102"/>
                <a:gd name="connsiteY19" fmla="*/ 960903 h 6685267"/>
                <a:gd name="connsiteX20" fmla="*/ 1369346 w 5822102"/>
                <a:gd name="connsiteY20" fmla="*/ 1008963 h 6685267"/>
                <a:gd name="connsiteX21" fmla="*/ 1123406 w 5822102"/>
                <a:gd name="connsiteY21" fmla="*/ 1212905 h 6685267"/>
                <a:gd name="connsiteX22" fmla="*/ 684367 w 5822102"/>
                <a:gd name="connsiteY22" fmla="*/ 1675564 h 6685267"/>
                <a:gd name="connsiteX23" fmla="*/ 497153 w 5822102"/>
                <a:gd name="connsiteY23" fmla="*/ 1933588 h 6685267"/>
                <a:gd name="connsiteX24" fmla="*/ 337770 w 5822102"/>
                <a:gd name="connsiteY24" fmla="*/ 2208983 h 6685267"/>
                <a:gd name="connsiteX25" fmla="*/ 302461 w 5822102"/>
                <a:gd name="connsiteY25" fmla="*/ 2280207 h 6685267"/>
                <a:gd name="connsiteX26" fmla="*/ 285296 w 5822102"/>
                <a:gd name="connsiteY26" fmla="*/ 2316107 h 6685267"/>
                <a:gd name="connsiteX27" fmla="*/ 268991 w 5822102"/>
                <a:gd name="connsiteY27" fmla="*/ 2352355 h 6685267"/>
                <a:gd name="connsiteX28" fmla="*/ 237849 w 5822102"/>
                <a:gd name="connsiteY28" fmla="*/ 2425432 h 6685267"/>
                <a:gd name="connsiteX29" fmla="*/ 208670 w 5822102"/>
                <a:gd name="connsiteY29" fmla="*/ 2499319 h 6685267"/>
                <a:gd name="connsiteX30" fmla="*/ 113775 w 5822102"/>
                <a:gd name="connsiteY30" fmla="*/ 2801929 h 6685267"/>
                <a:gd name="connsiteX31" fmla="*/ 36781 w 5822102"/>
                <a:gd name="connsiteY31" fmla="*/ 3428922 h 6685267"/>
                <a:gd name="connsiteX32" fmla="*/ 69148 w 5822102"/>
                <a:gd name="connsiteY32" fmla="*/ 3741955 h 6685267"/>
                <a:gd name="connsiteX33" fmla="*/ 167966 w 5822102"/>
                <a:gd name="connsiteY33" fmla="*/ 4041323 h 6685267"/>
                <a:gd name="connsiteX34" fmla="*/ 202049 w 5822102"/>
                <a:gd name="connsiteY34" fmla="*/ 4112894 h 6685267"/>
                <a:gd name="connsiteX35" fmla="*/ 239933 w 5822102"/>
                <a:gd name="connsiteY35" fmla="*/ 4182843 h 6685267"/>
                <a:gd name="connsiteX36" fmla="*/ 323916 w 5822102"/>
                <a:gd name="connsiteY36" fmla="*/ 4318456 h 6685267"/>
                <a:gd name="connsiteX37" fmla="*/ 416604 w 5822102"/>
                <a:gd name="connsiteY37" fmla="*/ 4449436 h 6685267"/>
                <a:gd name="connsiteX38" fmla="*/ 515911 w 5822102"/>
                <a:gd name="connsiteY38" fmla="*/ 4576711 h 6685267"/>
                <a:gd name="connsiteX39" fmla="*/ 722619 w 5822102"/>
                <a:gd name="connsiteY39" fmla="*/ 4828482 h 6685267"/>
                <a:gd name="connsiteX40" fmla="*/ 825972 w 5822102"/>
                <a:gd name="connsiteY40" fmla="*/ 4956104 h 6685267"/>
                <a:gd name="connsiteX41" fmla="*/ 926506 w 5822102"/>
                <a:gd name="connsiteY41" fmla="*/ 5085347 h 6685267"/>
                <a:gd name="connsiteX42" fmla="*/ 1027040 w 5822102"/>
                <a:gd name="connsiteY42" fmla="*/ 5210191 h 6685267"/>
                <a:gd name="connsiteX43" fmla="*/ 1132110 w 5822102"/>
                <a:gd name="connsiteY43" fmla="*/ 5330748 h 6685267"/>
                <a:gd name="connsiteX44" fmla="*/ 1354880 w 5822102"/>
                <a:gd name="connsiteY44" fmla="*/ 5558083 h 6685267"/>
                <a:gd name="connsiteX45" fmla="*/ 1855220 w 5822102"/>
                <a:gd name="connsiteY45" fmla="*/ 5937591 h 6685267"/>
                <a:gd name="connsiteX46" fmla="*/ 2131810 w 5822102"/>
                <a:gd name="connsiteY46" fmla="*/ 6080268 h 6685267"/>
                <a:gd name="connsiteX47" fmla="*/ 2423726 w 5822102"/>
                <a:gd name="connsiteY47" fmla="*/ 6188087 h 6685267"/>
                <a:gd name="connsiteX48" fmla="*/ 2727780 w 5822102"/>
                <a:gd name="connsiteY48" fmla="*/ 6262552 h 6685267"/>
                <a:gd name="connsiteX49" fmla="*/ 3041276 w 5822102"/>
                <a:gd name="connsiteY49" fmla="*/ 6304245 h 6685267"/>
                <a:gd name="connsiteX50" fmla="*/ 3360532 w 5822102"/>
                <a:gd name="connsiteY50" fmla="*/ 6317331 h 6685267"/>
                <a:gd name="connsiteX51" fmla="*/ 3439855 w 5822102"/>
                <a:gd name="connsiteY51" fmla="*/ 6316751 h 6685267"/>
                <a:gd name="connsiteX52" fmla="*/ 3478721 w 5822102"/>
                <a:gd name="connsiteY52" fmla="*/ 6315826 h 6685267"/>
                <a:gd name="connsiteX53" fmla="*/ 3517463 w 5822102"/>
                <a:gd name="connsiteY53" fmla="*/ 6313971 h 6685267"/>
                <a:gd name="connsiteX54" fmla="*/ 3671452 w 5822102"/>
                <a:gd name="connsiteY54" fmla="*/ 6301233 h 6685267"/>
                <a:gd name="connsiteX55" fmla="*/ 4265460 w 5822102"/>
                <a:gd name="connsiteY55" fmla="*/ 6149638 h 6685267"/>
                <a:gd name="connsiteX56" fmla="*/ 4546587 w 5822102"/>
                <a:gd name="connsiteY56" fmla="*/ 6018079 h 6685267"/>
                <a:gd name="connsiteX57" fmla="*/ 4818030 w 5822102"/>
                <a:gd name="connsiteY57" fmla="*/ 5858029 h 6685267"/>
                <a:gd name="connsiteX58" fmla="*/ 5081870 w 5822102"/>
                <a:gd name="connsiteY58" fmla="*/ 5676903 h 6685267"/>
                <a:gd name="connsiteX59" fmla="*/ 5212073 w 5822102"/>
                <a:gd name="connsiteY59" fmla="*/ 5581013 h 6685267"/>
                <a:gd name="connsiteX60" fmla="*/ 5343625 w 5822102"/>
                <a:gd name="connsiteY60" fmla="*/ 5481533 h 6685267"/>
                <a:gd name="connsiteX61" fmla="*/ 5610378 w 5822102"/>
                <a:gd name="connsiteY61" fmla="*/ 5284425 h 6685267"/>
                <a:gd name="connsiteX62" fmla="*/ 5822102 w 5822102"/>
                <a:gd name="connsiteY62" fmla="*/ 5126414 h 6685267"/>
                <a:gd name="connsiteX63" fmla="*/ 5822102 w 5822102"/>
                <a:gd name="connsiteY63" fmla="*/ 5556641 h 6685267"/>
                <a:gd name="connsiteX64" fmla="*/ 5576325 w 5822102"/>
                <a:gd name="connsiteY64" fmla="*/ 5749979 h 6685267"/>
                <a:gd name="connsiteX65" fmla="*/ 5447715 w 5822102"/>
                <a:gd name="connsiteY65" fmla="*/ 5852818 h 6685267"/>
                <a:gd name="connsiteX66" fmla="*/ 5315059 w 5822102"/>
                <a:gd name="connsiteY66" fmla="*/ 5956236 h 6685267"/>
                <a:gd name="connsiteX67" fmla="*/ 5038468 w 5822102"/>
                <a:gd name="connsiteY67" fmla="*/ 6155776 h 6685267"/>
                <a:gd name="connsiteX68" fmla="*/ 4741892 w 5822102"/>
                <a:gd name="connsiteY68" fmla="*/ 6338292 h 6685267"/>
                <a:gd name="connsiteX69" fmla="*/ 4420920 w 5822102"/>
                <a:gd name="connsiteY69" fmla="*/ 6492203 h 6685267"/>
                <a:gd name="connsiteX70" fmla="*/ 3717672 w 5822102"/>
                <a:gd name="connsiteY70" fmla="*/ 6670434 h 6685267"/>
                <a:gd name="connsiteX71" fmla="*/ 3535853 w 5822102"/>
                <a:gd name="connsiteY71" fmla="*/ 6683289 h 6685267"/>
                <a:gd name="connsiteX72" fmla="*/ 3490367 w 5822102"/>
                <a:gd name="connsiteY72" fmla="*/ 6684910 h 6685267"/>
                <a:gd name="connsiteX73" fmla="*/ 3445005 w 5822102"/>
                <a:gd name="connsiteY73" fmla="*/ 6685142 h 6685267"/>
                <a:gd name="connsiteX74" fmla="*/ 3355872 w 5822102"/>
                <a:gd name="connsiteY74" fmla="*/ 6684100 h 6685267"/>
                <a:gd name="connsiteX75" fmla="*/ 3179203 w 5822102"/>
                <a:gd name="connsiteY75" fmla="*/ 6677150 h 6685267"/>
                <a:gd name="connsiteX76" fmla="*/ 3002410 w 5822102"/>
                <a:gd name="connsiteY76" fmla="*/ 6661169 h 6685267"/>
                <a:gd name="connsiteX77" fmla="*/ 2650296 w 5822102"/>
                <a:gd name="connsiteY77" fmla="*/ 6604191 h 6685267"/>
                <a:gd name="connsiteX78" fmla="*/ 2306028 w 5822102"/>
                <a:gd name="connsiteY78" fmla="*/ 6505869 h 6685267"/>
                <a:gd name="connsiteX79" fmla="*/ 1978803 w 5822102"/>
                <a:gd name="connsiteY79" fmla="*/ 6363307 h 6685267"/>
                <a:gd name="connsiteX80" fmla="*/ 1678428 w 5822102"/>
                <a:gd name="connsiteY80" fmla="*/ 6177779 h 6685267"/>
                <a:gd name="connsiteX81" fmla="*/ 1175880 w 5822102"/>
                <a:gd name="connsiteY81" fmla="*/ 5710373 h 6685267"/>
                <a:gd name="connsiteX82" fmla="*/ 971502 w 5822102"/>
                <a:gd name="connsiteY82" fmla="*/ 5445399 h 6685267"/>
                <a:gd name="connsiteX83" fmla="*/ 790909 w 5822102"/>
                <a:gd name="connsiteY83" fmla="*/ 5169078 h 6685267"/>
                <a:gd name="connsiteX84" fmla="*/ 706680 w 5822102"/>
                <a:gd name="connsiteY84" fmla="*/ 5031959 h 6685267"/>
                <a:gd name="connsiteX85" fmla="*/ 619143 w 5822102"/>
                <a:gd name="connsiteY85" fmla="*/ 4897157 h 6685267"/>
                <a:gd name="connsiteX86" fmla="*/ 436465 w 5822102"/>
                <a:gd name="connsiteY86" fmla="*/ 4628710 h 6685267"/>
                <a:gd name="connsiteX87" fmla="*/ 347088 w 5822102"/>
                <a:gd name="connsiteY87" fmla="*/ 4492171 h 6685267"/>
                <a:gd name="connsiteX88" fmla="*/ 262001 w 5822102"/>
                <a:gd name="connsiteY88" fmla="*/ 4352619 h 6685267"/>
                <a:gd name="connsiteX89" fmla="*/ 118679 w 5822102"/>
                <a:gd name="connsiteY89" fmla="*/ 4059853 h 6685267"/>
                <a:gd name="connsiteX90" fmla="*/ 28322 w 5822102"/>
                <a:gd name="connsiteY90" fmla="*/ 3749136 h 6685267"/>
                <a:gd name="connsiteX91" fmla="*/ 0 w 5822102"/>
                <a:gd name="connsiteY91" fmla="*/ 3428922 h 6685267"/>
                <a:gd name="connsiteX92" fmla="*/ 253052 w 5822102"/>
                <a:gd name="connsiteY92" fmla="*/ 2174356 h 6685267"/>
                <a:gd name="connsiteX93" fmla="*/ 389141 w 5822102"/>
                <a:gd name="connsiteY93" fmla="*/ 1877652 h 6685267"/>
                <a:gd name="connsiteX94" fmla="*/ 552079 w 5822102"/>
                <a:gd name="connsiteY94" fmla="*/ 1591834 h 6685267"/>
                <a:gd name="connsiteX95" fmla="*/ 954950 w 5822102"/>
                <a:gd name="connsiteY95" fmla="*/ 1061773 h 6685267"/>
                <a:gd name="connsiteX96" fmla="*/ 1192922 w 5822102"/>
                <a:gd name="connsiteY96" fmla="*/ 822626 h 6685267"/>
                <a:gd name="connsiteX97" fmla="*/ 1255939 w 5822102"/>
                <a:gd name="connsiteY97" fmla="*/ 765880 h 6685267"/>
                <a:gd name="connsiteX98" fmla="*/ 1320183 w 5822102"/>
                <a:gd name="connsiteY98" fmla="*/ 710291 h 6685267"/>
                <a:gd name="connsiteX99" fmla="*/ 1452961 w 5822102"/>
                <a:gd name="connsiteY99" fmla="*/ 603514 h 6685267"/>
                <a:gd name="connsiteX100" fmla="*/ 2033360 w 5822102"/>
                <a:gd name="connsiteY100" fmla="*/ 235818 h 6685267"/>
                <a:gd name="connsiteX101" fmla="*/ 2512513 w 5822102"/>
                <a:gd name="connsiteY101" fmla="*/ 30012 h 66852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5822102" h="6685267">
                  <a:moveTo>
                    <a:pt x="2605444" y="0"/>
                  </a:moveTo>
                  <a:lnTo>
                    <a:pt x="4757391" y="0"/>
                  </a:lnTo>
                  <a:lnTo>
                    <a:pt x="4913680" y="56274"/>
                  </a:lnTo>
                  <a:cubicBezTo>
                    <a:pt x="5074659" y="119278"/>
                    <a:pt x="5229483" y="195083"/>
                    <a:pt x="5376238" y="282027"/>
                  </a:cubicBezTo>
                  <a:cubicBezTo>
                    <a:pt x="5474014" y="340105"/>
                    <a:pt x="5568080" y="403280"/>
                    <a:pt x="5658024" y="471014"/>
                  </a:cubicBezTo>
                  <a:lnTo>
                    <a:pt x="5822102" y="609109"/>
                  </a:lnTo>
                  <a:lnTo>
                    <a:pt x="5822102" y="760697"/>
                  </a:lnTo>
                  <a:lnTo>
                    <a:pt x="5707785" y="666601"/>
                  </a:lnTo>
                  <a:cubicBezTo>
                    <a:pt x="5665273" y="633682"/>
                    <a:pt x="5621749" y="602008"/>
                    <a:pt x="5577306" y="571666"/>
                  </a:cubicBezTo>
                  <a:cubicBezTo>
                    <a:pt x="5487929" y="511562"/>
                    <a:pt x="5395118" y="456089"/>
                    <a:pt x="5298630" y="407449"/>
                  </a:cubicBezTo>
                  <a:cubicBezTo>
                    <a:pt x="5106266" y="309010"/>
                    <a:pt x="4901153" y="235355"/>
                    <a:pt x="4690768" y="184979"/>
                  </a:cubicBezTo>
                  <a:cubicBezTo>
                    <a:pt x="4480382" y="134486"/>
                    <a:pt x="4264724" y="106807"/>
                    <a:pt x="4048577" y="99280"/>
                  </a:cubicBezTo>
                  <a:cubicBezTo>
                    <a:pt x="3832182" y="90709"/>
                    <a:pt x="3617997" y="102290"/>
                    <a:pt x="3405404" y="131937"/>
                  </a:cubicBezTo>
                  <a:cubicBezTo>
                    <a:pt x="3299353" y="147340"/>
                    <a:pt x="3193915" y="166449"/>
                    <a:pt x="3089702" y="190190"/>
                  </a:cubicBezTo>
                  <a:cubicBezTo>
                    <a:pt x="2985491" y="214278"/>
                    <a:pt x="2882137" y="241725"/>
                    <a:pt x="2780132" y="273457"/>
                  </a:cubicBezTo>
                  <a:cubicBezTo>
                    <a:pt x="2678126" y="305073"/>
                    <a:pt x="2577348" y="340510"/>
                    <a:pt x="2478040" y="379654"/>
                  </a:cubicBezTo>
                  <a:cubicBezTo>
                    <a:pt x="2378854" y="418914"/>
                    <a:pt x="2281017" y="461763"/>
                    <a:pt x="2184897" y="507972"/>
                  </a:cubicBezTo>
                  <a:cubicBezTo>
                    <a:pt x="1992657" y="600271"/>
                    <a:pt x="1806791" y="705542"/>
                    <a:pt x="1629141" y="823205"/>
                  </a:cubicBezTo>
                  <a:cubicBezTo>
                    <a:pt x="1584882" y="852736"/>
                    <a:pt x="1540745" y="882731"/>
                    <a:pt x="1497711" y="914000"/>
                  </a:cubicBezTo>
                  <a:cubicBezTo>
                    <a:pt x="1475888" y="929286"/>
                    <a:pt x="1454555" y="945153"/>
                    <a:pt x="1433099" y="960903"/>
                  </a:cubicBezTo>
                  <a:cubicBezTo>
                    <a:pt x="1411521" y="976537"/>
                    <a:pt x="1390311" y="992634"/>
                    <a:pt x="1369346" y="1008963"/>
                  </a:cubicBezTo>
                  <a:cubicBezTo>
                    <a:pt x="1285119" y="1074165"/>
                    <a:pt x="1202730" y="1141797"/>
                    <a:pt x="1123406" y="1212905"/>
                  </a:cubicBezTo>
                  <a:cubicBezTo>
                    <a:pt x="964391" y="1354656"/>
                    <a:pt x="816900" y="1509261"/>
                    <a:pt x="684367" y="1675564"/>
                  </a:cubicBezTo>
                  <a:cubicBezTo>
                    <a:pt x="618161" y="1758716"/>
                    <a:pt x="555512" y="1844763"/>
                    <a:pt x="497153" y="1933588"/>
                  </a:cubicBezTo>
                  <a:cubicBezTo>
                    <a:pt x="439775" y="2022877"/>
                    <a:pt x="385584" y="2114367"/>
                    <a:pt x="337770" y="2208983"/>
                  </a:cubicBezTo>
                  <a:cubicBezTo>
                    <a:pt x="325388" y="2232493"/>
                    <a:pt x="313862" y="2256349"/>
                    <a:pt x="302461" y="2280207"/>
                  </a:cubicBezTo>
                  <a:lnTo>
                    <a:pt x="285296" y="2316107"/>
                  </a:lnTo>
                  <a:lnTo>
                    <a:pt x="268991" y="2352355"/>
                  </a:lnTo>
                  <a:cubicBezTo>
                    <a:pt x="258324" y="2376560"/>
                    <a:pt x="247535" y="2400764"/>
                    <a:pt x="237849" y="2425432"/>
                  </a:cubicBezTo>
                  <a:cubicBezTo>
                    <a:pt x="228163" y="2450099"/>
                    <a:pt x="217498" y="2474419"/>
                    <a:pt x="208670" y="2499319"/>
                  </a:cubicBezTo>
                  <a:cubicBezTo>
                    <a:pt x="170909" y="2598219"/>
                    <a:pt x="138908" y="2699206"/>
                    <a:pt x="113775" y="2801929"/>
                  </a:cubicBezTo>
                  <a:cubicBezTo>
                    <a:pt x="62773" y="3006911"/>
                    <a:pt x="36659" y="3217917"/>
                    <a:pt x="36781" y="3428922"/>
                  </a:cubicBezTo>
                  <a:cubicBezTo>
                    <a:pt x="37394" y="3534078"/>
                    <a:pt x="47816" y="3639001"/>
                    <a:pt x="69148" y="3741955"/>
                  </a:cubicBezTo>
                  <a:cubicBezTo>
                    <a:pt x="91585" y="3844679"/>
                    <a:pt x="124074" y="3945202"/>
                    <a:pt x="167966" y="4041323"/>
                  </a:cubicBezTo>
                  <a:cubicBezTo>
                    <a:pt x="178387" y="4065528"/>
                    <a:pt x="190525" y="4089153"/>
                    <a:pt x="202049" y="4112894"/>
                  </a:cubicBezTo>
                  <a:cubicBezTo>
                    <a:pt x="214555" y="4136288"/>
                    <a:pt x="226447" y="4159912"/>
                    <a:pt x="239933" y="4182843"/>
                  </a:cubicBezTo>
                  <a:cubicBezTo>
                    <a:pt x="265680" y="4229167"/>
                    <a:pt x="294368" y="4274101"/>
                    <a:pt x="323916" y="4318456"/>
                  </a:cubicBezTo>
                  <a:cubicBezTo>
                    <a:pt x="353341" y="4362927"/>
                    <a:pt x="384849" y="4406240"/>
                    <a:pt x="416604" y="4449436"/>
                  </a:cubicBezTo>
                  <a:cubicBezTo>
                    <a:pt x="448847" y="4492286"/>
                    <a:pt x="482319" y="4534557"/>
                    <a:pt x="515911" y="4576711"/>
                  </a:cubicBezTo>
                  <a:cubicBezTo>
                    <a:pt x="583219" y="4661137"/>
                    <a:pt x="653594" y="4743825"/>
                    <a:pt x="722619" y="4828482"/>
                  </a:cubicBezTo>
                  <a:cubicBezTo>
                    <a:pt x="757315" y="4870637"/>
                    <a:pt x="791889" y="4913138"/>
                    <a:pt x="825972" y="4956104"/>
                  </a:cubicBezTo>
                  <a:cubicBezTo>
                    <a:pt x="859934" y="4998722"/>
                    <a:pt x="893649" y="5044004"/>
                    <a:pt x="926506" y="5085347"/>
                  </a:cubicBezTo>
                  <a:cubicBezTo>
                    <a:pt x="959119" y="5127734"/>
                    <a:pt x="993324" y="5168847"/>
                    <a:pt x="1027040" y="5210191"/>
                  </a:cubicBezTo>
                  <a:cubicBezTo>
                    <a:pt x="1061737" y="5250840"/>
                    <a:pt x="1096188" y="5291488"/>
                    <a:pt x="1132110" y="5330748"/>
                  </a:cubicBezTo>
                  <a:cubicBezTo>
                    <a:pt x="1203465" y="5409731"/>
                    <a:pt x="1277639" y="5485818"/>
                    <a:pt x="1354880" y="5558083"/>
                  </a:cubicBezTo>
                  <a:cubicBezTo>
                    <a:pt x="1509603" y="5702266"/>
                    <a:pt x="1676588" y="5830930"/>
                    <a:pt x="1855220" y="5937591"/>
                  </a:cubicBezTo>
                  <a:cubicBezTo>
                    <a:pt x="1944720" y="5990632"/>
                    <a:pt x="2036549" y="6039272"/>
                    <a:pt x="2131810" y="6080268"/>
                  </a:cubicBezTo>
                  <a:cubicBezTo>
                    <a:pt x="2226460" y="6122423"/>
                    <a:pt x="2324173" y="6157977"/>
                    <a:pt x="2423726" y="6188087"/>
                  </a:cubicBezTo>
                  <a:cubicBezTo>
                    <a:pt x="2523280" y="6218313"/>
                    <a:pt x="2624794" y="6242749"/>
                    <a:pt x="2727780" y="6262552"/>
                  </a:cubicBezTo>
                  <a:cubicBezTo>
                    <a:pt x="2830890" y="6282008"/>
                    <a:pt x="2935714" y="6295326"/>
                    <a:pt x="3041276" y="6304245"/>
                  </a:cubicBezTo>
                  <a:cubicBezTo>
                    <a:pt x="3146836" y="6313277"/>
                    <a:pt x="3253499" y="6317215"/>
                    <a:pt x="3360532" y="6317331"/>
                  </a:cubicBezTo>
                  <a:cubicBezTo>
                    <a:pt x="3387259" y="6317331"/>
                    <a:pt x="3414354" y="6317794"/>
                    <a:pt x="3439855" y="6316751"/>
                  </a:cubicBezTo>
                  <a:lnTo>
                    <a:pt x="3478721" y="6315826"/>
                  </a:lnTo>
                  <a:lnTo>
                    <a:pt x="3517463" y="6313971"/>
                  </a:lnTo>
                  <a:cubicBezTo>
                    <a:pt x="3569078" y="6311772"/>
                    <a:pt x="3620449" y="6306907"/>
                    <a:pt x="3671452" y="6301233"/>
                  </a:cubicBezTo>
                  <a:cubicBezTo>
                    <a:pt x="3875707" y="6277608"/>
                    <a:pt x="4074445" y="6225841"/>
                    <a:pt x="4265460" y="6149638"/>
                  </a:cubicBezTo>
                  <a:cubicBezTo>
                    <a:pt x="4361212" y="6111884"/>
                    <a:pt x="4454636" y="6067065"/>
                    <a:pt x="4546587" y="6018079"/>
                  </a:cubicBezTo>
                  <a:cubicBezTo>
                    <a:pt x="4638662" y="5969322"/>
                    <a:pt x="4729020" y="5915240"/>
                    <a:pt x="4818030" y="5858029"/>
                  </a:cubicBezTo>
                  <a:cubicBezTo>
                    <a:pt x="4907038" y="5800703"/>
                    <a:pt x="4994577" y="5739672"/>
                    <a:pt x="5081870" y="5676903"/>
                  </a:cubicBezTo>
                  <a:cubicBezTo>
                    <a:pt x="5125392" y="5645519"/>
                    <a:pt x="5168794" y="5613324"/>
                    <a:pt x="5212073" y="5581013"/>
                  </a:cubicBezTo>
                  <a:lnTo>
                    <a:pt x="5343625" y="5481533"/>
                  </a:lnTo>
                  <a:cubicBezTo>
                    <a:pt x="5432696" y="5414768"/>
                    <a:pt x="5521951" y="5349452"/>
                    <a:pt x="5610378" y="5284425"/>
                  </a:cubicBezTo>
                  <a:lnTo>
                    <a:pt x="5822102" y="5126414"/>
                  </a:lnTo>
                  <a:lnTo>
                    <a:pt x="5822102" y="5556641"/>
                  </a:lnTo>
                  <a:lnTo>
                    <a:pt x="5576325" y="5749979"/>
                  </a:lnTo>
                  <a:lnTo>
                    <a:pt x="5447715" y="5852818"/>
                  </a:lnTo>
                  <a:cubicBezTo>
                    <a:pt x="5403945" y="5887445"/>
                    <a:pt x="5359932" y="5922073"/>
                    <a:pt x="5315059" y="5956236"/>
                  </a:cubicBezTo>
                  <a:cubicBezTo>
                    <a:pt x="5225682" y="6024680"/>
                    <a:pt x="5133976" y="6091734"/>
                    <a:pt x="5038468" y="6155776"/>
                  </a:cubicBezTo>
                  <a:cubicBezTo>
                    <a:pt x="4943084" y="6219703"/>
                    <a:pt x="4845002" y="6281777"/>
                    <a:pt x="4741892" y="6338292"/>
                  </a:cubicBezTo>
                  <a:cubicBezTo>
                    <a:pt x="4638784" y="6394692"/>
                    <a:pt x="4532120" y="6447038"/>
                    <a:pt x="4420920" y="6492203"/>
                  </a:cubicBezTo>
                  <a:cubicBezTo>
                    <a:pt x="4199255" y="6583693"/>
                    <a:pt x="3959813" y="6644840"/>
                    <a:pt x="3717672" y="6670434"/>
                  </a:cubicBezTo>
                  <a:cubicBezTo>
                    <a:pt x="3657106" y="6676456"/>
                    <a:pt x="3596419" y="6681321"/>
                    <a:pt x="3535853" y="6683289"/>
                  </a:cubicBezTo>
                  <a:lnTo>
                    <a:pt x="3490367" y="6684910"/>
                  </a:lnTo>
                  <a:lnTo>
                    <a:pt x="3445005" y="6685142"/>
                  </a:lnTo>
                  <a:cubicBezTo>
                    <a:pt x="3414354" y="6685605"/>
                    <a:pt x="3385297" y="6684679"/>
                    <a:pt x="3355872" y="6684100"/>
                  </a:cubicBezTo>
                  <a:cubicBezTo>
                    <a:pt x="3297146" y="6683405"/>
                    <a:pt x="3238052" y="6680047"/>
                    <a:pt x="3179203" y="6677150"/>
                  </a:cubicBezTo>
                  <a:cubicBezTo>
                    <a:pt x="3120232" y="6672519"/>
                    <a:pt x="3061259" y="6668233"/>
                    <a:pt x="3002410" y="6661169"/>
                  </a:cubicBezTo>
                  <a:cubicBezTo>
                    <a:pt x="2884589" y="6647851"/>
                    <a:pt x="2766891" y="6629669"/>
                    <a:pt x="2650296" y="6604191"/>
                  </a:cubicBezTo>
                  <a:cubicBezTo>
                    <a:pt x="2533702" y="6578713"/>
                    <a:pt x="2418456" y="6545938"/>
                    <a:pt x="2306028" y="6505869"/>
                  </a:cubicBezTo>
                  <a:cubicBezTo>
                    <a:pt x="2193602" y="6465683"/>
                    <a:pt x="2084118" y="6417738"/>
                    <a:pt x="1978803" y="6363307"/>
                  </a:cubicBezTo>
                  <a:cubicBezTo>
                    <a:pt x="1873855" y="6308066"/>
                    <a:pt x="1773077" y="6246340"/>
                    <a:pt x="1678428" y="6177779"/>
                  </a:cubicBezTo>
                  <a:cubicBezTo>
                    <a:pt x="1488393" y="6041356"/>
                    <a:pt x="1321900" y="5881423"/>
                    <a:pt x="1175880" y="5710373"/>
                  </a:cubicBezTo>
                  <a:cubicBezTo>
                    <a:pt x="1103177" y="5624441"/>
                    <a:pt x="1035501" y="5535732"/>
                    <a:pt x="971502" y="5445399"/>
                  </a:cubicBezTo>
                  <a:cubicBezTo>
                    <a:pt x="907380" y="5355069"/>
                    <a:pt x="847550" y="5262768"/>
                    <a:pt x="790909" y="5169078"/>
                  </a:cubicBezTo>
                  <a:cubicBezTo>
                    <a:pt x="761974" y="5121712"/>
                    <a:pt x="735492" y="5077357"/>
                    <a:pt x="706680" y="5031959"/>
                  </a:cubicBezTo>
                  <a:cubicBezTo>
                    <a:pt x="678114" y="4986910"/>
                    <a:pt x="649058" y="4941860"/>
                    <a:pt x="619143" y="4897157"/>
                  </a:cubicBezTo>
                  <a:lnTo>
                    <a:pt x="436465" y="4628710"/>
                  </a:lnTo>
                  <a:cubicBezTo>
                    <a:pt x="406182" y="4583544"/>
                    <a:pt x="376267" y="4538147"/>
                    <a:pt x="347088" y="4492171"/>
                  </a:cubicBezTo>
                  <a:cubicBezTo>
                    <a:pt x="317908" y="4446194"/>
                    <a:pt x="288974" y="4400102"/>
                    <a:pt x="262001" y="4352619"/>
                  </a:cubicBezTo>
                  <a:cubicBezTo>
                    <a:pt x="207934" y="4258119"/>
                    <a:pt x="158280" y="4160840"/>
                    <a:pt x="118679" y="4059853"/>
                  </a:cubicBezTo>
                  <a:cubicBezTo>
                    <a:pt x="78343" y="3959214"/>
                    <a:pt x="48429" y="3854870"/>
                    <a:pt x="28322" y="3749136"/>
                  </a:cubicBezTo>
                  <a:cubicBezTo>
                    <a:pt x="9073" y="3643402"/>
                    <a:pt x="0" y="3536046"/>
                    <a:pt x="0" y="3428922"/>
                  </a:cubicBezTo>
                  <a:cubicBezTo>
                    <a:pt x="1594" y="3001816"/>
                    <a:pt x="89010" y="2575868"/>
                    <a:pt x="253052" y="2174356"/>
                  </a:cubicBezTo>
                  <a:cubicBezTo>
                    <a:pt x="294246" y="2074066"/>
                    <a:pt x="338873" y="1974700"/>
                    <a:pt x="389141" y="1877652"/>
                  </a:cubicBezTo>
                  <a:cubicBezTo>
                    <a:pt x="438672" y="1780256"/>
                    <a:pt x="493230" y="1684945"/>
                    <a:pt x="552079" y="1591834"/>
                  </a:cubicBezTo>
                  <a:cubicBezTo>
                    <a:pt x="669900" y="1405728"/>
                    <a:pt x="804394" y="1227729"/>
                    <a:pt x="954950" y="1061773"/>
                  </a:cubicBezTo>
                  <a:cubicBezTo>
                    <a:pt x="1030597" y="979085"/>
                    <a:pt x="1109552" y="898829"/>
                    <a:pt x="1192922" y="822626"/>
                  </a:cubicBezTo>
                  <a:cubicBezTo>
                    <a:pt x="1213642" y="803402"/>
                    <a:pt x="1234483" y="784409"/>
                    <a:pt x="1255939" y="765880"/>
                  </a:cubicBezTo>
                  <a:cubicBezTo>
                    <a:pt x="1277273" y="747234"/>
                    <a:pt x="1298237" y="728241"/>
                    <a:pt x="1320183" y="710291"/>
                  </a:cubicBezTo>
                  <a:cubicBezTo>
                    <a:pt x="1363585" y="673811"/>
                    <a:pt x="1408088" y="638489"/>
                    <a:pt x="1452961" y="603514"/>
                  </a:cubicBezTo>
                  <a:cubicBezTo>
                    <a:pt x="1633310" y="464543"/>
                    <a:pt x="1828125" y="341437"/>
                    <a:pt x="2033360" y="235818"/>
                  </a:cubicBezTo>
                  <a:cubicBezTo>
                    <a:pt x="2187242" y="156561"/>
                    <a:pt x="2347554" y="87597"/>
                    <a:pt x="2512513" y="3001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15102EBE-A80F-4CFF-B1DD-941EF9728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04998" y="98659"/>
              <a:ext cx="5774333" cy="6315453"/>
            </a:xfrm>
            <a:custGeom>
              <a:avLst/>
              <a:gdLst>
                <a:gd name="connsiteX0" fmla="*/ 3707237 w 5774333"/>
                <a:gd name="connsiteY0" fmla="*/ 1489 h 6315453"/>
                <a:gd name="connsiteX1" fmla="*/ 4037665 w 5774333"/>
                <a:gd name="connsiteY1" fmla="*/ 6121 h 6315453"/>
                <a:gd name="connsiteX2" fmla="*/ 4692239 w 5774333"/>
                <a:gd name="connsiteY2" fmla="*/ 102128 h 6315453"/>
                <a:gd name="connsiteX3" fmla="*/ 5315059 w 5774333"/>
                <a:gd name="connsiteY3" fmla="*/ 324945 h 6315453"/>
                <a:gd name="connsiteX4" fmla="*/ 5738325 w 5774333"/>
                <a:gd name="connsiteY4" fmla="*/ 578286 h 6315453"/>
                <a:gd name="connsiteX5" fmla="*/ 5774333 w 5774333"/>
                <a:gd name="connsiteY5" fmla="*/ 606551 h 6315453"/>
                <a:gd name="connsiteX6" fmla="*/ 5774333 w 5774333"/>
                <a:gd name="connsiteY6" fmla="*/ 975490 h 6315453"/>
                <a:gd name="connsiteX7" fmla="*/ 5676001 w 5774333"/>
                <a:gd name="connsiteY7" fmla="*/ 889749 h 6315453"/>
                <a:gd name="connsiteX8" fmla="*/ 5177132 w 5774333"/>
                <a:gd name="connsiteY8" fmla="*/ 581926 h 6315453"/>
                <a:gd name="connsiteX9" fmla="*/ 4615735 w 5774333"/>
                <a:gd name="connsiteY9" fmla="*/ 388640 h 6315453"/>
                <a:gd name="connsiteX10" fmla="*/ 4020010 w 5774333"/>
                <a:gd name="connsiteY10" fmla="*/ 308500 h 6315453"/>
                <a:gd name="connsiteX11" fmla="*/ 3416315 w 5774333"/>
                <a:gd name="connsiteY11" fmla="*/ 328882 h 6315453"/>
                <a:gd name="connsiteX12" fmla="*/ 2823779 w 5774333"/>
                <a:gd name="connsiteY12" fmla="*/ 446545 h 6315453"/>
                <a:gd name="connsiteX13" fmla="*/ 2256987 w 5774333"/>
                <a:gd name="connsiteY13" fmla="*/ 651296 h 6315453"/>
                <a:gd name="connsiteX14" fmla="*/ 1244169 w 5774333"/>
                <a:gd name="connsiteY14" fmla="*/ 1280374 h 6315453"/>
                <a:gd name="connsiteX15" fmla="*/ 830141 w 5774333"/>
                <a:gd name="connsiteY15" fmla="*/ 1700184 h 6315453"/>
                <a:gd name="connsiteX16" fmla="*/ 502792 w 5774333"/>
                <a:gd name="connsiteY16" fmla="*/ 2182300 h 6315453"/>
                <a:gd name="connsiteX17" fmla="*/ 280637 w 5774333"/>
                <a:gd name="connsiteY17" fmla="*/ 2715256 h 6315453"/>
                <a:gd name="connsiteX18" fmla="*/ 199843 w 5774333"/>
                <a:gd name="connsiteY18" fmla="*/ 3283418 h 6315453"/>
                <a:gd name="connsiteX19" fmla="*/ 233926 w 5774333"/>
                <a:gd name="connsiteY19" fmla="*/ 3561593 h 6315453"/>
                <a:gd name="connsiteX20" fmla="*/ 334582 w 5774333"/>
                <a:gd name="connsiteY20" fmla="*/ 3821816 h 6315453"/>
                <a:gd name="connsiteX21" fmla="*/ 404834 w 5774333"/>
                <a:gd name="connsiteY21" fmla="*/ 3944343 h 6315453"/>
                <a:gd name="connsiteX22" fmla="*/ 485506 w 5774333"/>
                <a:gd name="connsiteY22" fmla="*/ 4062932 h 6315453"/>
                <a:gd name="connsiteX23" fmla="*/ 671861 w 5774333"/>
                <a:gd name="connsiteY23" fmla="*/ 4292120 h 6315453"/>
                <a:gd name="connsiteX24" fmla="*/ 873542 w 5774333"/>
                <a:gd name="connsiteY24" fmla="*/ 4523044 h 6315453"/>
                <a:gd name="connsiteX25" fmla="*/ 973831 w 5774333"/>
                <a:gd name="connsiteY25" fmla="*/ 4643601 h 6315453"/>
                <a:gd name="connsiteX26" fmla="*/ 1022014 w 5774333"/>
                <a:gd name="connsiteY26" fmla="*/ 4702780 h 6315453"/>
                <a:gd name="connsiteX27" fmla="*/ 1069215 w 5774333"/>
                <a:gd name="connsiteY27" fmla="*/ 4759411 h 6315453"/>
                <a:gd name="connsiteX28" fmla="*/ 1474784 w 5774333"/>
                <a:gd name="connsiteY28" fmla="*/ 5177948 h 6315453"/>
                <a:gd name="connsiteX29" fmla="*/ 1690442 w 5774333"/>
                <a:gd name="connsiteY29" fmla="*/ 5366255 h 6315453"/>
                <a:gd name="connsiteX30" fmla="*/ 1916276 w 5774333"/>
                <a:gd name="connsiteY30" fmla="*/ 5539852 h 6315453"/>
                <a:gd name="connsiteX31" fmla="*/ 2420784 w 5774333"/>
                <a:gd name="connsiteY31" fmla="*/ 5814437 h 6315453"/>
                <a:gd name="connsiteX32" fmla="*/ 2703015 w 5774333"/>
                <a:gd name="connsiteY32" fmla="*/ 5892029 h 6315453"/>
                <a:gd name="connsiteX33" fmla="*/ 2775350 w 5774333"/>
                <a:gd name="connsiteY33" fmla="*/ 5905695 h 6315453"/>
                <a:gd name="connsiteX34" fmla="*/ 2848299 w 5774333"/>
                <a:gd name="connsiteY34" fmla="*/ 5917161 h 6315453"/>
                <a:gd name="connsiteX35" fmla="*/ 2995544 w 5774333"/>
                <a:gd name="connsiteY35" fmla="*/ 5933605 h 6315453"/>
                <a:gd name="connsiteX36" fmla="*/ 3069596 w 5774333"/>
                <a:gd name="connsiteY36" fmla="*/ 5938933 h 6315453"/>
                <a:gd name="connsiteX37" fmla="*/ 3143894 w 5774333"/>
                <a:gd name="connsiteY37" fmla="*/ 5942639 h 6315453"/>
                <a:gd name="connsiteX38" fmla="*/ 3218436 w 5774333"/>
                <a:gd name="connsiteY38" fmla="*/ 5944260 h 6315453"/>
                <a:gd name="connsiteX39" fmla="*/ 3293101 w 5774333"/>
                <a:gd name="connsiteY39" fmla="*/ 5943913 h 6315453"/>
                <a:gd name="connsiteX40" fmla="*/ 3330494 w 5774333"/>
                <a:gd name="connsiteY40" fmla="*/ 5943565 h 6315453"/>
                <a:gd name="connsiteX41" fmla="*/ 3366540 w 5774333"/>
                <a:gd name="connsiteY41" fmla="*/ 5942059 h 6315453"/>
                <a:gd name="connsiteX42" fmla="*/ 3402462 w 5774333"/>
                <a:gd name="connsiteY42" fmla="*/ 5940323 h 6315453"/>
                <a:gd name="connsiteX43" fmla="*/ 3438262 w 5774333"/>
                <a:gd name="connsiteY43" fmla="*/ 5937543 h 6315453"/>
                <a:gd name="connsiteX44" fmla="*/ 3580236 w 5774333"/>
                <a:gd name="connsiteY44" fmla="*/ 5920982 h 6315453"/>
                <a:gd name="connsiteX45" fmla="*/ 4121034 w 5774333"/>
                <a:gd name="connsiteY45" fmla="*/ 5753290 h 6315453"/>
                <a:gd name="connsiteX46" fmla="*/ 4620639 w 5774333"/>
                <a:gd name="connsiteY46" fmla="*/ 5459364 h 6315453"/>
                <a:gd name="connsiteX47" fmla="*/ 4741771 w 5774333"/>
                <a:gd name="connsiteY47" fmla="*/ 5372971 h 6315453"/>
                <a:gd name="connsiteX48" fmla="*/ 4862901 w 5774333"/>
                <a:gd name="connsiteY48" fmla="*/ 5283682 h 6315453"/>
                <a:gd name="connsiteX49" fmla="*/ 5108229 w 5774333"/>
                <a:gd name="connsiteY49" fmla="*/ 5098386 h 6315453"/>
                <a:gd name="connsiteX50" fmla="*/ 5612493 w 5774333"/>
                <a:gd name="connsiteY50" fmla="*/ 4739724 h 6315453"/>
                <a:gd name="connsiteX51" fmla="*/ 5774333 w 5774333"/>
                <a:gd name="connsiteY51" fmla="*/ 4623488 h 6315453"/>
                <a:gd name="connsiteX52" fmla="*/ 5774333 w 5774333"/>
                <a:gd name="connsiteY52" fmla="*/ 5232926 h 6315453"/>
                <a:gd name="connsiteX53" fmla="*/ 5676492 w 5774333"/>
                <a:gd name="connsiteY53" fmla="*/ 5306859 h 6315453"/>
                <a:gd name="connsiteX54" fmla="*/ 5426260 w 5774333"/>
                <a:gd name="connsiteY54" fmla="*/ 5486233 h 6315453"/>
                <a:gd name="connsiteX55" fmla="*/ 5300225 w 5774333"/>
                <a:gd name="connsiteY55" fmla="*/ 5576217 h 6315453"/>
                <a:gd name="connsiteX56" fmla="*/ 5170757 w 5774333"/>
                <a:gd name="connsiteY56" fmla="*/ 5666780 h 6315453"/>
                <a:gd name="connsiteX57" fmla="*/ 5038100 w 5774333"/>
                <a:gd name="connsiteY57" fmla="*/ 5756185 h 6315453"/>
                <a:gd name="connsiteX58" fmla="*/ 4901276 w 5774333"/>
                <a:gd name="connsiteY58" fmla="*/ 5843043 h 6315453"/>
                <a:gd name="connsiteX59" fmla="*/ 4614019 w 5774333"/>
                <a:gd name="connsiteY59" fmla="*/ 6006103 h 6315453"/>
                <a:gd name="connsiteX60" fmla="*/ 4305061 w 5774333"/>
                <a:gd name="connsiteY60" fmla="*/ 6144726 h 6315453"/>
                <a:gd name="connsiteX61" fmla="*/ 3632710 w 5774333"/>
                <a:gd name="connsiteY61" fmla="*/ 6304196 h 6315453"/>
                <a:gd name="connsiteX62" fmla="*/ 3459594 w 5774333"/>
                <a:gd name="connsiteY62" fmla="*/ 6314504 h 6315453"/>
                <a:gd name="connsiteX63" fmla="*/ 3416315 w 5774333"/>
                <a:gd name="connsiteY63" fmla="*/ 6315429 h 6315453"/>
                <a:gd name="connsiteX64" fmla="*/ 3373159 w 5774333"/>
                <a:gd name="connsiteY64" fmla="*/ 6315198 h 6315453"/>
                <a:gd name="connsiteX65" fmla="*/ 3330127 w 5774333"/>
                <a:gd name="connsiteY65" fmla="*/ 6314735 h 6315453"/>
                <a:gd name="connsiteX66" fmla="*/ 3288320 w 5774333"/>
                <a:gd name="connsiteY66" fmla="*/ 6313230 h 6315453"/>
                <a:gd name="connsiteX67" fmla="*/ 2954350 w 5774333"/>
                <a:gd name="connsiteY67" fmla="*/ 6288098 h 6315453"/>
                <a:gd name="connsiteX68" fmla="*/ 2622466 w 5774333"/>
                <a:gd name="connsiteY68" fmla="*/ 6232742 h 6315453"/>
                <a:gd name="connsiteX69" fmla="*/ 2296466 w 5774333"/>
                <a:gd name="connsiteY69" fmla="*/ 6146001 h 6315453"/>
                <a:gd name="connsiteX70" fmla="*/ 1672419 w 5774333"/>
                <a:gd name="connsiteY70" fmla="*/ 5885197 h 6315453"/>
                <a:gd name="connsiteX71" fmla="*/ 1146578 w 5774333"/>
                <a:gd name="connsiteY71" fmla="*/ 5479168 h 6315453"/>
                <a:gd name="connsiteX72" fmla="*/ 933372 w 5774333"/>
                <a:gd name="connsiteY72" fmla="*/ 5234810 h 6315453"/>
                <a:gd name="connsiteX73" fmla="*/ 747140 w 5774333"/>
                <a:gd name="connsiteY73" fmla="*/ 4976091 h 6315453"/>
                <a:gd name="connsiteX74" fmla="*/ 703616 w 5774333"/>
                <a:gd name="connsiteY74" fmla="*/ 4910196 h 6315453"/>
                <a:gd name="connsiteX75" fmla="*/ 662053 w 5774333"/>
                <a:gd name="connsiteY75" fmla="*/ 4846269 h 6315453"/>
                <a:gd name="connsiteX76" fmla="*/ 580033 w 5774333"/>
                <a:gd name="connsiteY76" fmla="*/ 4722352 h 6315453"/>
                <a:gd name="connsiteX77" fmla="*/ 410105 w 5774333"/>
                <a:gd name="connsiteY77" fmla="*/ 4469193 h 6315453"/>
                <a:gd name="connsiteX78" fmla="*/ 244224 w 5774333"/>
                <a:gd name="connsiteY78" fmla="*/ 4201556 h 6315453"/>
                <a:gd name="connsiteX79" fmla="*/ 169437 w 5774333"/>
                <a:gd name="connsiteY79" fmla="*/ 4059690 h 6315453"/>
                <a:gd name="connsiteX80" fmla="*/ 105929 w 5774333"/>
                <a:gd name="connsiteY80" fmla="*/ 3911221 h 6315453"/>
                <a:gd name="connsiteX81" fmla="*/ 57256 w 5774333"/>
                <a:gd name="connsiteY81" fmla="*/ 3757195 h 6315453"/>
                <a:gd name="connsiteX82" fmla="*/ 39111 w 5774333"/>
                <a:gd name="connsiteY82" fmla="*/ 3678677 h 6315453"/>
                <a:gd name="connsiteX83" fmla="*/ 31142 w 5774333"/>
                <a:gd name="connsiteY83" fmla="*/ 3639300 h 6315453"/>
                <a:gd name="connsiteX84" fmla="*/ 24521 w 5774333"/>
                <a:gd name="connsiteY84" fmla="*/ 3599809 h 6315453"/>
                <a:gd name="connsiteX85" fmla="*/ 0 w 5774333"/>
                <a:gd name="connsiteY85" fmla="*/ 3283418 h 6315453"/>
                <a:gd name="connsiteX86" fmla="*/ 68045 w 5774333"/>
                <a:gd name="connsiteY86" fmla="*/ 2666963 h 6315453"/>
                <a:gd name="connsiteX87" fmla="*/ 272546 w 5774333"/>
                <a:gd name="connsiteY87" fmla="*/ 2076334 h 6315453"/>
                <a:gd name="connsiteX88" fmla="*/ 1039300 w 5774333"/>
                <a:gd name="connsiteY88" fmla="*/ 1073307 h 6315453"/>
                <a:gd name="connsiteX89" fmla="*/ 1547733 w 5774333"/>
                <a:gd name="connsiteY89" fmla="*/ 680365 h 6315453"/>
                <a:gd name="connsiteX90" fmla="*/ 2115995 w 5774333"/>
                <a:gd name="connsiteY90" fmla="*/ 368373 h 6315453"/>
                <a:gd name="connsiteX91" fmla="*/ 3377451 w 5774333"/>
                <a:gd name="connsiteY91" fmla="*/ 24304 h 6315453"/>
                <a:gd name="connsiteX92" fmla="*/ 3707237 w 5774333"/>
                <a:gd name="connsiteY92" fmla="*/ 1489 h 6315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5774333" h="6315453">
                  <a:moveTo>
                    <a:pt x="3707237" y="1489"/>
                  </a:moveTo>
                  <a:cubicBezTo>
                    <a:pt x="3817502" y="-1522"/>
                    <a:pt x="3927875" y="41"/>
                    <a:pt x="4037665" y="6121"/>
                  </a:cubicBezTo>
                  <a:cubicBezTo>
                    <a:pt x="4257614" y="18745"/>
                    <a:pt x="4477439" y="49665"/>
                    <a:pt x="4692239" y="102128"/>
                  </a:cubicBezTo>
                  <a:cubicBezTo>
                    <a:pt x="4907039" y="154474"/>
                    <a:pt x="5116811" y="228592"/>
                    <a:pt x="5315059" y="324945"/>
                  </a:cubicBezTo>
                  <a:cubicBezTo>
                    <a:pt x="5463562" y="397211"/>
                    <a:pt x="5606133" y="481527"/>
                    <a:pt x="5738325" y="578286"/>
                  </a:cubicBezTo>
                  <a:lnTo>
                    <a:pt x="5774333" y="606551"/>
                  </a:lnTo>
                  <a:lnTo>
                    <a:pt x="5774333" y="975490"/>
                  </a:lnTo>
                  <a:lnTo>
                    <a:pt x="5676001" y="889749"/>
                  </a:lnTo>
                  <a:cubicBezTo>
                    <a:pt x="5522381" y="769886"/>
                    <a:pt x="5355519" y="665657"/>
                    <a:pt x="5177132" y="581926"/>
                  </a:cubicBezTo>
                  <a:cubicBezTo>
                    <a:pt x="4998867" y="497965"/>
                    <a:pt x="4810183" y="433574"/>
                    <a:pt x="4615735" y="388640"/>
                  </a:cubicBezTo>
                  <a:cubicBezTo>
                    <a:pt x="4421289" y="343591"/>
                    <a:pt x="4221446" y="317649"/>
                    <a:pt x="4020010" y="308500"/>
                  </a:cubicBezTo>
                  <a:cubicBezTo>
                    <a:pt x="3818207" y="298887"/>
                    <a:pt x="3616649" y="305257"/>
                    <a:pt x="3416315" y="328882"/>
                  </a:cubicBezTo>
                  <a:cubicBezTo>
                    <a:pt x="3216106" y="352623"/>
                    <a:pt x="3017736" y="392346"/>
                    <a:pt x="2823779" y="446545"/>
                  </a:cubicBezTo>
                  <a:cubicBezTo>
                    <a:pt x="2629699" y="500513"/>
                    <a:pt x="2440401" y="570345"/>
                    <a:pt x="2256987" y="651296"/>
                  </a:cubicBezTo>
                  <a:cubicBezTo>
                    <a:pt x="1889058" y="811461"/>
                    <a:pt x="1545527" y="1023856"/>
                    <a:pt x="1244169" y="1280374"/>
                  </a:cubicBezTo>
                  <a:cubicBezTo>
                    <a:pt x="1093982" y="1409039"/>
                    <a:pt x="954828" y="1549400"/>
                    <a:pt x="830141" y="1700184"/>
                  </a:cubicBezTo>
                  <a:cubicBezTo>
                    <a:pt x="705209" y="1850736"/>
                    <a:pt x="594989" y="2012176"/>
                    <a:pt x="502792" y="2182300"/>
                  </a:cubicBezTo>
                  <a:cubicBezTo>
                    <a:pt x="410595" y="2352308"/>
                    <a:pt x="333847" y="2530307"/>
                    <a:pt x="280637" y="2715256"/>
                  </a:cubicBezTo>
                  <a:cubicBezTo>
                    <a:pt x="227306" y="2899741"/>
                    <a:pt x="199719" y="3091521"/>
                    <a:pt x="199843" y="3283418"/>
                  </a:cubicBezTo>
                  <a:cubicBezTo>
                    <a:pt x="200946" y="3377687"/>
                    <a:pt x="210754" y="3471261"/>
                    <a:pt x="233926" y="3561593"/>
                  </a:cubicBezTo>
                  <a:cubicBezTo>
                    <a:pt x="256730" y="3652040"/>
                    <a:pt x="292162" y="3738550"/>
                    <a:pt x="334582" y="3821816"/>
                  </a:cubicBezTo>
                  <a:cubicBezTo>
                    <a:pt x="356038" y="3863392"/>
                    <a:pt x="379823" y="3904157"/>
                    <a:pt x="404834" y="3944343"/>
                  </a:cubicBezTo>
                  <a:cubicBezTo>
                    <a:pt x="430212" y="3984413"/>
                    <a:pt x="457308" y="4023905"/>
                    <a:pt x="485506" y="4062932"/>
                  </a:cubicBezTo>
                  <a:cubicBezTo>
                    <a:pt x="542639" y="4140757"/>
                    <a:pt x="606146" y="4216265"/>
                    <a:pt x="671861" y="4292120"/>
                  </a:cubicBezTo>
                  <a:cubicBezTo>
                    <a:pt x="737576" y="4368091"/>
                    <a:pt x="806234" y="4444062"/>
                    <a:pt x="873542" y="4523044"/>
                  </a:cubicBezTo>
                  <a:cubicBezTo>
                    <a:pt x="907258" y="4562419"/>
                    <a:pt x="940606" y="4602721"/>
                    <a:pt x="973831" y="4643601"/>
                  </a:cubicBezTo>
                  <a:lnTo>
                    <a:pt x="1022014" y="4702780"/>
                  </a:lnTo>
                  <a:cubicBezTo>
                    <a:pt x="1037829" y="4721658"/>
                    <a:pt x="1052910" y="4740998"/>
                    <a:pt x="1069215" y="4759411"/>
                  </a:cubicBezTo>
                  <a:cubicBezTo>
                    <a:pt x="1196477" y="4909269"/>
                    <a:pt x="1334527" y="5047199"/>
                    <a:pt x="1474784" y="5177948"/>
                  </a:cubicBezTo>
                  <a:cubicBezTo>
                    <a:pt x="1545281" y="5243033"/>
                    <a:pt x="1617003" y="5305917"/>
                    <a:pt x="1690442" y="5366255"/>
                  </a:cubicBezTo>
                  <a:cubicBezTo>
                    <a:pt x="1763881" y="5426591"/>
                    <a:pt x="1838668" y="5484959"/>
                    <a:pt x="1916276" y="5539852"/>
                  </a:cubicBezTo>
                  <a:cubicBezTo>
                    <a:pt x="2070877" y="5649872"/>
                    <a:pt x="2237617" y="5748194"/>
                    <a:pt x="2420784" y="5814437"/>
                  </a:cubicBezTo>
                  <a:cubicBezTo>
                    <a:pt x="2512124" y="5847559"/>
                    <a:pt x="2606773" y="5872921"/>
                    <a:pt x="2703015" y="5892029"/>
                  </a:cubicBezTo>
                  <a:cubicBezTo>
                    <a:pt x="2727168" y="5896546"/>
                    <a:pt x="2751075" y="5901758"/>
                    <a:pt x="2775350" y="5905695"/>
                  </a:cubicBezTo>
                  <a:lnTo>
                    <a:pt x="2848299" y="5917161"/>
                  </a:lnTo>
                  <a:cubicBezTo>
                    <a:pt x="2897218" y="5923298"/>
                    <a:pt x="2946136" y="5929784"/>
                    <a:pt x="2995544" y="5933605"/>
                  </a:cubicBezTo>
                  <a:cubicBezTo>
                    <a:pt x="3020188" y="5935806"/>
                    <a:pt x="3044831" y="5937891"/>
                    <a:pt x="3069596" y="5938933"/>
                  </a:cubicBezTo>
                  <a:cubicBezTo>
                    <a:pt x="3094362" y="5940090"/>
                    <a:pt x="3119005" y="5941943"/>
                    <a:pt x="3143894" y="5942639"/>
                  </a:cubicBezTo>
                  <a:lnTo>
                    <a:pt x="3218436" y="5944260"/>
                  </a:lnTo>
                  <a:cubicBezTo>
                    <a:pt x="3243201" y="5944838"/>
                    <a:pt x="3268212" y="5944029"/>
                    <a:pt x="3293101" y="5943913"/>
                  </a:cubicBezTo>
                  <a:lnTo>
                    <a:pt x="3330494" y="5943565"/>
                  </a:lnTo>
                  <a:cubicBezTo>
                    <a:pt x="3342632" y="5943218"/>
                    <a:pt x="3354524" y="5942523"/>
                    <a:pt x="3366540" y="5942059"/>
                  </a:cubicBezTo>
                  <a:cubicBezTo>
                    <a:pt x="3378554" y="5941480"/>
                    <a:pt x="3390570" y="5941134"/>
                    <a:pt x="3402462" y="5940323"/>
                  </a:cubicBezTo>
                  <a:lnTo>
                    <a:pt x="3438262" y="5937543"/>
                  </a:lnTo>
                  <a:cubicBezTo>
                    <a:pt x="3485954" y="5933953"/>
                    <a:pt x="3533279" y="5927931"/>
                    <a:pt x="3580236" y="5920982"/>
                  </a:cubicBezTo>
                  <a:cubicBezTo>
                    <a:pt x="3768185" y="5891567"/>
                    <a:pt x="3948901" y="5834010"/>
                    <a:pt x="4121034" y="5753290"/>
                  </a:cubicBezTo>
                  <a:cubicBezTo>
                    <a:pt x="4293782" y="5673497"/>
                    <a:pt x="4458191" y="5571353"/>
                    <a:pt x="4620639" y="5459364"/>
                  </a:cubicBezTo>
                  <a:cubicBezTo>
                    <a:pt x="4661221" y="5431455"/>
                    <a:pt x="4701557" y="5402271"/>
                    <a:pt x="4741771" y="5372971"/>
                  </a:cubicBezTo>
                  <a:cubicBezTo>
                    <a:pt x="4782230" y="5343672"/>
                    <a:pt x="4822566" y="5313908"/>
                    <a:pt x="4862901" y="5283682"/>
                  </a:cubicBezTo>
                  <a:lnTo>
                    <a:pt x="5108229" y="5098386"/>
                  </a:lnTo>
                  <a:cubicBezTo>
                    <a:pt x="5276563" y="4972270"/>
                    <a:pt x="5446489" y="4854838"/>
                    <a:pt x="5612493" y="4739724"/>
                  </a:cubicBezTo>
                  <a:lnTo>
                    <a:pt x="5774333" y="4623488"/>
                  </a:lnTo>
                  <a:lnTo>
                    <a:pt x="5774333" y="5232926"/>
                  </a:lnTo>
                  <a:lnTo>
                    <a:pt x="5676492" y="5306859"/>
                  </a:lnTo>
                  <a:cubicBezTo>
                    <a:pt x="5592693" y="5367905"/>
                    <a:pt x="5508955" y="5427286"/>
                    <a:pt x="5426260" y="5486233"/>
                  </a:cubicBezTo>
                  <a:lnTo>
                    <a:pt x="5300225" y="5576217"/>
                  </a:lnTo>
                  <a:cubicBezTo>
                    <a:pt x="5257559" y="5606443"/>
                    <a:pt x="5214525" y="5636901"/>
                    <a:pt x="5170757" y="5666780"/>
                  </a:cubicBezTo>
                  <a:cubicBezTo>
                    <a:pt x="5127110" y="5696775"/>
                    <a:pt x="5082973" y="5726654"/>
                    <a:pt x="5038100" y="5756185"/>
                  </a:cubicBezTo>
                  <a:cubicBezTo>
                    <a:pt x="4993106" y="5785486"/>
                    <a:pt x="4947743" y="5814553"/>
                    <a:pt x="4901276" y="5843043"/>
                  </a:cubicBezTo>
                  <a:cubicBezTo>
                    <a:pt x="4808835" y="5900136"/>
                    <a:pt x="4713449" y="5955494"/>
                    <a:pt x="4614019" y="6006103"/>
                  </a:cubicBezTo>
                  <a:cubicBezTo>
                    <a:pt x="4514711" y="6056943"/>
                    <a:pt x="4411971" y="6104192"/>
                    <a:pt x="4305061" y="6144726"/>
                  </a:cubicBezTo>
                  <a:cubicBezTo>
                    <a:pt x="4092223" y="6226952"/>
                    <a:pt x="3863569" y="6282424"/>
                    <a:pt x="3632710" y="6304196"/>
                  </a:cubicBezTo>
                  <a:cubicBezTo>
                    <a:pt x="3574964" y="6309408"/>
                    <a:pt x="3517218" y="6313345"/>
                    <a:pt x="3459594" y="6314504"/>
                  </a:cubicBezTo>
                  <a:lnTo>
                    <a:pt x="3416315" y="6315429"/>
                  </a:lnTo>
                  <a:cubicBezTo>
                    <a:pt x="3401971" y="6315546"/>
                    <a:pt x="3387505" y="6315198"/>
                    <a:pt x="3373159" y="6315198"/>
                  </a:cubicBezTo>
                  <a:lnTo>
                    <a:pt x="3330127" y="6314735"/>
                  </a:lnTo>
                  <a:lnTo>
                    <a:pt x="3288320" y="6313230"/>
                  </a:lnTo>
                  <a:cubicBezTo>
                    <a:pt x="3176996" y="6309870"/>
                    <a:pt x="3065428" y="6301533"/>
                    <a:pt x="2954350" y="6288098"/>
                  </a:cubicBezTo>
                  <a:cubicBezTo>
                    <a:pt x="2843150" y="6275360"/>
                    <a:pt x="2732194" y="6257061"/>
                    <a:pt x="2622466" y="6232742"/>
                  </a:cubicBezTo>
                  <a:cubicBezTo>
                    <a:pt x="2512859" y="6208190"/>
                    <a:pt x="2404110" y="6179122"/>
                    <a:pt x="2296466" y="6146001"/>
                  </a:cubicBezTo>
                  <a:cubicBezTo>
                    <a:pt x="2081544" y="6079179"/>
                    <a:pt x="1869073" y="5996027"/>
                    <a:pt x="1672419" y="5885197"/>
                  </a:cubicBezTo>
                  <a:cubicBezTo>
                    <a:pt x="1475643" y="5774599"/>
                    <a:pt x="1299954" y="5634353"/>
                    <a:pt x="1146578" y="5479168"/>
                  </a:cubicBezTo>
                  <a:cubicBezTo>
                    <a:pt x="1069461" y="5401692"/>
                    <a:pt x="999333" y="5319235"/>
                    <a:pt x="933372" y="5234810"/>
                  </a:cubicBezTo>
                  <a:cubicBezTo>
                    <a:pt x="867781" y="5150038"/>
                    <a:pt x="805375" y="5063991"/>
                    <a:pt x="747140" y="4976091"/>
                  </a:cubicBezTo>
                  <a:cubicBezTo>
                    <a:pt x="732182" y="4954319"/>
                    <a:pt x="718082" y="4932199"/>
                    <a:pt x="703616" y="4910196"/>
                  </a:cubicBezTo>
                  <a:lnTo>
                    <a:pt x="662053" y="4846269"/>
                  </a:lnTo>
                  <a:cubicBezTo>
                    <a:pt x="635449" y="4804925"/>
                    <a:pt x="607864" y="4763928"/>
                    <a:pt x="580033" y="4722352"/>
                  </a:cubicBezTo>
                  <a:lnTo>
                    <a:pt x="410105" y="4469193"/>
                  </a:lnTo>
                  <a:cubicBezTo>
                    <a:pt x="353095" y="4382915"/>
                    <a:pt x="296820" y="4294089"/>
                    <a:pt x="244224" y="4201556"/>
                  </a:cubicBezTo>
                  <a:cubicBezTo>
                    <a:pt x="217987" y="4155232"/>
                    <a:pt x="192609" y="4108098"/>
                    <a:pt x="169437" y="4059690"/>
                  </a:cubicBezTo>
                  <a:cubicBezTo>
                    <a:pt x="146388" y="4011165"/>
                    <a:pt x="124932" y="3961715"/>
                    <a:pt x="105929" y="3911221"/>
                  </a:cubicBezTo>
                  <a:cubicBezTo>
                    <a:pt x="87293" y="3860613"/>
                    <a:pt x="70742" y="3809309"/>
                    <a:pt x="57256" y="3757195"/>
                  </a:cubicBezTo>
                  <a:cubicBezTo>
                    <a:pt x="50881" y="3731138"/>
                    <a:pt x="44383" y="3704965"/>
                    <a:pt x="39111" y="3678677"/>
                  </a:cubicBezTo>
                  <a:lnTo>
                    <a:pt x="31142" y="3639300"/>
                  </a:lnTo>
                  <a:lnTo>
                    <a:pt x="24521" y="3599809"/>
                  </a:lnTo>
                  <a:cubicBezTo>
                    <a:pt x="7234" y="3494423"/>
                    <a:pt x="0" y="3388457"/>
                    <a:pt x="0" y="3283418"/>
                  </a:cubicBezTo>
                  <a:cubicBezTo>
                    <a:pt x="491" y="3076698"/>
                    <a:pt x="23418" y="2869978"/>
                    <a:pt x="68045" y="2666963"/>
                  </a:cubicBezTo>
                  <a:cubicBezTo>
                    <a:pt x="112550" y="2464064"/>
                    <a:pt x="180717" y="2265104"/>
                    <a:pt x="272546" y="2076334"/>
                  </a:cubicBezTo>
                  <a:cubicBezTo>
                    <a:pt x="457062" y="1698794"/>
                    <a:pt x="724457" y="1360978"/>
                    <a:pt x="1039300" y="1073307"/>
                  </a:cubicBezTo>
                  <a:cubicBezTo>
                    <a:pt x="1197090" y="929472"/>
                    <a:pt x="1367630" y="798259"/>
                    <a:pt x="1547733" y="680365"/>
                  </a:cubicBezTo>
                  <a:cubicBezTo>
                    <a:pt x="1728081" y="562587"/>
                    <a:pt x="1917870" y="457663"/>
                    <a:pt x="2115995" y="368373"/>
                  </a:cubicBezTo>
                  <a:cubicBezTo>
                    <a:pt x="2512737" y="191070"/>
                    <a:pt x="2939883" y="73870"/>
                    <a:pt x="3377451" y="24304"/>
                  </a:cubicBezTo>
                  <a:cubicBezTo>
                    <a:pt x="3486812" y="12086"/>
                    <a:pt x="3596971" y="4500"/>
                    <a:pt x="3707237" y="148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EC18CE1F-9DF1-47AF-9E66-6CE348AC23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10220" y="131729"/>
              <a:ext cx="5769111" cy="6229400"/>
            </a:xfrm>
            <a:custGeom>
              <a:avLst/>
              <a:gdLst>
                <a:gd name="connsiteX0" fmla="*/ 3882695 w 5769111"/>
                <a:gd name="connsiteY0" fmla="*/ 0 h 6229400"/>
                <a:gd name="connsiteX1" fmla="*/ 5691883 w 5769111"/>
                <a:gd name="connsiteY1" fmla="*/ 557381 h 6229400"/>
                <a:gd name="connsiteX2" fmla="*/ 5769111 w 5769111"/>
                <a:gd name="connsiteY2" fmla="*/ 620523 h 6229400"/>
                <a:gd name="connsiteX3" fmla="*/ 5769111 w 5769111"/>
                <a:gd name="connsiteY3" fmla="*/ 1464911 h 6229400"/>
                <a:gd name="connsiteX4" fmla="*/ 5660063 w 5769111"/>
                <a:gd name="connsiteY4" fmla="*/ 1328105 h 6229400"/>
                <a:gd name="connsiteX5" fmla="*/ 4910471 w 5769111"/>
                <a:gd name="connsiteY5" fmla="*/ 781599 h 6229400"/>
                <a:gd name="connsiteX6" fmla="*/ 3882695 w 5769111"/>
                <a:gd name="connsiteY6" fmla="*/ 579048 h 6229400"/>
                <a:gd name="connsiteX7" fmla="*/ 2683153 w 5769111"/>
                <a:gd name="connsiteY7" fmla="*/ 797003 h 6229400"/>
                <a:gd name="connsiteX8" fmla="*/ 1617493 w 5769111"/>
                <a:gd name="connsiteY8" fmla="*/ 1395738 h 6229400"/>
                <a:gd name="connsiteX9" fmla="*/ 880408 w 5769111"/>
                <a:gd name="connsiteY9" fmla="*/ 2259099 h 6229400"/>
                <a:gd name="connsiteX10" fmla="*/ 613135 w 5769111"/>
                <a:gd name="connsiteY10" fmla="*/ 3263863 h 6229400"/>
                <a:gd name="connsiteX11" fmla="*/ 1055484 w 5769111"/>
                <a:gd name="connsiteY11" fmla="*/ 4196825 h 6229400"/>
                <a:gd name="connsiteX12" fmla="*/ 1278376 w 5769111"/>
                <a:gd name="connsiteY12" fmla="*/ 4492950 h 6229400"/>
                <a:gd name="connsiteX13" fmla="*/ 3369851 w 5769111"/>
                <a:gd name="connsiteY13" fmla="*/ 5650468 h 6229400"/>
                <a:gd name="connsiteX14" fmla="*/ 4957551 w 5769111"/>
                <a:gd name="connsiteY14" fmla="*/ 4938355 h 6229400"/>
                <a:gd name="connsiteX15" fmla="*/ 5150773 w 5769111"/>
                <a:gd name="connsiteY15" fmla="*/ 4796950 h 6229400"/>
                <a:gd name="connsiteX16" fmla="*/ 5747247 w 5769111"/>
                <a:gd name="connsiteY16" fmla="*/ 4338176 h 6229400"/>
                <a:gd name="connsiteX17" fmla="*/ 5769111 w 5769111"/>
                <a:gd name="connsiteY17" fmla="*/ 4318497 h 6229400"/>
                <a:gd name="connsiteX18" fmla="*/ 5769111 w 5769111"/>
                <a:gd name="connsiteY18" fmla="*/ 5074612 h 6229400"/>
                <a:gd name="connsiteX19" fmla="*/ 5636252 w 5769111"/>
                <a:gd name="connsiteY19" fmla="*/ 5174208 h 6229400"/>
                <a:gd name="connsiteX20" fmla="*/ 5334922 w 5769111"/>
                <a:gd name="connsiteY20" fmla="*/ 5394528 h 6229400"/>
                <a:gd name="connsiteX21" fmla="*/ 3369727 w 5769111"/>
                <a:gd name="connsiteY21" fmla="*/ 6229400 h 6229400"/>
                <a:gd name="connsiteX22" fmla="*/ 771046 w 5769111"/>
                <a:gd name="connsiteY22" fmla="*/ 4817913 h 6229400"/>
                <a:gd name="connsiteX23" fmla="*/ 0 w 5769111"/>
                <a:gd name="connsiteY23" fmla="*/ 3263748 h 6229400"/>
                <a:gd name="connsiteX24" fmla="*/ 3882695 w 5769111"/>
                <a:gd name="connsiteY24" fmla="*/ 0 h 622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769111" h="6229400">
                  <a:moveTo>
                    <a:pt x="3882695" y="0"/>
                  </a:moveTo>
                  <a:cubicBezTo>
                    <a:pt x="4601253" y="0"/>
                    <a:pt x="5210727" y="205477"/>
                    <a:pt x="5691883" y="557381"/>
                  </a:cubicBezTo>
                  <a:lnTo>
                    <a:pt x="5769111" y="620523"/>
                  </a:lnTo>
                  <a:lnTo>
                    <a:pt x="5769111" y="1464911"/>
                  </a:lnTo>
                  <a:lnTo>
                    <a:pt x="5660063" y="1328105"/>
                  </a:lnTo>
                  <a:cubicBezTo>
                    <a:pt x="5449800" y="1091506"/>
                    <a:pt x="5197607" y="907600"/>
                    <a:pt x="4910471" y="781599"/>
                  </a:cubicBezTo>
                  <a:cubicBezTo>
                    <a:pt x="4604088" y="647260"/>
                    <a:pt x="4258349" y="579048"/>
                    <a:pt x="3882695" y="579048"/>
                  </a:cubicBezTo>
                  <a:cubicBezTo>
                    <a:pt x="3484238" y="579048"/>
                    <a:pt x="3080631" y="652240"/>
                    <a:pt x="2683153" y="797003"/>
                  </a:cubicBezTo>
                  <a:cubicBezTo>
                    <a:pt x="2296098" y="937595"/>
                    <a:pt x="1927678" y="1144662"/>
                    <a:pt x="1617493" y="1395738"/>
                  </a:cubicBezTo>
                  <a:cubicBezTo>
                    <a:pt x="1301915" y="1651098"/>
                    <a:pt x="1053890" y="1941665"/>
                    <a:pt x="880408" y="2259099"/>
                  </a:cubicBezTo>
                  <a:cubicBezTo>
                    <a:pt x="703125" y="2583597"/>
                    <a:pt x="613135" y="2921645"/>
                    <a:pt x="613135" y="3263863"/>
                  </a:cubicBezTo>
                  <a:cubicBezTo>
                    <a:pt x="613135" y="3608512"/>
                    <a:pt x="756702" y="3809789"/>
                    <a:pt x="1055484" y="4196825"/>
                  </a:cubicBezTo>
                  <a:cubicBezTo>
                    <a:pt x="1127574" y="4290167"/>
                    <a:pt x="1202116" y="4386753"/>
                    <a:pt x="1278376" y="4492950"/>
                  </a:cubicBezTo>
                  <a:cubicBezTo>
                    <a:pt x="1861105" y="5304313"/>
                    <a:pt x="2486623" y="5650468"/>
                    <a:pt x="3369851" y="5650468"/>
                  </a:cubicBezTo>
                  <a:cubicBezTo>
                    <a:pt x="3949515" y="5650468"/>
                    <a:pt x="4374822" y="5368471"/>
                    <a:pt x="4957551" y="4938355"/>
                  </a:cubicBezTo>
                  <a:cubicBezTo>
                    <a:pt x="5022653" y="4890293"/>
                    <a:pt x="5087755" y="4842811"/>
                    <a:pt x="5150773" y="4796950"/>
                  </a:cubicBezTo>
                  <a:cubicBezTo>
                    <a:pt x="5364254" y="4641404"/>
                    <a:pt x="5570313" y="4491241"/>
                    <a:pt x="5747247" y="4338176"/>
                  </a:cubicBezTo>
                  <a:lnTo>
                    <a:pt x="5769111" y="4318497"/>
                  </a:lnTo>
                  <a:lnTo>
                    <a:pt x="5769111" y="5074612"/>
                  </a:lnTo>
                  <a:lnTo>
                    <a:pt x="5636252" y="5174208"/>
                  </a:lnTo>
                  <a:cubicBezTo>
                    <a:pt x="5537051" y="5246835"/>
                    <a:pt x="5436100" y="5319845"/>
                    <a:pt x="5334922" y="5394528"/>
                  </a:cubicBezTo>
                  <a:cubicBezTo>
                    <a:pt x="4745327" y="5829741"/>
                    <a:pt x="4177309" y="6229400"/>
                    <a:pt x="3369727" y="6229400"/>
                  </a:cubicBezTo>
                  <a:cubicBezTo>
                    <a:pt x="2172147" y="6229400"/>
                    <a:pt x="1394603" y="5686137"/>
                    <a:pt x="771046" y="4817913"/>
                  </a:cubicBezTo>
                  <a:cubicBezTo>
                    <a:pt x="396864" y="4297000"/>
                    <a:pt x="0" y="3939728"/>
                    <a:pt x="0" y="3263748"/>
                  </a:cubicBezTo>
                  <a:cubicBezTo>
                    <a:pt x="0" y="1461170"/>
                    <a:pt x="1955141" y="0"/>
                    <a:pt x="38826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5BD26A8C-8D1D-41E6-A71E-FE9AC75F3F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10220" y="131729"/>
              <a:ext cx="5769111" cy="6229400"/>
            </a:xfrm>
            <a:custGeom>
              <a:avLst/>
              <a:gdLst>
                <a:gd name="connsiteX0" fmla="*/ 3882695 w 5769111"/>
                <a:gd name="connsiteY0" fmla="*/ 0 h 6229400"/>
                <a:gd name="connsiteX1" fmla="*/ 5691883 w 5769111"/>
                <a:gd name="connsiteY1" fmla="*/ 557381 h 6229400"/>
                <a:gd name="connsiteX2" fmla="*/ 5769111 w 5769111"/>
                <a:gd name="connsiteY2" fmla="*/ 620523 h 6229400"/>
                <a:gd name="connsiteX3" fmla="*/ 5769111 w 5769111"/>
                <a:gd name="connsiteY3" fmla="*/ 1675390 h 6229400"/>
                <a:gd name="connsiteX4" fmla="*/ 5711488 w 5769111"/>
                <a:gd name="connsiteY4" fmla="*/ 1585205 h 6229400"/>
                <a:gd name="connsiteX5" fmla="*/ 5566027 w 5769111"/>
                <a:gd name="connsiteY5" fmla="*/ 1402571 h 6229400"/>
                <a:gd name="connsiteX6" fmla="*/ 4858734 w 5769111"/>
                <a:gd name="connsiteY6" fmla="*/ 886639 h 6229400"/>
                <a:gd name="connsiteX7" fmla="*/ 3882695 w 5769111"/>
                <a:gd name="connsiteY7" fmla="*/ 694858 h 6229400"/>
                <a:gd name="connsiteX8" fmla="*/ 2727046 w 5769111"/>
                <a:gd name="connsiteY8" fmla="*/ 905053 h 6229400"/>
                <a:gd name="connsiteX9" fmla="*/ 1697186 w 5769111"/>
                <a:gd name="connsiteY9" fmla="*/ 1483638 h 6229400"/>
                <a:gd name="connsiteX10" fmla="*/ 989279 w 5769111"/>
                <a:gd name="connsiteY10" fmla="*/ 2312139 h 6229400"/>
                <a:gd name="connsiteX11" fmla="*/ 735615 w 5769111"/>
                <a:gd name="connsiteY11" fmla="*/ 3263863 h 6229400"/>
                <a:gd name="connsiteX12" fmla="*/ 1154424 w 5769111"/>
                <a:gd name="connsiteY12" fmla="*/ 4128614 h 6229400"/>
                <a:gd name="connsiteX13" fmla="*/ 1379768 w 5769111"/>
                <a:gd name="connsiteY13" fmla="*/ 4427981 h 6229400"/>
                <a:gd name="connsiteX14" fmla="*/ 2239456 w 5769111"/>
                <a:gd name="connsiteY14" fmla="*/ 5256947 h 6229400"/>
                <a:gd name="connsiteX15" fmla="*/ 3369727 w 5769111"/>
                <a:gd name="connsiteY15" fmla="*/ 5534658 h 6229400"/>
                <a:gd name="connsiteX16" fmla="*/ 4096760 w 5769111"/>
                <a:gd name="connsiteY16" fmla="*/ 5357817 h 6229400"/>
                <a:gd name="connsiteX17" fmla="*/ 4881905 w 5769111"/>
                <a:gd name="connsiteY17" fmla="*/ 4847212 h 6229400"/>
                <a:gd name="connsiteX18" fmla="*/ 5075739 w 5769111"/>
                <a:gd name="connsiteY18" fmla="*/ 4705346 h 6229400"/>
                <a:gd name="connsiteX19" fmla="*/ 5759930 w 5769111"/>
                <a:gd name="connsiteY19" fmla="*/ 4166809 h 6229400"/>
                <a:gd name="connsiteX20" fmla="*/ 5769111 w 5769111"/>
                <a:gd name="connsiteY20" fmla="*/ 4157764 h 6229400"/>
                <a:gd name="connsiteX21" fmla="*/ 5769111 w 5769111"/>
                <a:gd name="connsiteY21" fmla="*/ 5074612 h 6229400"/>
                <a:gd name="connsiteX22" fmla="*/ 5636252 w 5769111"/>
                <a:gd name="connsiteY22" fmla="*/ 5174208 h 6229400"/>
                <a:gd name="connsiteX23" fmla="*/ 5334922 w 5769111"/>
                <a:gd name="connsiteY23" fmla="*/ 5394528 h 6229400"/>
                <a:gd name="connsiteX24" fmla="*/ 3369727 w 5769111"/>
                <a:gd name="connsiteY24" fmla="*/ 6229400 h 6229400"/>
                <a:gd name="connsiteX25" fmla="*/ 771046 w 5769111"/>
                <a:gd name="connsiteY25" fmla="*/ 4817913 h 6229400"/>
                <a:gd name="connsiteX26" fmla="*/ 0 w 5769111"/>
                <a:gd name="connsiteY26" fmla="*/ 3263748 h 6229400"/>
                <a:gd name="connsiteX27" fmla="*/ 3882695 w 5769111"/>
                <a:gd name="connsiteY27" fmla="*/ 0 h 622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769111" h="6229400">
                  <a:moveTo>
                    <a:pt x="3882695" y="0"/>
                  </a:moveTo>
                  <a:cubicBezTo>
                    <a:pt x="4601253" y="0"/>
                    <a:pt x="5210727" y="205477"/>
                    <a:pt x="5691883" y="557381"/>
                  </a:cubicBezTo>
                  <a:lnTo>
                    <a:pt x="5769111" y="620523"/>
                  </a:lnTo>
                  <a:lnTo>
                    <a:pt x="5769111" y="1675390"/>
                  </a:lnTo>
                  <a:lnTo>
                    <a:pt x="5711488" y="1585205"/>
                  </a:lnTo>
                  <a:cubicBezTo>
                    <a:pt x="5665942" y="1521390"/>
                    <a:pt x="5617428" y="1460432"/>
                    <a:pt x="5566027" y="1402571"/>
                  </a:cubicBezTo>
                  <a:cubicBezTo>
                    <a:pt x="5367411" y="1179058"/>
                    <a:pt x="5129563" y="1005460"/>
                    <a:pt x="4858734" y="886639"/>
                  </a:cubicBezTo>
                  <a:cubicBezTo>
                    <a:pt x="4568779" y="759363"/>
                    <a:pt x="4240327" y="694858"/>
                    <a:pt x="3882695" y="694858"/>
                  </a:cubicBezTo>
                  <a:cubicBezTo>
                    <a:pt x="3504835" y="694858"/>
                    <a:pt x="3105151" y="767471"/>
                    <a:pt x="2727046" y="905053"/>
                  </a:cubicBezTo>
                  <a:cubicBezTo>
                    <a:pt x="2352985" y="1041013"/>
                    <a:pt x="1996826" y="1241132"/>
                    <a:pt x="1697186" y="1483638"/>
                  </a:cubicBezTo>
                  <a:cubicBezTo>
                    <a:pt x="1397913" y="1725796"/>
                    <a:pt x="1153199" y="2012308"/>
                    <a:pt x="989279" y="2312139"/>
                  </a:cubicBezTo>
                  <a:cubicBezTo>
                    <a:pt x="820946" y="2620077"/>
                    <a:pt x="735615" y="2940290"/>
                    <a:pt x="735615" y="3263863"/>
                  </a:cubicBezTo>
                  <a:cubicBezTo>
                    <a:pt x="735615" y="3573074"/>
                    <a:pt x="863980" y="3752464"/>
                    <a:pt x="1154424" y="4128614"/>
                  </a:cubicBezTo>
                  <a:cubicBezTo>
                    <a:pt x="1227127" y="4222767"/>
                    <a:pt x="1302282" y="4320162"/>
                    <a:pt x="1379768" y="4427981"/>
                  </a:cubicBezTo>
                  <a:cubicBezTo>
                    <a:pt x="1653784" y="4809458"/>
                    <a:pt x="1934912" y="5080685"/>
                    <a:pt x="2239456" y="5256947"/>
                  </a:cubicBezTo>
                  <a:cubicBezTo>
                    <a:pt x="2562268" y="5443863"/>
                    <a:pt x="2932037" y="5534658"/>
                    <a:pt x="3369727" y="5534658"/>
                  </a:cubicBezTo>
                  <a:cubicBezTo>
                    <a:pt x="3618120" y="5534658"/>
                    <a:pt x="3849103" y="5478491"/>
                    <a:pt x="4096760" y="5357817"/>
                  </a:cubicBezTo>
                  <a:cubicBezTo>
                    <a:pt x="4351037" y="5233901"/>
                    <a:pt x="4602740" y="5053238"/>
                    <a:pt x="4881905" y="4847212"/>
                  </a:cubicBezTo>
                  <a:cubicBezTo>
                    <a:pt x="4947375" y="4798920"/>
                    <a:pt x="5012599" y="4751322"/>
                    <a:pt x="5075739" y="4705346"/>
                  </a:cubicBezTo>
                  <a:cubicBezTo>
                    <a:pt x="5327320" y="4521990"/>
                    <a:pt x="5568418" y="4346256"/>
                    <a:pt x="5759930" y="4166809"/>
                  </a:cubicBezTo>
                  <a:lnTo>
                    <a:pt x="5769111" y="4157764"/>
                  </a:lnTo>
                  <a:lnTo>
                    <a:pt x="5769111" y="5074612"/>
                  </a:lnTo>
                  <a:lnTo>
                    <a:pt x="5636252" y="5174208"/>
                  </a:lnTo>
                  <a:cubicBezTo>
                    <a:pt x="5537051" y="5246835"/>
                    <a:pt x="5436100" y="5319845"/>
                    <a:pt x="5334922" y="5394528"/>
                  </a:cubicBezTo>
                  <a:cubicBezTo>
                    <a:pt x="4745327" y="5829741"/>
                    <a:pt x="4177309" y="6229400"/>
                    <a:pt x="3369727" y="6229400"/>
                  </a:cubicBezTo>
                  <a:cubicBezTo>
                    <a:pt x="2172147" y="6229400"/>
                    <a:pt x="1394603" y="5686137"/>
                    <a:pt x="771046" y="4817913"/>
                  </a:cubicBezTo>
                  <a:cubicBezTo>
                    <a:pt x="396864" y="4297000"/>
                    <a:pt x="0" y="3939728"/>
                    <a:pt x="0" y="3263748"/>
                  </a:cubicBezTo>
                  <a:cubicBezTo>
                    <a:pt x="0" y="1461170"/>
                    <a:pt x="1955141" y="0"/>
                    <a:pt x="38826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7" name="Graphic 6" descr="Marker">
            <a:extLst>
              <a:ext uri="{FF2B5EF4-FFF2-40B4-BE49-F238E27FC236}">
                <a16:creationId xmlns:a16="http://schemas.microsoft.com/office/drawing/2014/main" id="{BEE5B1A5-960C-75CD-C395-FF07BD6D682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121726" y="1629089"/>
            <a:ext cx="3620021" cy="3620021"/>
          </a:xfrm>
          <a:prstGeom prst="rect">
            <a:avLst/>
          </a:prstGeom>
        </p:spPr>
      </p:pic>
    </p:spTree>
    <p:extLst>
      <p:ext uri="{BB962C8B-B14F-4D97-AF65-F5344CB8AC3E}">
        <p14:creationId xmlns:p14="http://schemas.microsoft.com/office/powerpoint/2010/main" val="24145524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32E3A-0026-772F-66FC-99F1B824ED71}"/>
              </a:ext>
            </a:extLst>
          </p:cNvPr>
          <p:cNvSpPr>
            <a:spLocks noGrp="1"/>
          </p:cNvSpPr>
          <p:nvPr>
            <p:ph type="title"/>
          </p:nvPr>
        </p:nvSpPr>
        <p:spPr>
          <a:xfrm>
            <a:off x="194734" y="0"/>
            <a:ext cx="10515600" cy="1325563"/>
          </a:xfrm>
        </p:spPr>
        <p:txBody>
          <a:bodyPr/>
          <a:lstStyle/>
          <a:p>
            <a:r>
              <a:rPr lang="en-US" dirty="0"/>
              <a:t>Reading DARS</a:t>
            </a:r>
          </a:p>
        </p:txBody>
      </p:sp>
      <p:graphicFrame>
        <p:nvGraphicFramePr>
          <p:cNvPr id="5" name="Content Placeholder 2">
            <a:extLst>
              <a:ext uri="{FF2B5EF4-FFF2-40B4-BE49-F238E27FC236}">
                <a16:creationId xmlns:a16="http://schemas.microsoft.com/office/drawing/2014/main" id="{F6BA576A-C2A4-8DC8-F514-1599875EAE4D}"/>
              </a:ext>
            </a:extLst>
          </p:cNvPr>
          <p:cNvGraphicFramePr>
            <a:graphicFrameLocks noGrp="1"/>
          </p:cNvGraphicFramePr>
          <p:nvPr>
            <p:ph idx="1"/>
            <p:extLst>
              <p:ext uri="{D42A27DB-BD31-4B8C-83A1-F6EECF244321}">
                <p14:modId xmlns:p14="http://schemas.microsoft.com/office/powerpoint/2010/main" val="2422051844"/>
              </p:ext>
            </p:extLst>
          </p:nvPr>
        </p:nvGraphicFramePr>
        <p:xfrm>
          <a:off x="419100" y="1083733"/>
          <a:ext cx="11353800" cy="50932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764674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AC6B390-BC59-4F1D-A0EE-D71A92F0A0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2" name="Freeform: Shape 11">
            <a:extLst>
              <a:ext uri="{FF2B5EF4-FFF2-40B4-BE49-F238E27FC236}">
                <a16:creationId xmlns:a16="http://schemas.microsoft.com/office/drawing/2014/main" id="{B6C60D79-16F1-4C4B-B7E3-7634E7069C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19137" y="5486400"/>
            <a:ext cx="2672863" cy="1371600"/>
          </a:xfrm>
          <a:custGeom>
            <a:avLst/>
            <a:gdLst>
              <a:gd name="connsiteX0" fmla="*/ 1721734 w 2672863"/>
              <a:gd name="connsiteY0" fmla="*/ 0 h 1371600"/>
              <a:gd name="connsiteX1" fmla="*/ 2564444 w 2672863"/>
              <a:gd name="connsiteY1" fmla="*/ 213382 h 1371600"/>
              <a:gd name="connsiteX2" fmla="*/ 2672863 w 2672863"/>
              <a:gd name="connsiteY2" fmla="*/ 279248 h 1371600"/>
              <a:gd name="connsiteX3" fmla="*/ 2672863 w 2672863"/>
              <a:gd name="connsiteY3" fmla="*/ 1371600 h 1371600"/>
              <a:gd name="connsiteX4" fmla="*/ 0 w 2672863"/>
              <a:gd name="connsiteY4" fmla="*/ 1371600 h 1371600"/>
              <a:gd name="connsiteX5" fmla="*/ 33268 w 2672863"/>
              <a:gd name="connsiteY5" fmla="*/ 1242216 h 1371600"/>
              <a:gd name="connsiteX6" fmla="*/ 1721734 w 2672863"/>
              <a:gd name="connsiteY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72863" h="1371600">
                <a:moveTo>
                  <a:pt x="1721734" y="0"/>
                </a:moveTo>
                <a:cubicBezTo>
                  <a:pt x="2026863" y="0"/>
                  <a:pt x="2313937" y="77299"/>
                  <a:pt x="2564444" y="213382"/>
                </a:cubicBezTo>
                <a:lnTo>
                  <a:pt x="2672863" y="279248"/>
                </a:lnTo>
                <a:lnTo>
                  <a:pt x="2672863" y="1371600"/>
                </a:lnTo>
                <a:lnTo>
                  <a:pt x="0" y="1371600"/>
                </a:lnTo>
                <a:lnTo>
                  <a:pt x="33268" y="1242216"/>
                </a:lnTo>
                <a:cubicBezTo>
                  <a:pt x="257110" y="522539"/>
                  <a:pt x="928399" y="0"/>
                  <a:pt x="1721734"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Education">
            <a:extLst>
              <a:ext uri="{FF2B5EF4-FFF2-40B4-BE49-F238E27FC236}">
                <a16:creationId xmlns:a16="http://schemas.microsoft.com/office/drawing/2014/main" id="{8B82F6C9-C482-D2D0-CD2E-98C82BB7C96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41053" y="953955"/>
            <a:ext cx="4777381" cy="4777381"/>
          </a:xfrm>
          <a:custGeom>
            <a:avLst/>
            <a:gdLst/>
            <a:ahLst/>
            <a:cxnLst/>
            <a:rect l="l" t="t" r="r" b="b"/>
            <a:pathLst>
              <a:path w="4777381" h="5643794">
                <a:moveTo>
                  <a:pt x="143704" y="0"/>
                </a:moveTo>
                <a:lnTo>
                  <a:pt x="4633677" y="0"/>
                </a:lnTo>
                <a:cubicBezTo>
                  <a:pt x="4713043" y="0"/>
                  <a:pt x="4777381" y="64338"/>
                  <a:pt x="4777381" y="143704"/>
                </a:cubicBezTo>
                <a:lnTo>
                  <a:pt x="4777381" y="5500090"/>
                </a:lnTo>
                <a:cubicBezTo>
                  <a:pt x="4777381" y="5579456"/>
                  <a:pt x="4713043" y="5643794"/>
                  <a:pt x="4633677" y="5643794"/>
                </a:cubicBezTo>
                <a:lnTo>
                  <a:pt x="143704" y="5643794"/>
                </a:lnTo>
                <a:cubicBezTo>
                  <a:pt x="64338" y="5643794"/>
                  <a:pt x="0" y="5579456"/>
                  <a:pt x="0" y="5500090"/>
                </a:cubicBezTo>
                <a:lnTo>
                  <a:pt x="0" y="143704"/>
                </a:lnTo>
                <a:cubicBezTo>
                  <a:pt x="0" y="64338"/>
                  <a:pt x="64338" y="0"/>
                  <a:pt x="143704" y="0"/>
                </a:cubicBezTo>
                <a:close/>
              </a:path>
            </a:pathLst>
          </a:custGeom>
        </p:spPr>
      </p:pic>
      <p:sp>
        <p:nvSpPr>
          <p:cNvPr id="14" name="Arc 13">
            <a:extLst>
              <a:ext uri="{FF2B5EF4-FFF2-40B4-BE49-F238E27FC236}">
                <a16:creationId xmlns:a16="http://schemas.microsoft.com/office/drawing/2014/main" id="{426B127E-6498-4C77-9C9D-4553A5113B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02050" y="650160"/>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BE4DDC5-7027-BDDB-848B-1D56B18A9169}"/>
              </a:ext>
            </a:extLst>
          </p:cNvPr>
          <p:cNvSpPr>
            <a:spLocks noGrp="1"/>
          </p:cNvSpPr>
          <p:nvPr>
            <p:ph type="title"/>
          </p:nvPr>
        </p:nvSpPr>
        <p:spPr>
          <a:xfrm>
            <a:off x="91226" y="18255"/>
            <a:ext cx="5257800" cy="1325563"/>
          </a:xfrm>
        </p:spPr>
        <p:txBody>
          <a:bodyPr>
            <a:normAutofit/>
          </a:bodyPr>
          <a:lstStyle/>
          <a:p>
            <a:r>
              <a:rPr lang="en-US" dirty="0"/>
              <a:t>DARS</a:t>
            </a:r>
          </a:p>
        </p:txBody>
      </p:sp>
      <p:sp>
        <p:nvSpPr>
          <p:cNvPr id="3" name="Content Placeholder 2">
            <a:extLst>
              <a:ext uri="{FF2B5EF4-FFF2-40B4-BE49-F238E27FC236}">
                <a16:creationId xmlns:a16="http://schemas.microsoft.com/office/drawing/2014/main" id="{04C17E3D-67B6-EBBC-5481-64D5234AD58B}"/>
              </a:ext>
            </a:extLst>
          </p:cNvPr>
          <p:cNvSpPr>
            <a:spLocks noGrp="1"/>
          </p:cNvSpPr>
          <p:nvPr>
            <p:ph idx="1"/>
          </p:nvPr>
        </p:nvSpPr>
        <p:spPr>
          <a:xfrm>
            <a:off x="222070" y="953956"/>
            <a:ext cx="6884124" cy="5807868"/>
          </a:xfrm>
        </p:spPr>
        <p:txBody>
          <a:bodyPr>
            <a:normAutofit/>
          </a:bodyPr>
          <a:lstStyle/>
          <a:p>
            <a:r>
              <a:rPr lang="en-US" dirty="0"/>
              <a:t>120 hours to graduate</a:t>
            </a:r>
          </a:p>
          <a:p>
            <a:r>
              <a:rPr lang="en-US" dirty="0"/>
              <a:t>Lib Ed/Core – 42 credits</a:t>
            </a:r>
          </a:p>
          <a:p>
            <a:r>
              <a:rPr lang="en-US" dirty="0"/>
              <a:t>3000-4000 level – 40 credits</a:t>
            </a:r>
          </a:p>
          <a:p>
            <a:r>
              <a:rPr lang="en-US" dirty="0"/>
              <a:t>Minimum GPA for graduation – 2.0; some programs are higher</a:t>
            </a:r>
          </a:p>
          <a:p>
            <a:r>
              <a:rPr lang="en-US" dirty="0"/>
              <a:t>Transfer students – need at least 30 hours from BSU</a:t>
            </a:r>
          </a:p>
          <a:p>
            <a:r>
              <a:rPr lang="en-US" dirty="0"/>
              <a:t>Z – course in process</a:t>
            </a:r>
          </a:p>
          <a:p>
            <a:r>
              <a:rPr lang="en-US" dirty="0"/>
              <a:t>T - Transfer credits</a:t>
            </a:r>
          </a:p>
          <a:p>
            <a:r>
              <a:rPr lang="en-US" dirty="0"/>
              <a:t>RP – Repeat course</a:t>
            </a:r>
          </a:p>
          <a:p>
            <a:r>
              <a:rPr lang="en-US" dirty="0"/>
              <a:t>Courses can count in more than one area but not double credits</a:t>
            </a:r>
          </a:p>
          <a:p>
            <a:endParaRPr lang="en-US" sz="1800" dirty="0"/>
          </a:p>
        </p:txBody>
      </p:sp>
    </p:spTree>
    <p:extLst>
      <p:ext uri="{BB962C8B-B14F-4D97-AF65-F5344CB8AC3E}">
        <p14:creationId xmlns:p14="http://schemas.microsoft.com/office/powerpoint/2010/main" val="32148217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89575E1-3389-451A-A5F7-27854C25C5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3CCC5C-D88E-40FB-B30B-23DCDBD0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6C373A8-C4F6-2F4E-5153-1E3B6B380ACA}"/>
              </a:ext>
            </a:extLst>
          </p:cNvPr>
          <p:cNvSpPr>
            <a:spLocks noGrp="1"/>
          </p:cNvSpPr>
          <p:nvPr>
            <p:ph type="title"/>
          </p:nvPr>
        </p:nvSpPr>
        <p:spPr>
          <a:xfrm>
            <a:off x="686834" y="591344"/>
            <a:ext cx="3200400" cy="5585619"/>
          </a:xfrm>
        </p:spPr>
        <p:txBody>
          <a:bodyPr>
            <a:normAutofit/>
          </a:bodyPr>
          <a:lstStyle/>
          <a:p>
            <a:r>
              <a:rPr lang="en-US">
                <a:solidFill>
                  <a:srgbClr val="FFFFFF"/>
                </a:solidFill>
              </a:rPr>
              <a:t>Mentoring with Advising</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8F63AC4E-6C81-80A5-9EED-35755E0A012B}"/>
              </a:ext>
            </a:extLst>
          </p:cNvPr>
          <p:cNvSpPr>
            <a:spLocks noGrp="1"/>
          </p:cNvSpPr>
          <p:nvPr>
            <p:ph idx="1"/>
          </p:nvPr>
        </p:nvSpPr>
        <p:spPr>
          <a:xfrm>
            <a:off x="4170316" y="-69882"/>
            <a:ext cx="8021684" cy="6997759"/>
          </a:xfrm>
        </p:spPr>
        <p:txBody>
          <a:bodyPr anchor="ctr">
            <a:normAutofit fontScale="92500" lnSpcReduction="10000"/>
          </a:bodyPr>
          <a:lstStyle/>
          <a:p>
            <a:pPr marL="0" indent="0">
              <a:buNone/>
            </a:pPr>
            <a:r>
              <a:rPr lang="en-US" sz="2000" dirty="0"/>
              <a:t>BEFORE YOU EVEN GET TO CAREER OR COURSE SCHEDULING (ask about personal and school progress – not all necessarily in this order but show interest in THEM)</a:t>
            </a:r>
          </a:p>
          <a:p>
            <a:r>
              <a:rPr lang="en-US" sz="2000" dirty="0"/>
              <a:t>How are classes going this semester?</a:t>
            </a:r>
          </a:p>
          <a:p>
            <a:r>
              <a:rPr lang="en-US" sz="2000" dirty="0"/>
              <a:t>What’s been most successful for you?</a:t>
            </a:r>
          </a:p>
          <a:p>
            <a:r>
              <a:rPr lang="en-US" sz="2000" dirty="0"/>
              <a:t>Where are the trouble spots? </a:t>
            </a:r>
          </a:p>
          <a:p>
            <a:r>
              <a:rPr lang="en-US" sz="2000" dirty="0"/>
              <a:t>How do the courses work with your learning style?  Tease this out…</a:t>
            </a:r>
          </a:p>
          <a:p>
            <a:pPr lvl="1"/>
            <a:r>
              <a:rPr lang="en-US" sz="2000" dirty="0"/>
              <a:t>How do you like to learn?  How’s the balance of reading, application, writing…? </a:t>
            </a:r>
          </a:p>
          <a:p>
            <a:pPr lvl="1"/>
            <a:r>
              <a:rPr lang="en-US" sz="2000" dirty="0"/>
              <a:t>If they were advised “randomly” over summer, you might not know what works best for them</a:t>
            </a:r>
          </a:p>
          <a:p>
            <a:r>
              <a:rPr lang="en-US" sz="2000" dirty="0"/>
              <a:t>How are things outside of school?  Balance of work/life?</a:t>
            </a:r>
          </a:p>
          <a:p>
            <a:pPr lvl="1"/>
            <a:r>
              <a:rPr lang="en-US" sz="2000" dirty="0"/>
              <a:t>Roommates?  Work? </a:t>
            </a:r>
          </a:p>
          <a:p>
            <a:r>
              <a:rPr lang="en-US" sz="2000" dirty="0"/>
              <a:t>Living on or off-campus?  Attending events with people? Getting involved with clubs or organizations? </a:t>
            </a:r>
          </a:p>
          <a:p>
            <a:pPr lvl="1"/>
            <a:r>
              <a:rPr lang="en-US" sz="2000" dirty="0"/>
              <a:t>(gets at isolation issues or general engagement-interest in campus life) </a:t>
            </a:r>
          </a:p>
          <a:p>
            <a:r>
              <a:rPr lang="en-US" sz="2000" dirty="0"/>
              <a:t>Where is home for you? (you may know this from information but nice if you show interest or reference it)  How often do you get home?  Enjoy going home?  </a:t>
            </a:r>
          </a:p>
          <a:p>
            <a:pPr lvl="1"/>
            <a:r>
              <a:rPr lang="en-US" sz="2000" dirty="0"/>
              <a:t>this can help tease out if home sick or not</a:t>
            </a:r>
          </a:p>
          <a:p>
            <a:r>
              <a:rPr lang="en-US" sz="2000" dirty="0"/>
              <a:t>How big of family?  Where are you in the family?  Do you have other siblings who went to school or are you first-generation? </a:t>
            </a:r>
          </a:p>
          <a:p>
            <a:pPr marL="0" indent="0">
              <a:buNone/>
            </a:pPr>
            <a:endParaRPr lang="en-US" sz="1000" dirty="0"/>
          </a:p>
        </p:txBody>
      </p:sp>
    </p:spTree>
    <p:extLst>
      <p:ext uri="{BB962C8B-B14F-4D97-AF65-F5344CB8AC3E}">
        <p14:creationId xmlns:p14="http://schemas.microsoft.com/office/powerpoint/2010/main" val="7924589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8A15BA7-DEBF-BC9F-4884-83D8A5DFD3FE}"/>
              </a:ext>
            </a:extLst>
          </p:cNvPr>
          <p:cNvSpPr>
            <a:spLocks noGrp="1"/>
          </p:cNvSpPr>
          <p:nvPr>
            <p:ph type="title"/>
          </p:nvPr>
        </p:nvSpPr>
        <p:spPr>
          <a:xfrm>
            <a:off x="686834" y="1153572"/>
            <a:ext cx="3200400" cy="4461163"/>
          </a:xfrm>
        </p:spPr>
        <p:txBody>
          <a:bodyPr>
            <a:normAutofit/>
          </a:bodyPr>
          <a:lstStyle/>
          <a:p>
            <a:r>
              <a:rPr lang="en-US">
                <a:solidFill>
                  <a:srgbClr val="FFFFFF"/>
                </a:solidFill>
              </a:rPr>
              <a:t>Mentoring with Advising</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F24624F1-15C6-9CBE-77F2-E5BAEF68ABFF}"/>
              </a:ext>
            </a:extLst>
          </p:cNvPr>
          <p:cNvSpPr>
            <a:spLocks noGrp="1"/>
          </p:cNvSpPr>
          <p:nvPr>
            <p:ph idx="1"/>
          </p:nvPr>
        </p:nvSpPr>
        <p:spPr>
          <a:xfrm>
            <a:off x="4210758" y="254001"/>
            <a:ext cx="8024728" cy="6603999"/>
          </a:xfrm>
        </p:spPr>
        <p:txBody>
          <a:bodyPr anchor="ctr">
            <a:normAutofit lnSpcReduction="10000"/>
          </a:bodyPr>
          <a:lstStyle/>
          <a:p>
            <a:pPr marL="0" indent="0">
              <a:buNone/>
            </a:pPr>
            <a:r>
              <a:rPr lang="en-US" sz="3200" dirty="0"/>
              <a:t>TO DETERMINE TYPES OF COURES TO TAKE: (some based on whether student is online or on campus student)</a:t>
            </a:r>
          </a:p>
          <a:p>
            <a:r>
              <a:rPr lang="en-US" sz="3200" dirty="0"/>
              <a:t>How do you best learn?</a:t>
            </a:r>
          </a:p>
          <a:p>
            <a:r>
              <a:rPr lang="en-US" sz="3200" dirty="0"/>
              <a:t>What are your strong skills?</a:t>
            </a:r>
          </a:p>
          <a:p>
            <a:pPr lvl="1"/>
            <a:r>
              <a:rPr lang="en-US" sz="3200" dirty="0"/>
              <a:t>Activity-based/application</a:t>
            </a:r>
          </a:p>
          <a:p>
            <a:pPr lvl="1"/>
            <a:r>
              <a:rPr lang="en-US" sz="3200" dirty="0"/>
              <a:t>Working in groups</a:t>
            </a:r>
          </a:p>
          <a:p>
            <a:pPr lvl="1"/>
            <a:r>
              <a:rPr lang="en-US" sz="3200" dirty="0"/>
              <a:t>Creativity/projects</a:t>
            </a:r>
          </a:p>
          <a:p>
            <a:pPr lvl="1"/>
            <a:r>
              <a:rPr lang="en-US" sz="3200" dirty="0"/>
              <a:t>Reading and research</a:t>
            </a:r>
          </a:p>
          <a:p>
            <a:r>
              <a:rPr lang="en-US" sz="3200" dirty="0"/>
              <a:t>What fits you best? Online learning or in-person (were applicable)?</a:t>
            </a:r>
          </a:p>
          <a:p>
            <a:r>
              <a:rPr lang="en-US" sz="3200" dirty="0"/>
              <a:t>Morning or later in the day courses?</a:t>
            </a:r>
          </a:p>
          <a:p>
            <a:r>
              <a:rPr lang="en-US" sz="3200" dirty="0"/>
              <a:t>Involved in any activities we need to consider in scheduling?</a:t>
            </a:r>
          </a:p>
          <a:p>
            <a:endParaRPr lang="en-US" sz="1500" dirty="0"/>
          </a:p>
          <a:p>
            <a:endParaRPr lang="en-US" sz="1500" dirty="0"/>
          </a:p>
        </p:txBody>
      </p:sp>
    </p:spTree>
    <p:extLst>
      <p:ext uri="{BB962C8B-B14F-4D97-AF65-F5344CB8AC3E}">
        <p14:creationId xmlns:p14="http://schemas.microsoft.com/office/powerpoint/2010/main" val="41150664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47EDA18-6B78-0E62-C4A6-FBADD8CF738F}"/>
              </a:ext>
            </a:extLst>
          </p:cNvPr>
          <p:cNvSpPr>
            <a:spLocks noGrp="1"/>
          </p:cNvSpPr>
          <p:nvPr>
            <p:ph type="title"/>
          </p:nvPr>
        </p:nvSpPr>
        <p:spPr>
          <a:xfrm>
            <a:off x="1178905" y="1396686"/>
            <a:ext cx="3240506" cy="4064628"/>
          </a:xfrm>
        </p:spPr>
        <p:txBody>
          <a:bodyPr>
            <a:normAutofit/>
          </a:bodyPr>
          <a:lstStyle/>
          <a:p>
            <a:r>
              <a:rPr lang="en-US" sz="3400" dirty="0">
                <a:solidFill>
                  <a:srgbClr val="FFFFFF"/>
                </a:solidFill>
              </a:rPr>
              <a:t>Mentoring with Advising – not all at once but helps to tease out potential career paths – starter questions</a:t>
            </a:r>
          </a:p>
        </p:txBody>
      </p:sp>
      <p:sp>
        <p:nvSpPr>
          <p:cNvPr id="12"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3C66CE59-2186-55D9-BB40-097B4F92A8D9}"/>
              </a:ext>
            </a:extLst>
          </p:cNvPr>
          <p:cNvSpPr>
            <a:spLocks noGrp="1"/>
          </p:cNvSpPr>
          <p:nvPr>
            <p:ph idx="1"/>
          </p:nvPr>
        </p:nvSpPr>
        <p:spPr>
          <a:xfrm>
            <a:off x="4485373" y="169333"/>
            <a:ext cx="7731614" cy="6688667"/>
          </a:xfrm>
        </p:spPr>
        <p:txBody>
          <a:bodyPr>
            <a:normAutofit fontScale="92500"/>
          </a:bodyPr>
          <a:lstStyle/>
          <a:p>
            <a:pPr marL="0" indent="0">
              <a:buNone/>
            </a:pPr>
            <a:r>
              <a:rPr lang="en-US" sz="3200" dirty="0"/>
              <a:t>TO FIELD ACADMIC/CAREER INTERST AREAS:</a:t>
            </a:r>
          </a:p>
          <a:p>
            <a:r>
              <a:rPr lang="en-US" sz="3200" dirty="0"/>
              <a:t>What are your interest areas?</a:t>
            </a:r>
          </a:p>
          <a:p>
            <a:r>
              <a:rPr lang="en-US" sz="3200" dirty="0"/>
              <a:t>What is it that you like to do?</a:t>
            </a:r>
          </a:p>
          <a:p>
            <a:r>
              <a:rPr lang="en-US" sz="3200" dirty="0"/>
              <a:t>Where is your passion?  Working with others?  Age-ranges?</a:t>
            </a:r>
          </a:p>
          <a:p>
            <a:r>
              <a:rPr lang="en-US" sz="3200" dirty="0"/>
              <a:t>What were your favorite types of classes in HS?</a:t>
            </a:r>
          </a:p>
          <a:p>
            <a:r>
              <a:rPr lang="en-US" sz="3200" dirty="0"/>
              <a:t>What do people say you are good at?</a:t>
            </a:r>
          </a:p>
          <a:p>
            <a:r>
              <a:rPr lang="en-US" sz="3200" dirty="0"/>
              <a:t>Do you want to work indoors or outdoors?</a:t>
            </a:r>
          </a:p>
          <a:p>
            <a:r>
              <a:rPr lang="en-US" sz="3200" dirty="0"/>
              <a:t>Are you wanting to work for someone or have your own business/self-starter?</a:t>
            </a:r>
          </a:p>
          <a:p>
            <a:r>
              <a:rPr lang="en-US" sz="3200" dirty="0"/>
              <a:t>Do you like working with others or do you like being more isolated when you work? </a:t>
            </a:r>
          </a:p>
          <a:p>
            <a:r>
              <a:rPr lang="en-US" sz="3200" dirty="0"/>
              <a:t>Have you considered graduate school?</a:t>
            </a:r>
          </a:p>
          <a:p>
            <a:endParaRPr lang="en-US" sz="1000" dirty="0"/>
          </a:p>
          <a:p>
            <a:pPr marL="0" indent="0">
              <a:buNone/>
            </a:pPr>
            <a:endParaRPr lang="en-US" sz="1000" dirty="0"/>
          </a:p>
          <a:p>
            <a:pPr lvl="1"/>
            <a:endParaRPr lang="en-US" sz="1000" dirty="0"/>
          </a:p>
        </p:txBody>
      </p:sp>
    </p:spTree>
    <p:extLst>
      <p:ext uri="{BB962C8B-B14F-4D97-AF65-F5344CB8AC3E}">
        <p14:creationId xmlns:p14="http://schemas.microsoft.com/office/powerpoint/2010/main" val="36178467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AC6B390-BC59-4F1D-A0EE-D71A92F0A0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2" name="Freeform: Shape 11">
            <a:extLst>
              <a:ext uri="{FF2B5EF4-FFF2-40B4-BE49-F238E27FC236}">
                <a16:creationId xmlns:a16="http://schemas.microsoft.com/office/drawing/2014/main" id="{B6C60D79-16F1-4C4B-B7E3-7634E7069C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19137" y="5486400"/>
            <a:ext cx="2672863" cy="1371600"/>
          </a:xfrm>
          <a:custGeom>
            <a:avLst/>
            <a:gdLst>
              <a:gd name="connsiteX0" fmla="*/ 1721734 w 2672863"/>
              <a:gd name="connsiteY0" fmla="*/ 0 h 1371600"/>
              <a:gd name="connsiteX1" fmla="*/ 2564444 w 2672863"/>
              <a:gd name="connsiteY1" fmla="*/ 213382 h 1371600"/>
              <a:gd name="connsiteX2" fmla="*/ 2672863 w 2672863"/>
              <a:gd name="connsiteY2" fmla="*/ 279248 h 1371600"/>
              <a:gd name="connsiteX3" fmla="*/ 2672863 w 2672863"/>
              <a:gd name="connsiteY3" fmla="*/ 1371600 h 1371600"/>
              <a:gd name="connsiteX4" fmla="*/ 0 w 2672863"/>
              <a:gd name="connsiteY4" fmla="*/ 1371600 h 1371600"/>
              <a:gd name="connsiteX5" fmla="*/ 33268 w 2672863"/>
              <a:gd name="connsiteY5" fmla="*/ 1242216 h 1371600"/>
              <a:gd name="connsiteX6" fmla="*/ 1721734 w 2672863"/>
              <a:gd name="connsiteY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72863" h="1371600">
                <a:moveTo>
                  <a:pt x="1721734" y="0"/>
                </a:moveTo>
                <a:cubicBezTo>
                  <a:pt x="2026863" y="0"/>
                  <a:pt x="2313937" y="77299"/>
                  <a:pt x="2564444" y="213382"/>
                </a:cubicBezTo>
                <a:lnTo>
                  <a:pt x="2672863" y="279248"/>
                </a:lnTo>
                <a:lnTo>
                  <a:pt x="2672863" y="1371600"/>
                </a:lnTo>
                <a:lnTo>
                  <a:pt x="0" y="1371600"/>
                </a:lnTo>
                <a:lnTo>
                  <a:pt x="33268" y="1242216"/>
                </a:lnTo>
                <a:cubicBezTo>
                  <a:pt x="257110" y="522539"/>
                  <a:pt x="928399" y="0"/>
                  <a:pt x="1721734"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Help">
            <a:extLst>
              <a:ext uri="{FF2B5EF4-FFF2-40B4-BE49-F238E27FC236}">
                <a16:creationId xmlns:a16="http://schemas.microsoft.com/office/drawing/2014/main" id="{8A92C933-F42D-27DF-A796-9C0065D7713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41053" y="953955"/>
            <a:ext cx="4777381" cy="4777381"/>
          </a:xfrm>
          <a:custGeom>
            <a:avLst/>
            <a:gdLst/>
            <a:ahLst/>
            <a:cxnLst/>
            <a:rect l="l" t="t" r="r" b="b"/>
            <a:pathLst>
              <a:path w="4777381" h="5643794">
                <a:moveTo>
                  <a:pt x="143704" y="0"/>
                </a:moveTo>
                <a:lnTo>
                  <a:pt x="4633677" y="0"/>
                </a:lnTo>
                <a:cubicBezTo>
                  <a:pt x="4713043" y="0"/>
                  <a:pt x="4777381" y="64338"/>
                  <a:pt x="4777381" y="143704"/>
                </a:cubicBezTo>
                <a:lnTo>
                  <a:pt x="4777381" y="5500090"/>
                </a:lnTo>
                <a:cubicBezTo>
                  <a:pt x="4777381" y="5579456"/>
                  <a:pt x="4713043" y="5643794"/>
                  <a:pt x="4633677" y="5643794"/>
                </a:cubicBezTo>
                <a:lnTo>
                  <a:pt x="143704" y="5643794"/>
                </a:lnTo>
                <a:cubicBezTo>
                  <a:pt x="64338" y="5643794"/>
                  <a:pt x="0" y="5579456"/>
                  <a:pt x="0" y="5500090"/>
                </a:cubicBezTo>
                <a:lnTo>
                  <a:pt x="0" y="143704"/>
                </a:lnTo>
                <a:cubicBezTo>
                  <a:pt x="0" y="64338"/>
                  <a:pt x="64338" y="0"/>
                  <a:pt x="143704" y="0"/>
                </a:cubicBezTo>
                <a:close/>
              </a:path>
            </a:pathLst>
          </a:custGeom>
        </p:spPr>
      </p:pic>
      <p:sp>
        <p:nvSpPr>
          <p:cNvPr id="14" name="Arc 13">
            <a:extLst>
              <a:ext uri="{FF2B5EF4-FFF2-40B4-BE49-F238E27FC236}">
                <a16:creationId xmlns:a16="http://schemas.microsoft.com/office/drawing/2014/main" id="{426B127E-6498-4C77-9C9D-4553A5113B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02050" y="650160"/>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741C7927-E654-7046-BC7D-E2E2E4F6E0C0}"/>
              </a:ext>
            </a:extLst>
          </p:cNvPr>
          <p:cNvSpPr>
            <a:spLocks noGrp="1"/>
          </p:cNvSpPr>
          <p:nvPr>
            <p:ph idx="1"/>
          </p:nvPr>
        </p:nvSpPr>
        <p:spPr>
          <a:xfrm>
            <a:off x="838201" y="1984443"/>
            <a:ext cx="5257800" cy="4192520"/>
          </a:xfrm>
        </p:spPr>
        <p:txBody>
          <a:bodyPr>
            <a:normAutofit/>
          </a:bodyPr>
          <a:lstStyle/>
          <a:p>
            <a:r>
              <a:rPr lang="en-US" sz="7200" dirty="0"/>
              <a:t>Questions?</a:t>
            </a:r>
          </a:p>
        </p:txBody>
      </p:sp>
    </p:spTree>
    <p:extLst>
      <p:ext uri="{BB962C8B-B14F-4D97-AF65-F5344CB8AC3E}">
        <p14:creationId xmlns:p14="http://schemas.microsoft.com/office/powerpoint/2010/main" val="1714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1A1DAD5-B2A2-0044-E2AF-5CFA42BF3E01}"/>
              </a:ext>
            </a:extLst>
          </p:cNvPr>
          <p:cNvSpPr>
            <a:spLocks noGrp="1"/>
          </p:cNvSpPr>
          <p:nvPr>
            <p:ph type="title"/>
          </p:nvPr>
        </p:nvSpPr>
        <p:spPr>
          <a:xfrm>
            <a:off x="686834" y="1153572"/>
            <a:ext cx="3200400" cy="4461163"/>
          </a:xfrm>
        </p:spPr>
        <p:txBody>
          <a:bodyPr>
            <a:normAutofit/>
          </a:bodyPr>
          <a:lstStyle/>
          <a:p>
            <a:r>
              <a:rPr lang="en-US">
                <a:solidFill>
                  <a:srgbClr val="FFFFFF"/>
                </a:solidFill>
              </a:rPr>
              <a:t>Objectives</a:t>
            </a:r>
            <a:br>
              <a:rPr lang="en-US">
                <a:solidFill>
                  <a:srgbClr val="FFFFFF"/>
                </a:solidFill>
              </a:rPr>
            </a:br>
            <a:endParaRPr lang="en-US">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8516C6AF-E2DA-D808-1E0E-86E43602EE47}"/>
              </a:ext>
            </a:extLst>
          </p:cNvPr>
          <p:cNvSpPr>
            <a:spLocks noGrp="1"/>
          </p:cNvSpPr>
          <p:nvPr>
            <p:ph idx="1"/>
          </p:nvPr>
        </p:nvSpPr>
        <p:spPr>
          <a:xfrm>
            <a:off x="4447308" y="591344"/>
            <a:ext cx="6906491" cy="5585619"/>
          </a:xfrm>
        </p:spPr>
        <p:txBody>
          <a:bodyPr anchor="ctr">
            <a:normAutofit/>
          </a:bodyPr>
          <a:lstStyle/>
          <a:p>
            <a:r>
              <a:rPr lang="en-US" dirty="0"/>
              <a:t>Discuss communication touch points with advisees</a:t>
            </a:r>
            <a:br>
              <a:rPr lang="en-US" dirty="0"/>
            </a:br>
            <a:endParaRPr lang="en-US" dirty="0"/>
          </a:p>
          <a:p>
            <a:r>
              <a:rPr lang="en-US" dirty="0"/>
              <a:t>Look at MinnState and BSU requirements for CORE courses</a:t>
            </a:r>
            <a:br>
              <a:rPr lang="en-US" dirty="0"/>
            </a:br>
            <a:endParaRPr lang="en-US" dirty="0"/>
          </a:p>
          <a:p>
            <a:r>
              <a:rPr lang="en-US" dirty="0"/>
              <a:t>Look at sample of DARS</a:t>
            </a:r>
            <a:br>
              <a:rPr lang="en-US" dirty="0"/>
            </a:br>
            <a:endParaRPr lang="en-US" dirty="0"/>
          </a:p>
          <a:p>
            <a:r>
              <a:rPr lang="en-US" dirty="0"/>
              <a:t>Walk through what an advising session looks like to you and your advisee</a:t>
            </a:r>
          </a:p>
        </p:txBody>
      </p:sp>
    </p:spTree>
    <p:extLst>
      <p:ext uri="{BB962C8B-B14F-4D97-AF65-F5344CB8AC3E}">
        <p14:creationId xmlns:p14="http://schemas.microsoft.com/office/powerpoint/2010/main" val="2288597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EB207-4DD2-A6C4-B49A-8425E006CB5D}"/>
              </a:ext>
            </a:extLst>
          </p:cNvPr>
          <p:cNvSpPr>
            <a:spLocks noGrp="1"/>
          </p:cNvSpPr>
          <p:nvPr>
            <p:ph type="title"/>
          </p:nvPr>
        </p:nvSpPr>
        <p:spPr>
          <a:xfrm>
            <a:off x="4965430" y="629268"/>
            <a:ext cx="6586491" cy="1286160"/>
          </a:xfrm>
        </p:spPr>
        <p:txBody>
          <a:bodyPr anchor="b">
            <a:normAutofit/>
          </a:bodyPr>
          <a:lstStyle/>
          <a:p>
            <a:r>
              <a:rPr lang="en-US" sz="4100"/>
              <a:t>Communicating with Students – various methods</a:t>
            </a:r>
          </a:p>
        </p:txBody>
      </p:sp>
      <p:sp>
        <p:nvSpPr>
          <p:cNvPr id="3" name="Content Placeholder 2">
            <a:extLst>
              <a:ext uri="{FF2B5EF4-FFF2-40B4-BE49-F238E27FC236}">
                <a16:creationId xmlns:a16="http://schemas.microsoft.com/office/drawing/2014/main" id="{A655ED15-8634-4EB0-230C-CE46359BF4BD}"/>
              </a:ext>
            </a:extLst>
          </p:cNvPr>
          <p:cNvSpPr>
            <a:spLocks noGrp="1"/>
          </p:cNvSpPr>
          <p:nvPr>
            <p:ph idx="1"/>
          </p:nvPr>
        </p:nvSpPr>
        <p:spPr>
          <a:xfrm>
            <a:off x="4965431" y="2438400"/>
            <a:ext cx="6586489" cy="3785419"/>
          </a:xfrm>
        </p:spPr>
        <p:txBody>
          <a:bodyPr>
            <a:normAutofit/>
          </a:bodyPr>
          <a:lstStyle/>
          <a:p>
            <a:r>
              <a:rPr lang="en-US" sz="3600" dirty="0"/>
              <a:t>Emails – various points in the semester</a:t>
            </a:r>
          </a:p>
          <a:p>
            <a:r>
              <a:rPr lang="en-US" sz="3600" dirty="0"/>
              <a:t>D2L</a:t>
            </a:r>
          </a:p>
          <a:p>
            <a:r>
              <a:rPr lang="en-US" sz="3600" dirty="0"/>
              <a:t>Shared Drive</a:t>
            </a:r>
          </a:p>
          <a:p>
            <a:r>
              <a:rPr lang="en-US" sz="3600"/>
              <a:t>Navigate</a:t>
            </a:r>
            <a:endParaRPr lang="en-US" sz="3600" dirty="0"/>
          </a:p>
          <a:p>
            <a:pPr marL="0" indent="0">
              <a:buNone/>
            </a:pPr>
            <a:endParaRPr lang="en-US" sz="2000" dirty="0"/>
          </a:p>
        </p:txBody>
      </p:sp>
      <p:pic>
        <p:nvPicPr>
          <p:cNvPr id="5" name="Picture 4" descr="Working space background">
            <a:extLst>
              <a:ext uri="{FF2B5EF4-FFF2-40B4-BE49-F238E27FC236}">
                <a16:creationId xmlns:a16="http://schemas.microsoft.com/office/drawing/2014/main" id="{A9A60119-BE9C-7826-7FFC-9C984AC54763}"/>
              </a:ext>
            </a:extLst>
          </p:cNvPr>
          <p:cNvPicPr>
            <a:picLocks noChangeAspect="1"/>
          </p:cNvPicPr>
          <p:nvPr/>
        </p:nvPicPr>
        <p:blipFill rotWithShape="1">
          <a:blip r:embed="rId2"/>
          <a:srcRect l="54882" r="-1" b="-1"/>
          <a:stretch/>
        </p:blipFill>
        <p:spPr>
          <a:xfrm>
            <a:off x="20" y="10"/>
            <a:ext cx="4635571" cy="6857990"/>
          </a:xfrm>
          <a:prstGeom prst="rect">
            <a:avLst/>
          </a:prstGeom>
          <a:effectLst/>
        </p:spPr>
      </p:pic>
      <p:cxnSp>
        <p:nvCxnSpPr>
          <p:cNvPr id="9" name="Straight Connector 8">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57787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41A1DAD5-B2A2-0044-E2AF-5CFA42BF3E01}"/>
              </a:ext>
            </a:extLst>
          </p:cNvPr>
          <p:cNvSpPr>
            <a:spLocks noGrp="1"/>
          </p:cNvSpPr>
          <p:nvPr>
            <p:ph type="title"/>
          </p:nvPr>
        </p:nvSpPr>
        <p:spPr>
          <a:xfrm>
            <a:off x="777240" y="731519"/>
            <a:ext cx="2845191" cy="3237579"/>
          </a:xfrm>
        </p:spPr>
        <p:txBody>
          <a:bodyPr>
            <a:normAutofit/>
          </a:bodyPr>
          <a:lstStyle/>
          <a:p>
            <a:r>
              <a:rPr lang="en-US" sz="2700">
                <a:solidFill>
                  <a:srgbClr val="FFFFFF"/>
                </a:solidFill>
              </a:rPr>
              <a:t>Sending initial message – beginning of semester – new students/advisees</a:t>
            </a: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516C6AF-E2DA-D808-1E0E-86E43602EE47}"/>
              </a:ext>
            </a:extLst>
          </p:cNvPr>
          <p:cNvSpPr>
            <a:spLocks noGrp="1"/>
          </p:cNvSpPr>
          <p:nvPr>
            <p:ph idx="1"/>
          </p:nvPr>
        </p:nvSpPr>
        <p:spPr>
          <a:xfrm>
            <a:off x="4379709" y="686862"/>
            <a:ext cx="7037591" cy="5475129"/>
          </a:xfrm>
        </p:spPr>
        <p:txBody>
          <a:bodyPr anchor="ctr">
            <a:normAutofit fontScale="92500" lnSpcReduction="10000"/>
          </a:bodyPr>
          <a:lstStyle/>
          <a:p>
            <a:pPr marL="0" marR="0" indent="0">
              <a:spcBef>
                <a:spcPts val="0"/>
              </a:spcBef>
              <a:spcAft>
                <a:spcPts val="0"/>
              </a:spcAft>
              <a:buNone/>
            </a:pPr>
            <a:r>
              <a:rPr lang="en-US" sz="2400" b="0" i="0" u="none" strike="noStrike" dirty="0">
                <a:effectLst/>
                <a:latin typeface="Calibri" panose="020F0502020204030204" pitchFamily="34" charset="0"/>
              </a:rPr>
              <a:t>Hi and welcome to BSU!</a:t>
            </a:r>
          </a:p>
          <a:p>
            <a:pPr marL="0" marR="0" indent="0">
              <a:spcBef>
                <a:spcPts val="0"/>
              </a:spcBef>
              <a:spcAft>
                <a:spcPts val="0"/>
              </a:spcAft>
              <a:buNone/>
            </a:pPr>
            <a:r>
              <a:rPr lang="en-US" sz="2400" b="0" i="0" u="none" strike="noStrike" dirty="0">
                <a:effectLst/>
                <a:latin typeface="Calibri" panose="020F0502020204030204" pitchFamily="34" charset="0"/>
              </a:rPr>
              <a:t>  </a:t>
            </a:r>
          </a:p>
          <a:p>
            <a:pPr marL="0" marR="0" indent="0">
              <a:spcBef>
                <a:spcPts val="0"/>
              </a:spcBef>
              <a:spcAft>
                <a:spcPts val="0"/>
              </a:spcAft>
              <a:buNone/>
            </a:pPr>
            <a:r>
              <a:rPr lang="en-US" sz="2400" b="0" i="0" u="none" strike="noStrike" dirty="0">
                <a:effectLst/>
                <a:latin typeface="Calibri" panose="020F0502020204030204" pitchFamily="34" charset="0"/>
              </a:rPr>
              <a:t>I have been assigned as your academic advisor and wanted to check in and see how your semester is starting for you. </a:t>
            </a:r>
          </a:p>
          <a:p>
            <a:pPr marL="0" marR="0" indent="0">
              <a:spcBef>
                <a:spcPts val="0"/>
              </a:spcBef>
              <a:spcAft>
                <a:spcPts val="0"/>
              </a:spcAft>
              <a:buNone/>
            </a:pPr>
            <a:r>
              <a:rPr lang="en-US" sz="2400" b="0" i="0" u="none" strike="noStrike" dirty="0">
                <a:effectLst/>
                <a:latin typeface="Calibri" panose="020F0502020204030204" pitchFamily="34" charset="0"/>
              </a:rPr>
              <a:t> </a:t>
            </a:r>
          </a:p>
          <a:p>
            <a:pPr marL="0" marR="0" indent="0">
              <a:spcBef>
                <a:spcPts val="0"/>
              </a:spcBef>
              <a:spcAft>
                <a:spcPts val="0"/>
              </a:spcAft>
              <a:buNone/>
            </a:pPr>
            <a:r>
              <a:rPr lang="en-US" sz="2400" b="0" i="0" u="none" strike="noStrike" dirty="0">
                <a:effectLst/>
                <a:latin typeface="Calibri" panose="020F0502020204030204" pitchFamily="34" charset="0"/>
              </a:rPr>
              <a:t>We will touch base mid-semester for academic advising, but please feel free to reach out now, introduce yourself, and let me know if you have any questions. </a:t>
            </a:r>
            <a:r>
              <a:rPr lang="en-US" sz="2400" dirty="0">
                <a:latin typeface="Calibri" panose="020F0502020204030204" pitchFamily="34" charset="0"/>
              </a:rPr>
              <a:t>When I started college, </a:t>
            </a:r>
            <a:r>
              <a:rPr lang="en-US" sz="2400" b="0" i="0" u="none" strike="noStrike" dirty="0">
                <a:effectLst/>
                <a:latin typeface="Calibri" panose="020F0502020204030204" pitchFamily="34" charset="0"/>
              </a:rPr>
              <a:t>I was a first-generation student and I know that starting in a new place is full of excitement and perhaps many questions.  Regardless of whether you are new or a transfer student, I’d love to get to know you and help you acclimate to BSU</a:t>
            </a:r>
          </a:p>
          <a:p>
            <a:pPr marL="0" marR="0" indent="0">
              <a:spcBef>
                <a:spcPts val="0"/>
              </a:spcBef>
              <a:spcAft>
                <a:spcPts val="0"/>
              </a:spcAft>
              <a:buNone/>
            </a:pPr>
            <a:endParaRPr lang="en-US" sz="2400" dirty="0">
              <a:latin typeface="Calibri" panose="020F0502020204030204" pitchFamily="34" charset="0"/>
            </a:endParaRPr>
          </a:p>
          <a:p>
            <a:pPr marL="0" marR="0" indent="0">
              <a:spcBef>
                <a:spcPts val="0"/>
              </a:spcBef>
              <a:spcAft>
                <a:spcPts val="0"/>
              </a:spcAft>
              <a:buNone/>
            </a:pPr>
            <a:r>
              <a:rPr lang="en-US" sz="2400" b="0" i="0" u="none" strike="noStrike" dirty="0">
                <a:effectLst/>
                <a:latin typeface="Calibri" panose="020F0502020204030204" pitchFamily="34" charset="0"/>
              </a:rPr>
              <a:t>I’m happy to answer any questions you may have, and if I don’t have an answer,  I’ll make sure I find a person or resource for you! </a:t>
            </a:r>
          </a:p>
          <a:p>
            <a:pPr marL="0" marR="0" indent="0">
              <a:spcBef>
                <a:spcPts val="0"/>
              </a:spcBef>
              <a:spcAft>
                <a:spcPts val="0"/>
              </a:spcAft>
              <a:buNone/>
            </a:pPr>
            <a:r>
              <a:rPr lang="en-US" sz="2400" b="0" i="0" u="none" strike="noStrike" dirty="0">
                <a:effectLst/>
                <a:latin typeface="Calibri" panose="020F0502020204030204" pitchFamily="34" charset="0"/>
              </a:rPr>
              <a:t> </a:t>
            </a:r>
          </a:p>
          <a:p>
            <a:pPr marL="0" marR="0" indent="0">
              <a:spcBef>
                <a:spcPts val="0"/>
              </a:spcBef>
              <a:spcAft>
                <a:spcPts val="0"/>
              </a:spcAft>
              <a:buNone/>
            </a:pPr>
            <a:r>
              <a:rPr lang="en-US" sz="2400" b="0" i="0" u="none" strike="noStrike" dirty="0">
                <a:effectLst/>
                <a:latin typeface="Calibri" panose="020F0502020204030204" pitchFamily="34" charset="0"/>
              </a:rPr>
              <a:t>I hope you have a great semester!</a:t>
            </a:r>
          </a:p>
          <a:p>
            <a:pPr marL="0" marR="0" indent="0">
              <a:spcBef>
                <a:spcPts val="0"/>
              </a:spcBef>
              <a:spcAft>
                <a:spcPts val="0"/>
              </a:spcAft>
              <a:buNone/>
            </a:pPr>
            <a:r>
              <a:rPr lang="en-US" sz="2400" b="0" i="0" u="none" strike="noStrike" dirty="0">
                <a:effectLst/>
                <a:latin typeface="Calibri" panose="020F0502020204030204" pitchFamily="34" charset="0"/>
              </a:rPr>
              <a:t>Dr. Pawlowski</a:t>
            </a:r>
          </a:p>
          <a:p>
            <a:pPr marL="0" indent="0">
              <a:buNone/>
            </a:pPr>
            <a:endParaRPr lang="en-US" sz="2000" dirty="0"/>
          </a:p>
        </p:txBody>
      </p:sp>
    </p:spTree>
    <p:extLst>
      <p:ext uri="{BB962C8B-B14F-4D97-AF65-F5344CB8AC3E}">
        <p14:creationId xmlns:p14="http://schemas.microsoft.com/office/powerpoint/2010/main" val="29567538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2" y="453981"/>
            <a:ext cx="667512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0E971D05-8E82-E973-F7CC-465504701AD2}"/>
              </a:ext>
            </a:extLst>
          </p:cNvPr>
          <p:cNvSpPr>
            <a:spLocks noGrp="1"/>
          </p:cNvSpPr>
          <p:nvPr>
            <p:ph type="title"/>
          </p:nvPr>
        </p:nvSpPr>
        <p:spPr>
          <a:xfrm>
            <a:off x="731520" y="731520"/>
            <a:ext cx="6089904" cy="1426464"/>
          </a:xfrm>
        </p:spPr>
        <p:txBody>
          <a:bodyPr>
            <a:normAutofit/>
          </a:bodyPr>
          <a:lstStyle/>
          <a:p>
            <a:r>
              <a:rPr lang="en-US">
                <a:solidFill>
                  <a:srgbClr val="FFFFFF"/>
                </a:solidFill>
              </a:rPr>
              <a:t>Email to students – new advisee</a:t>
            </a: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77100" y="461737"/>
            <a:ext cx="2149361"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73768" y="453155"/>
            <a:ext cx="214935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0" y="2480956"/>
            <a:ext cx="11264206"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E039F78-5F95-0D3E-3A35-CCAA39F4812A}"/>
              </a:ext>
            </a:extLst>
          </p:cNvPr>
          <p:cNvSpPr>
            <a:spLocks noGrp="1"/>
          </p:cNvSpPr>
          <p:nvPr>
            <p:ph idx="1"/>
          </p:nvPr>
        </p:nvSpPr>
        <p:spPr>
          <a:xfrm>
            <a:off x="570015" y="2609331"/>
            <a:ext cx="10793419" cy="4067286"/>
          </a:xfrm>
        </p:spPr>
        <p:txBody>
          <a:bodyPr anchor="ctr">
            <a:normAutofit/>
          </a:bodyPr>
          <a:lstStyle/>
          <a:p>
            <a:pPr marL="0" marR="0" indent="0">
              <a:spcBef>
                <a:spcPts val="0"/>
              </a:spcBef>
              <a:spcAft>
                <a:spcPts val="0"/>
              </a:spcAft>
              <a:buNone/>
            </a:pPr>
            <a:r>
              <a:rPr lang="en-US" sz="2000" b="0" i="0" u="none" strike="noStrike" dirty="0">
                <a:effectLst/>
                <a:latin typeface="Calibri" panose="020F0502020204030204" pitchFamily="34" charset="0"/>
              </a:rPr>
              <a:t>Hi and welcome to BSU!</a:t>
            </a:r>
          </a:p>
          <a:p>
            <a:pPr marL="0" marR="0" indent="0">
              <a:spcBef>
                <a:spcPts val="0"/>
              </a:spcBef>
              <a:spcAft>
                <a:spcPts val="0"/>
              </a:spcAft>
              <a:buNone/>
            </a:pPr>
            <a:r>
              <a:rPr lang="en-US" sz="2000" b="0" i="0" u="none" strike="noStrike" dirty="0">
                <a:effectLst/>
                <a:latin typeface="Calibri" panose="020F0502020204030204" pitchFamily="34" charset="0"/>
              </a:rPr>
              <a:t>  </a:t>
            </a:r>
          </a:p>
          <a:p>
            <a:pPr marL="0" marR="0" indent="0">
              <a:spcBef>
                <a:spcPts val="0"/>
              </a:spcBef>
              <a:spcAft>
                <a:spcPts val="0"/>
              </a:spcAft>
              <a:buNone/>
            </a:pPr>
            <a:r>
              <a:rPr lang="en-US" sz="2000" b="0" i="0" u="none" strike="noStrike" dirty="0">
                <a:effectLst/>
                <a:latin typeface="Calibri" panose="020F0502020204030204" pitchFamily="34" charset="0"/>
              </a:rPr>
              <a:t>I have been assigned as your academic advisor and wanted to check in and see how your semester is going for you. </a:t>
            </a:r>
          </a:p>
          <a:p>
            <a:pPr marL="0" marR="0" indent="0">
              <a:spcBef>
                <a:spcPts val="0"/>
              </a:spcBef>
              <a:spcAft>
                <a:spcPts val="0"/>
              </a:spcAft>
              <a:buNone/>
            </a:pPr>
            <a:r>
              <a:rPr lang="en-US" sz="2000" b="0" i="0" u="none" strike="noStrike" dirty="0">
                <a:effectLst/>
                <a:latin typeface="Calibri" panose="020F0502020204030204" pitchFamily="34" charset="0"/>
              </a:rPr>
              <a:t> </a:t>
            </a:r>
          </a:p>
          <a:p>
            <a:pPr marL="0" marR="0" indent="0">
              <a:spcBef>
                <a:spcPts val="0"/>
              </a:spcBef>
              <a:spcAft>
                <a:spcPts val="0"/>
              </a:spcAft>
              <a:buNone/>
            </a:pPr>
            <a:r>
              <a:rPr lang="en-US" sz="2000" b="0" i="0" u="none" strike="noStrike" dirty="0">
                <a:effectLst/>
                <a:latin typeface="Calibri" panose="020F0502020204030204" pitchFamily="34" charset="0"/>
              </a:rPr>
              <a:t>We will touch base mid-semester for academic advising, but please feel free to reach out now, introduce yourself, and let me know if you have any questions. Regardless of whether you are new or a transfer student, I’d love to get to know you and help you on your academic journey at BSU.  </a:t>
            </a:r>
          </a:p>
          <a:p>
            <a:pPr marL="0" marR="0" indent="0">
              <a:spcBef>
                <a:spcPts val="0"/>
              </a:spcBef>
              <a:spcAft>
                <a:spcPts val="0"/>
              </a:spcAft>
              <a:buNone/>
            </a:pPr>
            <a:endParaRPr lang="en-US" sz="2000" dirty="0">
              <a:latin typeface="Calibri" panose="020F0502020204030204" pitchFamily="34" charset="0"/>
            </a:endParaRPr>
          </a:p>
          <a:p>
            <a:pPr marL="0" marR="0" indent="0">
              <a:spcBef>
                <a:spcPts val="0"/>
              </a:spcBef>
              <a:spcAft>
                <a:spcPts val="0"/>
              </a:spcAft>
              <a:buNone/>
            </a:pPr>
            <a:r>
              <a:rPr lang="en-US" sz="2000" b="0" i="0" u="none" strike="noStrike" dirty="0">
                <a:effectLst/>
                <a:latin typeface="Calibri" panose="020F0502020204030204" pitchFamily="34" charset="0"/>
              </a:rPr>
              <a:t>I’m happy to answer any questions you may have, and if I don’t have an answer,  I’ll make sure I find a person or resource for you! </a:t>
            </a:r>
          </a:p>
          <a:p>
            <a:pPr marL="0" marR="0" indent="0">
              <a:spcBef>
                <a:spcPts val="0"/>
              </a:spcBef>
              <a:spcAft>
                <a:spcPts val="0"/>
              </a:spcAft>
              <a:buNone/>
            </a:pPr>
            <a:r>
              <a:rPr lang="en-US" sz="2000" b="0" i="0" u="none" strike="noStrike" dirty="0">
                <a:effectLst/>
                <a:latin typeface="Calibri" panose="020F0502020204030204" pitchFamily="34" charset="0"/>
              </a:rPr>
              <a:t> </a:t>
            </a:r>
          </a:p>
          <a:p>
            <a:pPr marL="0" marR="0" indent="0">
              <a:spcBef>
                <a:spcPts val="0"/>
              </a:spcBef>
              <a:spcAft>
                <a:spcPts val="0"/>
              </a:spcAft>
              <a:buNone/>
            </a:pPr>
            <a:r>
              <a:rPr lang="en-US" sz="2000" b="0" i="0" u="none" strike="noStrike" dirty="0">
                <a:effectLst/>
                <a:latin typeface="Calibri" panose="020F0502020204030204" pitchFamily="34" charset="0"/>
              </a:rPr>
              <a:t>I hope you have a great semester!</a:t>
            </a:r>
          </a:p>
          <a:p>
            <a:pPr marL="0" marR="0" indent="0">
              <a:spcBef>
                <a:spcPts val="0"/>
              </a:spcBef>
              <a:spcAft>
                <a:spcPts val="0"/>
              </a:spcAft>
              <a:buNone/>
            </a:pPr>
            <a:r>
              <a:rPr lang="en-US" sz="2000" b="0" i="0" u="none" strike="noStrike" dirty="0">
                <a:effectLst/>
                <a:latin typeface="Calibri" panose="020F0502020204030204" pitchFamily="34" charset="0"/>
              </a:rPr>
              <a:t>Dr. Pawlowski</a:t>
            </a:r>
          </a:p>
          <a:p>
            <a:endParaRPr lang="en-US" sz="1700" dirty="0"/>
          </a:p>
        </p:txBody>
      </p:sp>
    </p:spTree>
    <p:extLst>
      <p:ext uri="{BB962C8B-B14F-4D97-AF65-F5344CB8AC3E}">
        <p14:creationId xmlns:p14="http://schemas.microsoft.com/office/powerpoint/2010/main" val="35569398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7" y="321731"/>
            <a:ext cx="4142096" cy="6213425"/>
          </a:xfrm>
          <a:prstGeom prst="rect">
            <a:avLst/>
          </a:prstGeom>
          <a:solidFill>
            <a:schemeClr val="accent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95EB207-4DD2-A6C4-B49A-8425E006CB5D}"/>
              </a:ext>
            </a:extLst>
          </p:cNvPr>
          <p:cNvSpPr>
            <a:spLocks noGrp="1"/>
          </p:cNvSpPr>
          <p:nvPr>
            <p:ph type="title"/>
          </p:nvPr>
        </p:nvSpPr>
        <p:spPr>
          <a:xfrm>
            <a:off x="524256" y="583616"/>
            <a:ext cx="3722141" cy="5520579"/>
          </a:xfrm>
        </p:spPr>
        <p:txBody>
          <a:bodyPr>
            <a:normAutofit/>
          </a:bodyPr>
          <a:lstStyle/>
          <a:p>
            <a:r>
              <a:rPr lang="en-US">
                <a:solidFill>
                  <a:srgbClr val="FFFFFF"/>
                </a:solidFill>
              </a:rPr>
              <a:t>Email to students – general check-in/wellness about a month(ish) into the semester</a:t>
            </a:r>
          </a:p>
        </p:txBody>
      </p:sp>
      <p:sp>
        <p:nvSpPr>
          <p:cNvPr id="10" name="Rectangle 9">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9503" y="321732"/>
            <a:ext cx="7240765"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A655ED15-8634-4EB0-230C-CE46359BF4BD}"/>
              </a:ext>
            </a:extLst>
          </p:cNvPr>
          <p:cNvSpPr>
            <a:spLocks noGrp="1"/>
          </p:cNvSpPr>
          <p:nvPr>
            <p:ph idx="1"/>
          </p:nvPr>
        </p:nvSpPr>
        <p:spPr>
          <a:xfrm>
            <a:off x="4666353" y="320622"/>
            <a:ext cx="6862106" cy="6214534"/>
          </a:xfrm>
        </p:spPr>
        <p:txBody>
          <a:bodyPr anchor="ctr">
            <a:normAutofit/>
          </a:bodyPr>
          <a:lstStyle/>
          <a:p>
            <a:pPr marL="0" marR="0" indent="0">
              <a:spcBef>
                <a:spcPts val="0"/>
              </a:spcBef>
              <a:spcAft>
                <a:spcPts val="0"/>
              </a:spcAft>
              <a:buNone/>
            </a:pPr>
            <a:r>
              <a:rPr lang="en-US" sz="2400" b="0" i="0" u="none" strike="noStrike" dirty="0">
                <a:solidFill>
                  <a:srgbClr val="FFFFFF"/>
                </a:solidFill>
                <a:effectLst/>
                <a:latin typeface="Calibri" panose="020F0502020204030204" pitchFamily="34" charset="0"/>
              </a:rPr>
              <a:t>Good morning!</a:t>
            </a:r>
          </a:p>
          <a:p>
            <a:pPr marL="0" marR="0" indent="0">
              <a:spcBef>
                <a:spcPts val="0"/>
              </a:spcBef>
              <a:spcAft>
                <a:spcPts val="0"/>
              </a:spcAft>
              <a:buNone/>
            </a:pPr>
            <a:r>
              <a:rPr lang="en-US" sz="2400" b="0" i="0" u="none" strike="noStrike" dirty="0">
                <a:solidFill>
                  <a:srgbClr val="FFFFFF"/>
                </a:solidFill>
                <a:effectLst/>
                <a:latin typeface="Calibri" panose="020F0502020204030204" pitchFamily="34" charset="0"/>
              </a:rPr>
              <a:t> </a:t>
            </a:r>
          </a:p>
          <a:p>
            <a:pPr marL="0" marR="0" indent="0">
              <a:spcBef>
                <a:spcPts val="0"/>
              </a:spcBef>
              <a:spcAft>
                <a:spcPts val="0"/>
              </a:spcAft>
              <a:buNone/>
            </a:pPr>
            <a:r>
              <a:rPr lang="en-US" sz="2400" b="0" i="0" u="none" strike="noStrike" dirty="0">
                <a:solidFill>
                  <a:srgbClr val="FFFFFF"/>
                </a:solidFill>
                <a:effectLst/>
                <a:latin typeface="Calibri" panose="020F0502020204030204" pitchFamily="34" charset="0"/>
              </a:rPr>
              <a:t>I am just checking in to see how your semester is going!  I hope classes are going well for you. We are nearing the half-way mark, and I know sometimes that can create excitement, and sometime a little more stress – you got this </a:t>
            </a:r>
            <a:r>
              <a:rPr lang="en-US" sz="2400" b="0" i="0" u="none" strike="noStrike" dirty="0">
                <a:solidFill>
                  <a:srgbClr val="FFFFFF"/>
                </a:solidFill>
                <a:effectLst/>
                <a:latin typeface="Apple Color Emoji" pitchFamily="2" charset="0"/>
              </a:rPr>
              <a:t>😊</a:t>
            </a:r>
            <a:endParaRPr lang="en-US" sz="2400" b="0" i="0" u="none" strike="noStrike" dirty="0">
              <a:solidFill>
                <a:srgbClr val="FFFFFF"/>
              </a:solidFill>
              <a:effectLst/>
              <a:latin typeface="Calibri" panose="020F0502020204030204" pitchFamily="34" charset="0"/>
            </a:endParaRPr>
          </a:p>
          <a:p>
            <a:pPr marL="0" marR="0" indent="0">
              <a:spcBef>
                <a:spcPts val="0"/>
              </a:spcBef>
              <a:spcAft>
                <a:spcPts val="0"/>
              </a:spcAft>
              <a:buNone/>
            </a:pPr>
            <a:r>
              <a:rPr lang="en-US" sz="2400" b="0" i="0" u="none" strike="noStrike" dirty="0">
                <a:solidFill>
                  <a:srgbClr val="FFFFFF"/>
                </a:solidFill>
                <a:effectLst/>
                <a:latin typeface="Calibri" panose="020F0502020204030204" pitchFamily="34" charset="0"/>
              </a:rPr>
              <a:t> </a:t>
            </a:r>
          </a:p>
          <a:p>
            <a:pPr marL="0" marR="0" indent="0">
              <a:spcBef>
                <a:spcPts val="0"/>
              </a:spcBef>
              <a:spcAft>
                <a:spcPts val="0"/>
              </a:spcAft>
              <a:buNone/>
            </a:pPr>
            <a:r>
              <a:rPr lang="en-US" sz="2400" b="0" i="0" u="none" strike="noStrike" dirty="0">
                <a:solidFill>
                  <a:srgbClr val="FFFFFF"/>
                </a:solidFill>
                <a:effectLst/>
                <a:latin typeface="Calibri" panose="020F0502020204030204" pitchFamily="34" charset="0"/>
              </a:rPr>
              <a:t>Please let me know if you have any concerns about any classes or if you would like to meet with me about anything.  We will be doing official academic advising in a few weeks and I will send specifics regarding signing up for appointments, but wanted to see if you had any initial questions in the meantime.</a:t>
            </a:r>
          </a:p>
          <a:p>
            <a:pPr marL="0" marR="0" indent="0">
              <a:spcBef>
                <a:spcPts val="0"/>
              </a:spcBef>
              <a:spcAft>
                <a:spcPts val="0"/>
              </a:spcAft>
              <a:buNone/>
            </a:pPr>
            <a:r>
              <a:rPr lang="en-US" sz="2400" b="0" i="0" u="none" strike="noStrike" dirty="0">
                <a:solidFill>
                  <a:srgbClr val="FFFFFF"/>
                </a:solidFill>
                <a:effectLst/>
                <a:latin typeface="Calibri" panose="020F0502020204030204" pitchFamily="34" charset="0"/>
              </a:rPr>
              <a:t> </a:t>
            </a:r>
          </a:p>
          <a:p>
            <a:pPr marL="0" marR="0" indent="0">
              <a:spcBef>
                <a:spcPts val="0"/>
              </a:spcBef>
              <a:spcAft>
                <a:spcPts val="0"/>
              </a:spcAft>
              <a:buNone/>
            </a:pPr>
            <a:r>
              <a:rPr lang="en-US" sz="2400" b="0" i="0" u="none" strike="noStrike" dirty="0">
                <a:solidFill>
                  <a:srgbClr val="FFFFFF"/>
                </a:solidFill>
                <a:effectLst/>
                <a:latin typeface="Calibri" panose="020F0502020204030204" pitchFamily="34" charset="0"/>
              </a:rPr>
              <a:t>Have a great rest of the week, </a:t>
            </a:r>
          </a:p>
          <a:p>
            <a:pPr marL="0" marR="0" indent="0">
              <a:spcBef>
                <a:spcPts val="0"/>
              </a:spcBef>
              <a:spcAft>
                <a:spcPts val="0"/>
              </a:spcAft>
              <a:buNone/>
            </a:pPr>
            <a:r>
              <a:rPr lang="en-US" sz="2400" b="0" i="0" u="none" strike="noStrike" dirty="0">
                <a:solidFill>
                  <a:srgbClr val="FFFFFF"/>
                </a:solidFill>
                <a:effectLst/>
                <a:latin typeface="Calibri" panose="020F0502020204030204" pitchFamily="34" charset="0"/>
              </a:rPr>
              <a:t>Dr. P</a:t>
            </a:r>
          </a:p>
          <a:p>
            <a:endParaRPr lang="en-US" sz="2200" dirty="0">
              <a:solidFill>
                <a:srgbClr val="FFFFFF"/>
              </a:solidFill>
            </a:endParaRPr>
          </a:p>
        </p:txBody>
      </p:sp>
    </p:spTree>
    <p:extLst>
      <p:ext uri="{BB962C8B-B14F-4D97-AF65-F5344CB8AC3E}">
        <p14:creationId xmlns:p14="http://schemas.microsoft.com/office/powerpoint/2010/main" val="16078990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9" y="450221"/>
            <a:ext cx="4111931" cy="5957175"/>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D95EB207-4DD2-A6C4-B49A-8425E006CB5D}"/>
              </a:ext>
            </a:extLst>
          </p:cNvPr>
          <p:cNvSpPr>
            <a:spLocks noGrp="1"/>
          </p:cNvSpPr>
          <p:nvPr>
            <p:ph type="title"/>
          </p:nvPr>
        </p:nvSpPr>
        <p:spPr>
          <a:xfrm>
            <a:off x="774700" y="761999"/>
            <a:ext cx="3511188" cy="5368413"/>
          </a:xfrm>
        </p:spPr>
        <p:txBody>
          <a:bodyPr>
            <a:normAutofit/>
          </a:bodyPr>
          <a:lstStyle/>
          <a:p>
            <a:r>
              <a:rPr lang="en-US">
                <a:solidFill>
                  <a:srgbClr val="FFFFFF"/>
                </a:solidFill>
              </a:rPr>
              <a:t>Message during the semester – students with kudos</a:t>
            </a:r>
          </a:p>
        </p:txBody>
      </p:sp>
      <p:sp>
        <p:nvSpPr>
          <p:cNvPr id="10" name="Rectangle 9">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7274" y="446007"/>
            <a:ext cx="4676305" cy="595717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655ED15-8634-4EB0-230C-CE46359BF4BD}"/>
              </a:ext>
            </a:extLst>
          </p:cNvPr>
          <p:cNvSpPr>
            <a:spLocks noGrp="1"/>
          </p:cNvSpPr>
          <p:nvPr>
            <p:ph idx="1"/>
          </p:nvPr>
        </p:nvSpPr>
        <p:spPr>
          <a:xfrm>
            <a:off x="4757273" y="454818"/>
            <a:ext cx="4378660" cy="5947818"/>
          </a:xfrm>
        </p:spPr>
        <p:txBody>
          <a:bodyPr anchor="ctr">
            <a:normAutofit fontScale="92500" lnSpcReduction="10000"/>
          </a:bodyPr>
          <a:lstStyle/>
          <a:p>
            <a:pPr marL="0" marR="0" indent="0">
              <a:spcBef>
                <a:spcPts val="0"/>
              </a:spcBef>
              <a:spcAft>
                <a:spcPts val="0"/>
              </a:spcAft>
              <a:buNone/>
            </a:pPr>
            <a:r>
              <a:rPr lang="en-US" sz="2400" b="0" i="0" u="none" strike="noStrike" dirty="0">
                <a:effectLst/>
                <a:latin typeface="Calibri" panose="020F0502020204030204" pitchFamily="34" charset="0"/>
              </a:rPr>
              <a:t>Good morning,</a:t>
            </a:r>
          </a:p>
          <a:p>
            <a:pPr marL="0" marR="0" indent="0">
              <a:spcBef>
                <a:spcPts val="0"/>
              </a:spcBef>
              <a:spcAft>
                <a:spcPts val="0"/>
              </a:spcAft>
              <a:buNone/>
            </a:pPr>
            <a:r>
              <a:rPr lang="en-US" sz="2400" b="0" i="0" u="none" strike="noStrike" dirty="0">
                <a:effectLst/>
                <a:latin typeface="Calibri" panose="020F0502020204030204" pitchFamily="34" charset="0"/>
              </a:rPr>
              <a:t> </a:t>
            </a:r>
          </a:p>
          <a:p>
            <a:pPr marL="0" marR="0" indent="0">
              <a:spcBef>
                <a:spcPts val="0"/>
              </a:spcBef>
              <a:spcAft>
                <a:spcPts val="0"/>
              </a:spcAft>
              <a:buNone/>
            </a:pPr>
            <a:r>
              <a:rPr lang="en-US" sz="2400" b="0" i="0" u="none" strike="noStrike" dirty="0">
                <a:effectLst/>
                <a:latin typeface="Calibri" panose="020F0502020204030204" pitchFamily="34" charset="0"/>
              </a:rPr>
              <a:t>I am just checking in to see how your semester is going!  I saw that you received some kudos from one of your instructors!  Nicely done </a:t>
            </a:r>
            <a:r>
              <a:rPr lang="en-US" sz="2400" b="0" i="0" u="none" strike="noStrike" dirty="0">
                <a:effectLst/>
                <a:latin typeface="Apple Color Emoji" pitchFamily="2" charset="0"/>
              </a:rPr>
              <a:t>😊</a:t>
            </a:r>
            <a:r>
              <a:rPr lang="en-US" sz="2400" b="0" i="0" u="none" strike="noStrike" dirty="0">
                <a:effectLst/>
                <a:latin typeface="Calibri" panose="020F0502020204030204" pitchFamily="34" charset="0"/>
              </a:rPr>
              <a:t>.    I hope the rest of your classes are also going well. </a:t>
            </a:r>
          </a:p>
          <a:p>
            <a:pPr marL="0" marR="0" indent="0">
              <a:spcBef>
                <a:spcPts val="0"/>
              </a:spcBef>
              <a:spcAft>
                <a:spcPts val="0"/>
              </a:spcAft>
              <a:buNone/>
            </a:pPr>
            <a:r>
              <a:rPr lang="en-US" sz="2400" b="0" i="0" u="none" strike="noStrike" dirty="0">
                <a:effectLst/>
                <a:latin typeface="Calibri" panose="020F0502020204030204" pitchFamily="34" charset="0"/>
              </a:rPr>
              <a:t> </a:t>
            </a:r>
          </a:p>
          <a:p>
            <a:pPr marL="0" marR="0" indent="0">
              <a:spcBef>
                <a:spcPts val="0"/>
              </a:spcBef>
              <a:spcAft>
                <a:spcPts val="0"/>
              </a:spcAft>
              <a:buNone/>
            </a:pPr>
            <a:r>
              <a:rPr lang="en-US" sz="2400" b="0" i="0" u="none" strike="noStrike" dirty="0">
                <a:effectLst/>
                <a:latin typeface="Calibri" panose="020F0502020204030204" pitchFamily="34" charset="0"/>
              </a:rPr>
              <a:t>Please let me know if you have any immediate questions about anything.  We will do formal advising in a few weeks, and I will send you information for signing up for an appointment but wanted to at least touch base to see if you had anything urgent.</a:t>
            </a:r>
          </a:p>
          <a:p>
            <a:pPr marL="0" marR="0" indent="0">
              <a:spcBef>
                <a:spcPts val="0"/>
              </a:spcBef>
              <a:spcAft>
                <a:spcPts val="0"/>
              </a:spcAft>
              <a:buNone/>
            </a:pPr>
            <a:r>
              <a:rPr lang="en-US" sz="2400" b="0" i="0" u="none" strike="noStrike" dirty="0">
                <a:effectLst/>
                <a:latin typeface="Calibri" panose="020F0502020204030204" pitchFamily="34" charset="0"/>
              </a:rPr>
              <a:t> </a:t>
            </a:r>
          </a:p>
          <a:p>
            <a:pPr marL="0" marR="0" indent="0">
              <a:spcBef>
                <a:spcPts val="0"/>
              </a:spcBef>
              <a:spcAft>
                <a:spcPts val="0"/>
              </a:spcAft>
              <a:buNone/>
            </a:pPr>
            <a:r>
              <a:rPr lang="en-US" sz="2400" b="0" i="0" u="none" strike="noStrike" dirty="0">
                <a:effectLst/>
                <a:latin typeface="Calibri" panose="020F0502020204030204" pitchFamily="34" charset="0"/>
              </a:rPr>
              <a:t>Keep up the great work!</a:t>
            </a:r>
          </a:p>
          <a:p>
            <a:pPr marL="0" marR="0" indent="0">
              <a:spcBef>
                <a:spcPts val="0"/>
              </a:spcBef>
              <a:spcAft>
                <a:spcPts val="0"/>
              </a:spcAft>
              <a:buNone/>
            </a:pPr>
            <a:r>
              <a:rPr lang="en-US" sz="2400" b="0" i="0" u="none" strike="noStrike" dirty="0">
                <a:effectLst/>
                <a:latin typeface="Calibri" panose="020F0502020204030204" pitchFamily="34" charset="0"/>
              </a:rPr>
              <a:t>Dr. P</a:t>
            </a:r>
          </a:p>
          <a:p>
            <a:pPr marL="0" marR="0" indent="0">
              <a:spcBef>
                <a:spcPts val="0"/>
              </a:spcBef>
              <a:spcAft>
                <a:spcPts val="0"/>
              </a:spcAft>
              <a:buNone/>
            </a:pPr>
            <a:r>
              <a:rPr lang="en-US" sz="2400" b="0" i="0" u="none" strike="noStrike" dirty="0">
                <a:effectLst/>
                <a:latin typeface="Calibri" panose="020F0502020204030204" pitchFamily="34" charset="0"/>
              </a:rPr>
              <a:t> </a:t>
            </a:r>
          </a:p>
          <a:p>
            <a:endParaRPr lang="en-US" sz="1700" dirty="0"/>
          </a:p>
        </p:txBody>
      </p:sp>
      <p:sp>
        <p:nvSpPr>
          <p:cNvPr id="12" name="Rectangle 11">
            <a:extLst>
              <a:ext uri="{FF2B5EF4-FFF2-40B4-BE49-F238E27FC236}">
                <a16:creationId xmlns:a16="http://schemas.microsoft.com/office/drawing/2014/main" id="{A35BD09B-BC3A-45C0-AF8E-950F364CDD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19488" y="448056"/>
            <a:ext cx="2103120" cy="2907792"/>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05CC4153-3F0D-4F4C-8F12-E8FC3FA40A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16862" y="3494844"/>
            <a:ext cx="2104001" cy="290779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34382985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321731"/>
            <a:ext cx="11542722" cy="1965960"/>
          </a:xfrm>
          <a:prstGeom prst="rect">
            <a:avLst/>
          </a:prstGeom>
          <a:solidFill>
            <a:schemeClr val="accent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1A1DAD5-B2A2-0044-E2AF-5CFA42BF3E01}"/>
              </a:ext>
            </a:extLst>
          </p:cNvPr>
          <p:cNvSpPr>
            <a:spLocks noGrp="1"/>
          </p:cNvSpPr>
          <p:nvPr>
            <p:ph type="title"/>
          </p:nvPr>
        </p:nvSpPr>
        <p:spPr>
          <a:xfrm>
            <a:off x="757450" y="521208"/>
            <a:ext cx="10754437" cy="1627632"/>
          </a:xfrm>
        </p:spPr>
        <p:txBody>
          <a:bodyPr>
            <a:normAutofit/>
          </a:bodyPr>
          <a:lstStyle/>
          <a:p>
            <a:r>
              <a:rPr lang="en-US" sz="4800">
                <a:solidFill>
                  <a:srgbClr val="FFFFFF"/>
                </a:solidFill>
              </a:rPr>
              <a:t>Email message – class concerns/flag raised</a:t>
            </a:r>
          </a:p>
        </p:txBody>
      </p:sp>
      <p:sp>
        <p:nvSpPr>
          <p:cNvPr id="10" name="Rectangle 9">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7" y="2447552"/>
            <a:ext cx="11542722" cy="408871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8516C6AF-E2DA-D808-1E0E-86E43602EE47}"/>
              </a:ext>
            </a:extLst>
          </p:cNvPr>
          <p:cNvSpPr>
            <a:spLocks noGrp="1"/>
          </p:cNvSpPr>
          <p:nvPr>
            <p:ph idx="1"/>
          </p:nvPr>
        </p:nvSpPr>
        <p:spPr>
          <a:xfrm>
            <a:off x="321731" y="2447552"/>
            <a:ext cx="11542722" cy="4088714"/>
          </a:xfrm>
        </p:spPr>
        <p:txBody>
          <a:bodyPr anchor="ctr">
            <a:normAutofit fontScale="85000" lnSpcReduction="10000"/>
          </a:bodyPr>
          <a:lstStyle/>
          <a:p>
            <a:pPr marL="0" marR="0" indent="0">
              <a:spcBef>
                <a:spcPts val="0"/>
              </a:spcBef>
              <a:spcAft>
                <a:spcPts val="0"/>
              </a:spcAft>
              <a:buNone/>
            </a:pPr>
            <a:r>
              <a:rPr lang="en-US" sz="1900" b="0" i="0" u="none" strike="noStrike" dirty="0">
                <a:solidFill>
                  <a:srgbClr val="FFFFFF"/>
                </a:solidFill>
                <a:effectLst/>
                <a:latin typeface="Calibri" panose="020F0502020204030204" pitchFamily="34" charset="0"/>
              </a:rPr>
              <a:t>Good morning,</a:t>
            </a:r>
            <a:br>
              <a:rPr lang="en-US" sz="1900" b="0" i="0" u="none" strike="noStrike" dirty="0">
                <a:solidFill>
                  <a:srgbClr val="FFFFFF"/>
                </a:solidFill>
                <a:effectLst/>
                <a:latin typeface="Calibri" panose="020F0502020204030204" pitchFamily="34" charset="0"/>
              </a:rPr>
            </a:br>
            <a:endParaRPr lang="en-US" sz="1900" b="0" i="0" u="none" strike="noStrike" dirty="0">
              <a:solidFill>
                <a:srgbClr val="FFFFFF"/>
              </a:solidFill>
              <a:effectLst/>
              <a:latin typeface="Calibri" panose="020F0502020204030204" pitchFamily="34" charset="0"/>
            </a:endParaRPr>
          </a:p>
          <a:p>
            <a:pPr marL="0" marR="0" indent="0">
              <a:spcBef>
                <a:spcPts val="0"/>
              </a:spcBef>
              <a:spcAft>
                <a:spcPts val="0"/>
              </a:spcAft>
              <a:buNone/>
            </a:pPr>
            <a:r>
              <a:rPr lang="en-US" sz="1900" b="0" i="0" u="none" strike="noStrike" dirty="0">
                <a:solidFill>
                  <a:srgbClr val="FFFFFF"/>
                </a:solidFill>
                <a:effectLst/>
                <a:latin typeface="Calibri" panose="020F0502020204030204" pitchFamily="34" charset="0"/>
              </a:rPr>
              <a:t>I am just checking in to see how your semester is going!  I noticed that one of your instructors has a concern about your progress in your X class.  </a:t>
            </a:r>
          </a:p>
          <a:p>
            <a:pPr marL="0" marR="0" indent="0">
              <a:spcBef>
                <a:spcPts val="0"/>
              </a:spcBef>
              <a:spcAft>
                <a:spcPts val="0"/>
              </a:spcAft>
              <a:buNone/>
            </a:pPr>
            <a:r>
              <a:rPr lang="en-US" sz="1900" b="0" i="0" u="none" strike="noStrike" dirty="0">
                <a:solidFill>
                  <a:srgbClr val="FFFFFF"/>
                </a:solidFill>
                <a:effectLst/>
                <a:latin typeface="Calibri" panose="020F0502020204030204" pitchFamily="34" charset="0"/>
              </a:rPr>
              <a:t> </a:t>
            </a:r>
          </a:p>
          <a:p>
            <a:pPr marL="0" marR="0" indent="0">
              <a:spcBef>
                <a:spcPts val="0"/>
              </a:spcBef>
              <a:spcAft>
                <a:spcPts val="0"/>
              </a:spcAft>
              <a:buNone/>
            </a:pPr>
            <a:r>
              <a:rPr lang="en-US" sz="1900" b="0" i="0" u="none" strike="noStrike" dirty="0">
                <a:solidFill>
                  <a:srgbClr val="FFFFFF"/>
                </a:solidFill>
                <a:effectLst/>
                <a:latin typeface="Calibri" panose="020F0502020204030204" pitchFamily="34" charset="0"/>
              </a:rPr>
              <a:t>Learning </a:t>
            </a:r>
            <a:r>
              <a:rPr lang="en-US" sz="1900" dirty="0">
                <a:solidFill>
                  <a:srgbClr val="FFFFFF"/>
                </a:solidFill>
                <a:latin typeface="Calibri" panose="020F0502020204030204" pitchFamily="34" charset="0"/>
              </a:rPr>
              <a:t>can sometimes be </a:t>
            </a:r>
            <a:r>
              <a:rPr lang="en-US" sz="1900" b="0" i="0" u="none" strike="noStrike" dirty="0">
                <a:solidFill>
                  <a:srgbClr val="FFFFFF"/>
                </a:solidFill>
                <a:effectLst/>
                <a:latin typeface="Calibri" panose="020F0502020204030204" pitchFamily="34" charset="0"/>
              </a:rPr>
              <a:t>challenging; but we’re here to help you be successful.  Perhaps you have already done this, and the concern has been taken care of, but please reach out to your professor as soon as possible for questions and guidance. They (or other campus resources such as advising success center) can provide some strategies for helping you through the semester.  If you want to discuss this with me, please let me know – I’m happy to visit with you.   </a:t>
            </a:r>
          </a:p>
          <a:p>
            <a:pPr marL="0" marR="0" indent="0">
              <a:spcBef>
                <a:spcPts val="0"/>
              </a:spcBef>
              <a:spcAft>
                <a:spcPts val="0"/>
              </a:spcAft>
              <a:buNone/>
            </a:pPr>
            <a:r>
              <a:rPr lang="en-US" sz="1900" b="0" i="0" u="none" strike="noStrike" dirty="0">
                <a:solidFill>
                  <a:srgbClr val="FFFFFF"/>
                </a:solidFill>
                <a:effectLst/>
                <a:latin typeface="Calibri" panose="020F0502020204030204" pitchFamily="34" charset="0"/>
              </a:rPr>
              <a:t> </a:t>
            </a:r>
          </a:p>
          <a:p>
            <a:pPr marL="0" marR="0" indent="0">
              <a:spcBef>
                <a:spcPts val="0"/>
              </a:spcBef>
              <a:spcAft>
                <a:spcPts val="0"/>
              </a:spcAft>
              <a:buNone/>
            </a:pPr>
            <a:r>
              <a:rPr lang="en-US" sz="1900" b="0" i="0" u="none" strike="noStrike" dirty="0">
                <a:solidFill>
                  <a:srgbClr val="FFFFFF"/>
                </a:solidFill>
                <a:effectLst/>
                <a:latin typeface="Calibri" panose="020F0502020204030204" pitchFamily="34" charset="0"/>
              </a:rPr>
              <a:t>I received notice about one of your classes, but how are your other courses going fo</a:t>
            </a:r>
            <a:r>
              <a:rPr lang="en-US" sz="1900" dirty="0">
                <a:solidFill>
                  <a:srgbClr val="FFFFFF"/>
                </a:solidFill>
                <a:latin typeface="Calibri" panose="020F0502020204030204" pitchFamily="34" charset="0"/>
              </a:rPr>
              <a:t>r you? Is it just this one or are there others that are problematic for you?  Knowing this will help me identify the resources you might need to be successful for the semester. </a:t>
            </a:r>
          </a:p>
          <a:p>
            <a:pPr marL="0" marR="0" indent="0">
              <a:spcBef>
                <a:spcPts val="0"/>
              </a:spcBef>
              <a:spcAft>
                <a:spcPts val="0"/>
              </a:spcAft>
              <a:buNone/>
            </a:pPr>
            <a:endParaRPr lang="en-US" sz="1900" b="0" i="0" u="none" strike="noStrike" dirty="0">
              <a:solidFill>
                <a:srgbClr val="FFFFFF"/>
              </a:solidFill>
              <a:effectLst/>
              <a:latin typeface="Calibri" panose="020F0502020204030204" pitchFamily="34" charset="0"/>
            </a:endParaRPr>
          </a:p>
          <a:p>
            <a:pPr marL="0" marR="0" indent="0">
              <a:spcBef>
                <a:spcPts val="0"/>
              </a:spcBef>
              <a:spcAft>
                <a:spcPts val="0"/>
              </a:spcAft>
              <a:buNone/>
            </a:pPr>
            <a:r>
              <a:rPr lang="en-US" sz="1900" b="0" i="0" u="none" strike="noStrike" dirty="0">
                <a:solidFill>
                  <a:srgbClr val="FFFFFF"/>
                </a:solidFill>
                <a:effectLst/>
                <a:latin typeface="Calibri" panose="020F0502020204030204" pitchFamily="34" charset="0"/>
              </a:rPr>
              <a:t>We will be doing official academic advising in a few weeks and I will send an email with more specifics regarding signing up for appointments but wanted to touch base to see if you wanted to meet sooner than later to discuss class concerns. </a:t>
            </a:r>
            <a:r>
              <a:rPr lang="en-US" sz="1900" dirty="0">
                <a:solidFill>
                  <a:srgbClr val="FFFFFF"/>
                </a:solidFill>
                <a:latin typeface="Calibri" panose="020F0502020204030204" pitchFamily="34" charset="0"/>
              </a:rPr>
              <a:t>I do encourage you to reach out to your professor for this particular class to assess the nature of the concern to get you back on track for the course. </a:t>
            </a:r>
            <a:r>
              <a:rPr lang="en-US" sz="1900" b="0" i="0" u="none" strike="noStrike" dirty="0">
                <a:solidFill>
                  <a:srgbClr val="FFFFFF"/>
                </a:solidFill>
                <a:effectLst/>
                <a:latin typeface="Calibri" panose="020F0502020204030204" pitchFamily="34" charset="0"/>
              </a:rPr>
              <a:t> </a:t>
            </a:r>
          </a:p>
          <a:p>
            <a:pPr marL="0" marR="0" indent="0">
              <a:spcBef>
                <a:spcPts val="0"/>
              </a:spcBef>
              <a:spcAft>
                <a:spcPts val="0"/>
              </a:spcAft>
              <a:buNone/>
            </a:pPr>
            <a:endParaRPr lang="en-US" sz="1900" b="0" i="0" u="none" strike="noStrike" dirty="0">
              <a:solidFill>
                <a:srgbClr val="FFFFFF"/>
              </a:solidFill>
              <a:effectLst/>
              <a:latin typeface="Calibri" panose="020F0502020204030204" pitchFamily="34" charset="0"/>
            </a:endParaRPr>
          </a:p>
          <a:p>
            <a:pPr marL="0" marR="0" indent="0">
              <a:spcBef>
                <a:spcPts val="0"/>
              </a:spcBef>
              <a:spcAft>
                <a:spcPts val="0"/>
              </a:spcAft>
              <a:buNone/>
            </a:pPr>
            <a:r>
              <a:rPr lang="en-US" sz="1900" b="0" i="0" u="none" strike="noStrike" dirty="0">
                <a:solidFill>
                  <a:srgbClr val="FFFFFF"/>
                </a:solidFill>
                <a:effectLst/>
                <a:latin typeface="Calibri" panose="020F0502020204030204" pitchFamily="34" charset="0"/>
              </a:rPr>
              <a:t>Let me know what I can do for you!  </a:t>
            </a:r>
          </a:p>
          <a:p>
            <a:pPr marL="0" marR="0" indent="0">
              <a:spcBef>
                <a:spcPts val="0"/>
              </a:spcBef>
              <a:spcAft>
                <a:spcPts val="0"/>
              </a:spcAft>
              <a:buNone/>
            </a:pPr>
            <a:r>
              <a:rPr lang="en-US" sz="1900" b="0" i="0" u="none" strike="noStrike" dirty="0">
                <a:solidFill>
                  <a:srgbClr val="FFFFFF"/>
                </a:solidFill>
                <a:effectLst/>
                <a:latin typeface="Calibri" panose="020F0502020204030204" pitchFamily="34" charset="0"/>
              </a:rPr>
              <a:t>Dr. P</a:t>
            </a:r>
          </a:p>
          <a:p>
            <a:endParaRPr lang="en-US" sz="1200" dirty="0">
              <a:solidFill>
                <a:srgbClr val="FFFFFF"/>
              </a:solidFill>
            </a:endParaRPr>
          </a:p>
        </p:txBody>
      </p:sp>
    </p:spTree>
    <p:extLst>
      <p:ext uri="{BB962C8B-B14F-4D97-AF65-F5344CB8AC3E}">
        <p14:creationId xmlns:p14="http://schemas.microsoft.com/office/powerpoint/2010/main" val="6224902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1A1DAD5-B2A2-0044-E2AF-5CFA42BF3E01}"/>
              </a:ext>
            </a:extLst>
          </p:cNvPr>
          <p:cNvSpPr>
            <a:spLocks noGrp="1"/>
          </p:cNvSpPr>
          <p:nvPr>
            <p:ph type="title"/>
          </p:nvPr>
        </p:nvSpPr>
        <p:spPr>
          <a:xfrm>
            <a:off x="1389278" y="1233241"/>
            <a:ext cx="3240506" cy="4064628"/>
          </a:xfrm>
        </p:spPr>
        <p:txBody>
          <a:bodyPr>
            <a:normAutofit/>
          </a:bodyPr>
          <a:lstStyle/>
          <a:p>
            <a:r>
              <a:rPr lang="en-US">
                <a:solidFill>
                  <a:srgbClr val="FFFFFF"/>
                </a:solidFill>
              </a:rPr>
              <a:t>Items that impact advising times and registration times</a:t>
            </a:r>
          </a:p>
        </p:txBody>
      </p:sp>
      <p:sp>
        <p:nvSpPr>
          <p:cNvPr id="12"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8516C6AF-E2DA-D808-1E0E-86E43602EE47}"/>
              </a:ext>
            </a:extLst>
          </p:cNvPr>
          <p:cNvSpPr>
            <a:spLocks noGrp="1"/>
          </p:cNvSpPr>
          <p:nvPr>
            <p:ph idx="1"/>
          </p:nvPr>
        </p:nvSpPr>
        <p:spPr>
          <a:xfrm>
            <a:off x="5904581" y="820880"/>
            <a:ext cx="6101371" cy="5924304"/>
          </a:xfrm>
        </p:spPr>
        <p:txBody>
          <a:bodyPr anchor="t">
            <a:normAutofit fontScale="70000" lnSpcReduction="20000"/>
          </a:bodyPr>
          <a:lstStyle/>
          <a:p>
            <a:r>
              <a:rPr lang="en-US" sz="4600" dirty="0"/>
              <a:t>Some athletes register earlier </a:t>
            </a:r>
            <a:br>
              <a:rPr lang="en-US" sz="4600" dirty="0"/>
            </a:br>
            <a:endParaRPr lang="en-US" sz="4600" dirty="0"/>
          </a:p>
          <a:p>
            <a:endParaRPr lang="en-US" sz="4600" dirty="0"/>
          </a:p>
          <a:p>
            <a:r>
              <a:rPr lang="en-US" sz="4600" dirty="0"/>
              <a:t>Students with learning abilities/disabilities register early</a:t>
            </a:r>
          </a:p>
          <a:p>
            <a:pPr marL="0" indent="0">
              <a:buNone/>
            </a:pPr>
            <a:endParaRPr lang="en-US" sz="4600" dirty="0"/>
          </a:p>
          <a:p>
            <a:pPr marL="0" indent="0">
              <a:buNone/>
            </a:pPr>
            <a:endParaRPr lang="en-US" sz="4600" dirty="0"/>
          </a:p>
          <a:p>
            <a:r>
              <a:rPr lang="en-US" sz="4600" dirty="0"/>
              <a:t>You used to be able to get registration times via Starfish; not sure if navigate will have this information</a:t>
            </a:r>
          </a:p>
          <a:p>
            <a:pPr marL="0" indent="0">
              <a:buNone/>
            </a:pPr>
            <a:br>
              <a:rPr lang="en-US" dirty="0"/>
            </a:br>
            <a:br>
              <a:rPr lang="en-US" dirty="0"/>
            </a:br>
            <a:endParaRPr lang="en-US" dirty="0"/>
          </a:p>
        </p:txBody>
      </p:sp>
      <p:sp>
        <p:nvSpPr>
          <p:cNvPr id="18"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9884870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1473</TotalTime>
  <Words>1585</Words>
  <Application>Microsoft Macintosh PowerPoint</Application>
  <PresentationFormat>Widescreen</PresentationFormat>
  <Paragraphs>145</Paragraphs>
  <Slides>18</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Apple Color Emoji</vt:lpstr>
      <vt:lpstr>Arial</vt:lpstr>
      <vt:lpstr>Calibri</vt:lpstr>
      <vt:lpstr>Calibri Light</vt:lpstr>
      <vt:lpstr>Office Theme</vt:lpstr>
      <vt:lpstr>The Important Role of Academic Advising: Being a Mentor and Reading the DARS </vt:lpstr>
      <vt:lpstr>Objectives </vt:lpstr>
      <vt:lpstr>Communicating with Students – various methods</vt:lpstr>
      <vt:lpstr>Sending initial message – beginning of semester – new students/advisees</vt:lpstr>
      <vt:lpstr>Email to students – new advisee</vt:lpstr>
      <vt:lpstr>Email to students – general check-in/wellness about a month(ish) into the semester</vt:lpstr>
      <vt:lpstr>Message during the semester – students with kudos</vt:lpstr>
      <vt:lpstr>Email message – class concerns/flag raised</vt:lpstr>
      <vt:lpstr>Items that impact advising times and registration times</vt:lpstr>
      <vt:lpstr>Modality for advising and general advice</vt:lpstr>
      <vt:lpstr>Email to students – advising directions</vt:lpstr>
      <vt:lpstr>MinnState requirements and BSU areas</vt:lpstr>
      <vt:lpstr>Reading DARS</vt:lpstr>
      <vt:lpstr>DARS</vt:lpstr>
      <vt:lpstr>Mentoring with Advising</vt:lpstr>
      <vt:lpstr>Mentoring with Advising</vt:lpstr>
      <vt:lpstr>Mentoring with Advising – not all at once but helps to tease out potential career paths – starter questions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Important Role of Academic Advising: Being a Mentor and Reading the DARS </dc:title>
  <dc:creator>Pawlowski, Donna R</dc:creator>
  <cp:lastModifiedBy>Pawlowski, Donna R</cp:lastModifiedBy>
  <cp:revision>6</cp:revision>
  <cp:lastPrinted>2023-03-01T21:34:54Z</cp:lastPrinted>
  <dcterms:created xsi:type="dcterms:W3CDTF">2023-03-01T00:08:11Z</dcterms:created>
  <dcterms:modified xsi:type="dcterms:W3CDTF">2023-03-02T00:52:02Z</dcterms:modified>
</cp:coreProperties>
</file>