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3" r:id="rId5"/>
  </p:sldMasterIdLst>
  <p:notesMasterIdLst>
    <p:notesMasterId r:id="rId45"/>
  </p:notesMasterIdLst>
  <p:sldIdLst>
    <p:sldId id="280" r:id="rId6"/>
    <p:sldId id="395" r:id="rId7"/>
    <p:sldId id="352" r:id="rId8"/>
    <p:sldId id="396" r:id="rId9"/>
    <p:sldId id="353" r:id="rId10"/>
    <p:sldId id="393" r:id="rId11"/>
    <p:sldId id="354" r:id="rId12"/>
    <p:sldId id="364" r:id="rId13"/>
    <p:sldId id="356" r:id="rId14"/>
    <p:sldId id="358" r:id="rId15"/>
    <p:sldId id="336" r:id="rId16"/>
    <p:sldId id="340" r:id="rId17"/>
    <p:sldId id="394" r:id="rId18"/>
    <p:sldId id="365" r:id="rId19"/>
    <p:sldId id="391" r:id="rId20"/>
    <p:sldId id="355" r:id="rId21"/>
    <p:sldId id="397" r:id="rId22"/>
    <p:sldId id="366" r:id="rId23"/>
    <p:sldId id="363" r:id="rId24"/>
    <p:sldId id="370" r:id="rId25"/>
    <p:sldId id="362" r:id="rId26"/>
    <p:sldId id="361" r:id="rId27"/>
    <p:sldId id="367" r:id="rId28"/>
    <p:sldId id="368" r:id="rId29"/>
    <p:sldId id="369" r:id="rId30"/>
    <p:sldId id="371" r:id="rId31"/>
    <p:sldId id="372" r:id="rId32"/>
    <p:sldId id="373" r:id="rId33"/>
    <p:sldId id="375" r:id="rId34"/>
    <p:sldId id="374" r:id="rId35"/>
    <p:sldId id="385" r:id="rId36"/>
    <p:sldId id="376" r:id="rId37"/>
    <p:sldId id="377" r:id="rId38"/>
    <p:sldId id="386" r:id="rId39"/>
    <p:sldId id="387" r:id="rId40"/>
    <p:sldId id="388" r:id="rId41"/>
    <p:sldId id="389" r:id="rId42"/>
    <p:sldId id="382" r:id="rId43"/>
    <p:sldId id="383"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F4D"/>
    <a:srgbClr val="0C2340"/>
    <a:srgbClr val="ACA3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ABA946-F3AE-47D2-9D88-C9684B0BC337}" v="7" dt="2021-03-11T22:01:50.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2"/>
    <p:restoredTop sz="94712"/>
  </p:normalViewPr>
  <p:slideViewPr>
    <p:cSldViewPr>
      <p:cViewPr varScale="1">
        <p:scale>
          <a:sx n="108" d="100"/>
          <a:sy n="108" d="100"/>
        </p:scale>
        <p:origin x="202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85" d="100"/>
          <a:sy n="85" d="100"/>
        </p:scale>
        <p:origin x="-383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abe, Daniel G" userId="9e6545dc-309c-4e7e-945f-609f9a87f095" providerId="ADAL" clId="{97913483-D5E4-45DE-9556-4E7143DDDA8A}"/>
    <pc:docChg chg="custSel addSld delSld modSld sldOrd">
      <pc:chgData name="McCabe, Daniel G" userId="9e6545dc-309c-4e7e-945f-609f9a87f095" providerId="ADAL" clId="{97913483-D5E4-45DE-9556-4E7143DDDA8A}" dt="2021-03-11T22:06:48.436" v="903" actId="6549"/>
      <pc:docMkLst>
        <pc:docMk/>
      </pc:docMkLst>
      <pc:sldChg chg="ord">
        <pc:chgData name="McCabe, Daniel G" userId="9e6545dc-309c-4e7e-945f-609f9a87f095" providerId="ADAL" clId="{97913483-D5E4-45DE-9556-4E7143DDDA8A}" dt="2021-03-11T22:01:36.507" v="658"/>
        <pc:sldMkLst>
          <pc:docMk/>
          <pc:sldMk cId="2071578891" sldId="370"/>
        </pc:sldMkLst>
      </pc:sldChg>
      <pc:sldChg chg="modSp">
        <pc:chgData name="McCabe, Daniel G" userId="9e6545dc-309c-4e7e-945f-609f9a87f095" providerId="ADAL" clId="{97913483-D5E4-45DE-9556-4E7143DDDA8A}" dt="2021-03-11T22:04:43.508" v="860" actId="20577"/>
        <pc:sldMkLst>
          <pc:docMk/>
          <pc:sldMk cId="1176085651" sldId="374"/>
        </pc:sldMkLst>
        <pc:spChg chg="mod">
          <ac:chgData name="McCabe, Daniel G" userId="9e6545dc-309c-4e7e-945f-609f9a87f095" providerId="ADAL" clId="{97913483-D5E4-45DE-9556-4E7143DDDA8A}" dt="2021-03-11T22:04:43.508" v="860" actId="20577"/>
          <ac:spMkLst>
            <pc:docMk/>
            <pc:sldMk cId="1176085651" sldId="374"/>
            <ac:spMk id="3" creationId="{00000000-0000-0000-0000-000000000000}"/>
          </ac:spMkLst>
        </pc:spChg>
      </pc:sldChg>
      <pc:sldChg chg="modSp ord">
        <pc:chgData name="McCabe, Daniel G" userId="9e6545dc-309c-4e7e-945f-609f9a87f095" providerId="ADAL" clId="{97913483-D5E4-45DE-9556-4E7143DDDA8A}" dt="2021-03-11T22:03:58.140" v="776" actId="20577"/>
        <pc:sldMkLst>
          <pc:docMk/>
          <pc:sldMk cId="3350669997" sldId="375"/>
        </pc:sldMkLst>
        <pc:spChg chg="mod">
          <ac:chgData name="McCabe, Daniel G" userId="9e6545dc-309c-4e7e-945f-609f9a87f095" providerId="ADAL" clId="{97913483-D5E4-45DE-9556-4E7143DDDA8A}" dt="2021-03-11T22:03:58.140" v="776" actId="20577"/>
          <ac:spMkLst>
            <pc:docMk/>
            <pc:sldMk cId="3350669997" sldId="375"/>
            <ac:spMk id="3" creationId="{00000000-0000-0000-0000-000000000000}"/>
          </ac:spMkLst>
        </pc:spChg>
      </pc:sldChg>
      <pc:sldChg chg="modSp">
        <pc:chgData name="McCabe, Daniel G" userId="9e6545dc-309c-4e7e-945f-609f9a87f095" providerId="ADAL" clId="{97913483-D5E4-45DE-9556-4E7143DDDA8A}" dt="2021-03-11T22:04:54.348" v="870" actId="20577"/>
        <pc:sldMkLst>
          <pc:docMk/>
          <pc:sldMk cId="1577089873" sldId="376"/>
        </pc:sldMkLst>
        <pc:spChg chg="mod">
          <ac:chgData name="McCabe, Daniel G" userId="9e6545dc-309c-4e7e-945f-609f9a87f095" providerId="ADAL" clId="{97913483-D5E4-45DE-9556-4E7143DDDA8A}" dt="2021-03-11T22:04:54.348" v="870" actId="20577"/>
          <ac:spMkLst>
            <pc:docMk/>
            <pc:sldMk cId="1577089873" sldId="376"/>
            <ac:spMk id="3" creationId="{00000000-0000-0000-0000-000000000000}"/>
          </ac:spMkLst>
        </pc:spChg>
      </pc:sldChg>
      <pc:sldChg chg="modSp">
        <pc:chgData name="McCabe, Daniel G" userId="9e6545dc-309c-4e7e-945f-609f9a87f095" providerId="ADAL" clId="{97913483-D5E4-45DE-9556-4E7143DDDA8A}" dt="2021-03-11T22:06:48.436" v="903" actId="6549"/>
        <pc:sldMkLst>
          <pc:docMk/>
          <pc:sldMk cId="2340362263" sldId="383"/>
        </pc:sldMkLst>
        <pc:spChg chg="mod">
          <ac:chgData name="McCabe, Daniel G" userId="9e6545dc-309c-4e7e-945f-609f9a87f095" providerId="ADAL" clId="{97913483-D5E4-45DE-9556-4E7143DDDA8A}" dt="2021-03-11T22:06:48.436" v="903" actId="6549"/>
          <ac:spMkLst>
            <pc:docMk/>
            <pc:sldMk cId="2340362263" sldId="383"/>
            <ac:spMk id="3" creationId="{00000000-0000-0000-0000-000000000000}"/>
          </ac:spMkLst>
        </pc:spChg>
      </pc:sldChg>
      <pc:sldChg chg="modSp">
        <pc:chgData name="McCabe, Daniel G" userId="9e6545dc-309c-4e7e-945f-609f9a87f095" providerId="ADAL" clId="{97913483-D5E4-45DE-9556-4E7143DDDA8A}" dt="2021-03-11T21:52:26.002" v="130" actId="20577"/>
        <pc:sldMkLst>
          <pc:docMk/>
          <pc:sldMk cId="3274456034" sldId="385"/>
        </pc:sldMkLst>
        <pc:spChg chg="mod">
          <ac:chgData name="McCabe, Daniel G" userId="9e6545dc-309c-4e7e-945f-609f9a87f095" providerId="ADAL" clId="{97913483-D5E4-45DE-9556-4E7143DDDA8A}" dt="2021-03-11T21:52:26.002" v="130" actId="20577"/>
          <ac:spMkLst>
            <pc:docMk/>
            <pc:sldMk cId="3274456034" sldId="385"/>
            <ac:spMk id="7" creationId="{00000000-0000-0000-0000-000000000000}"/>
          </ac:spMkLst>
        </pc:spChg>
      </pc:sldChg>
      <pc:sldChg chg="modSp">
        <pc:chgData name="McCabe, Daniel G" userId="9e6545dc-309c-4e7e-945f-609f9a87f095" providerId="ADAL" clId="{97913483-D5E4-45DE-9556-4E7143DDDA8A}" dt="2021-03-11T22:06:16.411" v="892" actId="20577"/>
        <pc:sldMkLst>
          <pc:docMk/>
          <pc:sldMk cId="4263233944" sldId="386"/>
        </pc:sldMkLst>
        <pc:spChg chg="mod">
          <ac:chgData name="McCabe, Daniel G" userId="9e6545dc-309c-4e7e-945f-609f9a87f095" providerId="ADAL" clId="{97913483-D5E4-45DE-9556-4E7143DDDA8A}" dt="2021-03-11T22:06:16.411" v="892" actId="20577"/>
          <ac:spMkLst>
            <pc:docMk/>
            <pc:sldMk cId="4263233944" sldId="386"/>
            <ac:spMk id="3" creationId="{00000000-0000-0000-0000-000000000000}"/>
          </ac:spMkLst>
        </pc:spChg>
      </pc:sldChg>
      <pc:sldChg chg="modSp">
        <pc:chgData name="McCabe, Daniel G" userId="9e6545dc-309c-4e7e-945f-609f9a87f095" providerId="ADAL" clId="{97913483-D5E4-45DE-9556-4E7143DDDA8A}" dt="2021-03-11T22:06:30.335" v="902" actId="20577"/>
        <pc:sldMkLst>
          <pc:docMk/>
          <pc:sldMk cId="1273797504" sldId="388"/>
        </pc:sldMkLst>
        <pc:spChg chg="mod">
          <ac:chgData name="McCabe, Daniel G" userId="9e6545dc-309c-4e7e-945f-609f9a87f095" providerId="ADAL" clId="{97913483-D5E4-45DE-9556-4E7143DDDA8A}" dt="2021-03-11T22:06:30.335" v="902" actId="20577"/>
          <ac:spMkLst>
            <pc:docMk/>
            <pc:sldMk cId="1273797504" sldId="388"/>
            <ac:spMk id="3" creationId="{00000000-0000-0000-0000-000000000000}"/>
          </ac:spMkLst>
        </pc:spChg>
      </pc:sldChg>
      <pc:sldChg chg="modSp">
        <pc:chgData name="McCabe, Daniel G" userId="9e6545dc-309c-4e7e-945f-609f9a87f095" providerId="ADAL" clId="{97913483-D5E4-45DE-9556-4E7143DDDA8A}" dt="2021-03-11T22:01:02.384" v="657" actId="20577"/>
        <pc:sldMkLst>
          <pc:docMk/>
          <pc:sldMk cId="4195720626" sldId="394"/>
        </pc:sldMkLst>
        <pc:spChg chg="mod">
          <ac:chgData name="McCabe, Daniel G" userId="9e6545dc-309c-4e7e-945f-609f9a87f095" providerId="ADAL" clId="{97913483-D5E4-45DE-9556-4E7143DDDA8A}" dt="2021-03-11T22:01:02.384" v="657" actId="20577"/>
          <ac:spMkLst>
            <pc:docMk/>
            <pc:sldMk cId="4195720626" sldId="394"/>
            <ac:spMk id="3" creationId="{00000000-0000-0000-0000-000000000000}"/>
          </ac:spMkLst>
        </pc:spChg>
      </pc:sldChg>
      <pc:sldChg chg="modSp add">
        <pc:chgData name="McCabe, Daniel G" userId="9e6545dc-309c-4e7e-945f-609f9a87f095" providerId="ADAL" clId="{97913483-D5E4-45DE-9556-4E7143DDDA8A}" dt="2021-03-11T21:52:14.620" v="114" actId="20577"/>
        <pc:sldMkLst>
          <pc:docMk/>
          <pc:sldMk cId="2334068299" sldId="395"/>
        </pc:sldMkLst>
        <pc:spChg chg="mod">
          <ac:chgData name="McCabe, Daniel G" userId="9e6545dc-309c-4e7e-945f-609f9a87f095" providerId="ADAL" clId="{97913483-D5E4-45DE-9556-4E7143DDDA8A}" dt="2021-03-11T21:51:51.754" v="30" actId="20577"/>
          <ac:spMkLst>
            <pc:docMk/>
            <pc:sldMk cId="2334068299" sldId="395"/>
            <ac:spMk id="2" creationId="{9A59DE08-EEDA-405A-94DC-66EBDF4DE479}"/>
          </ac:spMkLst>
        </pc:spChg>
        <pc:spChg chg="mod">
          <ac:chgData name="McCabe, Daniel G" userId="9e6545dc-309c-4e7e-945f-609f9a87f095" providerId="ADAL" clId="{97913483-D5E4-45DE-9556-4E7143DDDA8A}" dt="2021-03-11T21:52:14.620" v="114" actId="20577"/>
          <ac:spMkLst>
            <pc:docMk/>
            <pc:sldMk cId="2334068299" sldId="395"/>
            <ac:spMk id="3" creationId="{870E7C03-D17D-4DBC-97BE-E5C5B422D1A2}"/>
          </ac:spMkLst>
        </pc:spChg>
      </pc:sldChg>
      <pc:sldChg chg="add del">
        <pc:chgData name="McCabe, Daniel G" userId="9e6545dc-309c-4e7e-945f-609f9a87f095" providerId="ADAL" clId="{97913483-D5E4-45DE-9556-4E7143DDDA8A}" dt="2021-03-11T21:51:23.469" v="1" actId="2696"/>
        <pc:sldMkLst>
          <pc:docMk/>
          <pc:sldMk cId="3099764760" sldId="395"/>
        </pc:sldMkLst>
      </pc:sldChg>
      <pc:sldChg chg="modSp add">
        <pc:chgData name="McCabe, Daniel G" userId="9e6545dc-309c-4e7e-945f-609f9a87f095" providerId="ADAL" clId="{97913483-D5E4-45DE-9556-4E7143DDDA8A}" dt="2021-03-11T21:55:49.727" v="273" actId="20577"/>
        <pc:sldMkLst>
          <pc:docMk/>
          <pc:sldMk cId="1078294358" sldId="396"/>
        </pc:sldMkLst>
        <pc:spChg chg="mod">
          <ac:chgData name="McCabe, Daniel G" userId="9e6545dc-309c-4e7e-945f-609f9a87f095" providerId="ADAL" clId="{97913483-D5E4-45DE-9556-4E7143DDDA8A}" dt="2021-03-11T21:55:10.221" v="158" actId="20577"/>
          <ac:spMkLst>
            <pc:docMk/>
            <pc:sldMk cId="1078294358" sldId="396"/>
            <ac:spMk id="2" creationId="{06D4F83D-FED8-4B53-883C-C0EBC723AA49}"/>
          </ac:spMkLst>
        </pc:spChg>
        <pc:spChg chg="mod">
          <ac:chgData name="McCabe, Daniel G" userId="9e6545dc-309c-4e7e-945f-609f9a87f095" providerId="ADAL" clId="{97913483-D5E4-45DE-9556-4E7143DDDA8A}" dt="2021-03-11T21:55:49.727" v="273" actId="20577"/>
          <ac:spMkLst>
            <pc:docMk/>
            <pc:sldMk cId="1078294358" sldId="396"/>
            <ac:spMk id="3" creationId="{48286276-482C-422E-8D45-A040C729A6CE}"/>
          </ac:spMkLst>
        </pc:spChg>
      </pc:sldChg>
      <pc:sldChg chg="modSp add ord">
        <pc:chgData name="McCabe, Daniel G" userId="9e6545dc-309c-4e7e-945f-609f9a87f095" providerId="ADAL" clId="{97913483-D5E4-45DE-9556-4E7143DDDA8A}" dt="2021-03-11T21:59:46.337" v="649"/>
        <pc:sldMkLst>
          <pc:docMk/>
          <pc:sldMk cId="3606941577" sldId="397"/>
        </pc:sldMkLst>
        <pc:spChg chg="mod">
          <ac:chgData name="McCabe, Daniel G" userId="9e6545dc-309c-4e7e-945f-609f9a87f095" providerId="ADAL" clId="{97913483-D5E4-45DE-9556-4E7143DDDA8A}" dt="2021-03-11T21:57:56.678" v="297" actId="20577"/>
          <ac:spMkLst>
            <pc:docMk/>
            <pc:sldMk cId="3606941577" sldId="397"/>
            <ac:spMk id="2" creationId="{5D1BBA53-640D-48B7-97AE-769ACFD80F7A}"/>
          </ac:spMkLst>
        </pc:spChg>
        <pc:spChg chg="mod">
          <ac:chgData name="McCabe, Daniel G" userId="9e6545dc-309c-4e7e-945f-609f9a87f095" providerId="ADAL" clId="{97913483-D5E4-45DE-9556-4E7143DDDA8A}" dt="2021-03-11T21:59:26.158" v="648" actId="20577"/>
          <ac:spMkLst>
            <pc:docMk/>
            <pc:sldMk cId="3606941577" sldId="397"/>
            <ac:spMk id="3" creationId="{16E05AA1-0E31-4181-A8D0-C70CBD0E898C}"/>
          </ac:spMkLst>
        </pc:spChg>
      </pc:sldChg>
    </pc:docChg>
  </pc:docChgLst>
  <pc:docChgLst>
    <pc:chgData name="McCabe, Daniel G" userId="9e6545dc-309c-4e7e-945f-609f9a87f095" providerId="ADAL" clId="{E1ABA946-F3AE-47D2-9D88-C9684B0BC337}"/>
    <pc:docChg chg="custSel modSld">
      <pc:chgData name="McCabe, Daniel G" userId="9e6545dc-309c-4e7e-945f-609f9a87f095" providerId="ADAL" clId="{E1ABA946-F3AE-47D2-9D88-C9684B0BC337}" dt="2021-03-12T15:39:03.775" v="152" actId="20577"/>
      <pc:docMkLst>
        <pc:docMk/>
      </pc:docMkLst>
      <pc:sldChg chg="modSp">
        <pc:chgData name="McCabe, Daniel G" userId="9e6545dc-309c-4e7e-945f-609f9a87f095" providerId="ADAL" clId="{E1ABA946-F3AE-47D2-9D88-C9684B0BC337}" dt="2021-03-12T15:39:03.775" v="152" actId="20577"/>
        <pc:sldMkLst>
          <pc:docMk/>
          <pc:sldMk cId="1613918863" sldId="362"/>
        </pc:sldMkLst>
        <pc:spChg chg="mod">
          <ac:chgData name="McCabe, Daniel G" userId="9e6545dc-309c-4e7e-945f-609f9a87f095" providerId="ADAL" clId="{E1ABA946-F3AE-47D2-9D88-C9684B0BC337}" dt="2021-03-12T15:39:03.775" v="152" actId="20577"/>
          <ac:spMkLst>
            <pc:docMk/>
            <pc:sldMk cId="1613918863" sldId="362"/>
            <ac:spMk id="2" creationId="{00000000-0000-0000-0000-000000000000}"/>
          </ac:spMkLst>
        </pc:spChg>
      </pc:sldChg>
      <pc:sldChg chg="modSp">
        <pc:chgData name="McCabe, Daniel G" userId="9e6545dc-309c-4e7e-945f-609f9a87f095" providerId="ADAL" clId="{E1ABA946-F3AE-47D2-9D88-C9684B0BC337}" dt="2021-03-12T14:45:03.349" v="83" actId="20577"/>
        <pc:sldMkLst>
          <pc:docMk/>
          <pc:sldMk cId="2337150782" sldId="364"/>
        </pc:sldMkLst>
        <pc:spChg chg="mod">
          <ac:chgData name="McCabe, Daniel G" userId="9e6545dc-309c-4e7e-945f-609f9a87f095" providerId="ADAL" clId="{E1ABA946-F3AE-47D2-9D88-C9684B0BC337}" dt="2021-03-12T14:45:03.349" v="83" actId="20577"/>
          <ac:spMkLst>
            <pc:docMk/>
            <pc:sldMk cId="2337150782" sldId="364"/>
            <ac:spMk id="3" creationId="{00000000-0000-0000-0000-000000000000}"/>
          </ac:spMkLst>
        </pc:spChg>
      </pc:sldChg>
      <pc:sldChg chg="modSp">
        <pc:chgData name="McCabe, Daniel G" userId="9e6545dc-309c-4e7e-945f-609f9a87f095" providerId="ADAL" clId="{E1ABA946-F3AE-47D2-9D88-C9684B0BC337}" dt="2021-03-12T15:26:20.196" v="140" actId="20577"/>
        <pc:sldMkLst>
          <pc:docMk/>
          <pc:sldMk cId="3606941577" sldId="397"/>
        </pc:sldMkLst>
        <pc:spChg chg="mod">
          <ac:chgData name="McCabe, Daniel G" userId="9e6545dc-309c-4e7e-945f-609f9a87f095" providerId="ADAL" clId="{E1ABA946-F3AE-47D2-9D88-C9684B0BC337}" dt="2021-03-12T15:26:20.196" v="140" actId="20577"/>
          <ac:spMkLst>
            <pc:docMk/>
            <pc:sldMk cId="3606941577" sldId="397"/>
            <ac:spMk id="3" creationId="{16E05AA1-0E31-4181-A8D0-C70CBD0E89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9298DE0-82A0-4347-B77C-8670F34C814F}" type="datetimeFigureOut">
              <a:rPr lang="en-US" smtClean="0"/>
              <a:t>3/12/2021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B937F48-D485-49AB-BF6E-DE5EA95E8848}" type="slidenum">
              <a:rPr lang="en-US" smtClean="0"/>
              <a:t>‹#›</a:t>
            </a:fld>
            <a:endParaRPr lang="en-US"/>
          </a:p>
        </p:txBody>
      </p:sp>
      <p:sp>
        <p:nvSpPr>
          <p:cNvPr id="8" name="Notes Placeholder 7"/>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2279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819400"/>
            <a:ext cx="8229600" cy="1143000"/>
          </a:xfrm>
        </p:spPr>
        <p:txBody>
          <a:bodyPr>
            <a:normAutofit/>
          </a:bodyPr>
          <a:lstStyle>
            <a:lvl1pPr algn="l">
              <a:defRPr sz="3600">
                <a:solidFill>
                  <a:schemeClr val="tx2"/>
                </a:solidFill>
              </a:defRPr>
            </a:lvl1pPr>
          </a:lstStyle>
          <a:p>
            <a:r>
              <a:rPr lang="en-US" dirty="0"/>
              <a:t>CLICK TO EDIT SECTION TITLE PAGE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Tree>
    <p:extLst>
      <p:ext uri="{BB962C8B-B14F-4D97-AF65-F5344CB8AC3E}">
        <p14:creationId xmlns:p14="http://schemas.microsoft.com/office/powerpoint/2010/main" val="76454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6"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215766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8"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1156127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Column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0"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747272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b="1"/>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extBox 6"/>
          <p:cNvSpPr txBox="1"/>
          <p:nvPr userDrawn="1"/>
        </p:nvSpPr>
        <p:spPr>
          <a:xfrm>
            <a:off x="8382000" y="6520934"/>
            <a:ext cx="457200" cy="184666"/>
          </a:xfrm>
          <a:prstGeom prst="rect">
            <a:avLst/>
          </a:prstGeom>
          <a:noFill/>
        </p:spPr>
        <p:txBody>
          <a:bodyPr wrap="square" rtlCol="0">
            <a:spAutoFit/>
          </a:bodyPr>
          <a:lstStyle/>
          <a:p>
            <a:pPr algn="ctr"/>
            <a:fld id="{BB705689-6DE3-4ABD-A330-F43849DB3358}" type="slidenum">
              <a:rPr lang="en-US" sz="600" b="1" smtClean="0">
                <a:solidFill>
                  <a:srgbClr val="003C66"/>
                </a:solidFill>
              </a:rPr>
              <a:pPr algn="ctr"/>
              <a:t>‹#›</a:t>
            </a:fld>
            <a:endParaRPr lang="en-US" sz="700" b="1" dirty="0">
              <a:solidFill>
                <a:srgbClr val="003C66"/>
              </a:solidFill>
            </a:endParaRPr>
          </a:p>
        </p:txBody>
      </p:sp>
      <p:pic>
        <p:nvPicPr>
          <p:cNvPr id="8" name="Picture 7" title="Minnesota Stat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6172202"/>
            <a:ext cx="1188720" cy="402335"/>
          </a:xfrm>
          <a:prstGeom prst="rect">
            <a:avLst/>
          </a:prstGeom>
        </p:spPr>
      </p:pic>
      <p:grpSp>
        <p:nvGrpSpPr>
          <p:cNvPr id="11" name="Group 10" title="Blue and green decorative border"/>
          <p:cNvGrpSpPr/>
          <p:nvPr userDrawn="1"/>
        </p:nvGrpSpPr>
        <p:grpSpPr>
          <a:xfrm>
            <a:off x="0" y="-76200"/>
            <a:ext cx="304800" cy="6934200"/>
            <a:chOff x="0" y="-76200"/>
            <a:chExt cx="304800" cy="6934200"/>
          </a:xfrm>
        </p:grpSpPr>
        <p:sp>
          <p:nvSpPr>
            <p:cNvPr id="12" name="Rectangle 11"/>
            <p:cNvSpPr/>
            <p:nvPr userDrawn="1"/>
          </p:nvSpPr>
          <p:spPr>
            <a:xfrm>
              <a:off x="0" y="0"/>
              <a:ext cx="304800" cy="6858000"/>
            </a:xfrm>
            <a:prstGeom prst="rect">
              <a:avLst/>
            </a:prstGeom>
            <a:solidFill>
              <a:srgbClr val="003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3" name="Straight Connector 12"/>
            <p:cNvCxnSpPr/>
            <p:nvPr userDrawn="1"/>
          </p:nvCxnSpPr>
          <p:spPr>
            <a:xfrm>
              <a:off x="304800" y="-76200"/>
              <a:ext cx="0" cy="6934200"/>
            </a:xfrm>
            <a:prstGeom prst="line">
              <a:avLst/>
            </a:prstGeom>
            <a:ln w="57150">
              <a:solidFill>
                <a:srgbClr val="009F4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12754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8382000" y="6520934"/>
            <a:ext cx="457200" cy="184666"/>
          </a:xfrm>
          <a:prstGeom prst="rect">
            <a:avLst/>
          </a:prstGeom>
          <a:noFill/>
        </p:spPr>
        <p:txBody>
          <a:bodyPr wrap="square" rtlCol="0">
            <a:spAutoFit/>
          </a:bodyPr>
          <a:lstStyle/>
          <a:p>
            <a:pPr algn="ctr"/>
            <a:fld id="{BB705689-6DE3-4ABD-A330-F43849DB3358}" type="slidenum">
              <a:rPr lang="en-US" sz="600" b="1" smtClean="0">
                <a:solidFill>
                  <a:srgbClr val="003C66"/>
                </a:solidFill>
              </a:rPr>
              <a:pPr algn="ctr"/>
              <a:t>‹#›</a:t>
            </a:fld>
            <a:endParaRPr lang="en-US" sz="700" b="1" dirty="0">
              <a:solidFill>
                <a:srgbClr val="003C66"/>
              </a:solidFill>
            </a:endParaRPr>
          </a:p>
        </p:txBody>
      </p:sp>
      <p:pic>
        <p:nvPicPr>
          <p:cNvPr id="8" name="Picture 7" title="Minnesota Stat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6172202"/>
            <a:ext cx="1188720" cy="402335"/>
          </a:xfrm>
          <a:prstGeom prst="rect">
            <a:avLst/>
          </a:prstGeom>
        </p:spPr>
      </p:pic>
      <p:grpSp>
        <p:nvGrpSpPr>
          <p:cNvPr id="14" name="Group 13" title="Blue and green decorative border"/>
          <p:cNvGrpSpPr/>
          <p:nvPr userDrawn="1"/>
        </p:nvGrpSpPr>
        <p:grpSpPr>
          <a:xfrm>
            <a:off x="0" y="-76200"/>
            <a:ext cx="304800" cy="6934200"/>
            <a:chOff x="0" y="-76200"/>
            <a:chExt cx="304800" cy="6934200"/>
          </a:xfrm>
        </p:grpSpPr>
        <p:sp>
          <p:nvSpPr>
            <p:cNvPr id="15" name="Rectangle 14"/>
            <p:cNvSpPr/>
            <p:nvPr userDrawn="1"/>
          </p:nvSpPr>
          <p:spPr>
            <a:xfrm>
              <a:off x="0" y="0"/>
              <a:ext cx="304800" cy="6858000"/>
            </a:xfrm>
            <a:prstGeom prst="rect">
              <a:avLst/>
            </a:prstGeom>
            <a:solidFill>
              <a:srgbClr val="003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6" name="Straight Connector 15"/>
            <p:cNvCxnSpPr/>
            <p:nvPr userDrawn="1"/>
          </p:nvCxnSpPr>
          <p:spPr>
            <a:xfrm>
              <a:off x="304800" y="-76200"/>
              <a:ext cx="0" cy="6934200"/>
            </a:xfrm>
            <a:prstGeom prst="line">
              <a:avLst/>
            </a:prstGeom>
            <a:ln w="57150">
              <a:solidFill>
                <a:srgbClr val="009F4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68327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3358896"/>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778134"/>
            <a:ext cx="9144000" cy="115824"/>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chemeClr val="tx2"/>
                </a:solidFill>
              </a:defRPr>
            </a:lvl1pPr>
          </a:lstStyle>
          <a:p>
            <a:pPr lvl="0"/>
            <a:r>
              <a:rPr lang="en-US" dirty="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chemeClr val="tx2"/>
                </a:solidFill>
              </a:defRPr>
            </a:lvl1pPr>
          </a:lstStyle>
          <a:p>
            <a:pPr lvl="0"/>
            <a:r>
              <a:rPr lang="en-US" dirty="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chemeClr val="tx2"/>
                </a:solidFill>
              </a:defRPr>
            </a:lvl1pPr>
          </a:lstStyle>
          <a:p>
            <a:pPr lvl="0"/>
            <a:r>
              <a:rPr lang="en-US" dirty="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chemeClr val="bg2"/>
                </a:solidFill>
              </a:defRPr>
            </a:lvl1pPr>
          </a:lstStyle>
          <a:p>
            <a:pPr lvl="0"/>
            <a:r>
              <a:rPr lang="en-US" dirty="0"/>
              <a:t>Click to edit Subhead</a:t>
            </a:r>
          </a:p>
        </p:txBody>
      </p:sp>
      <p:sp>
        <p:nvSpPr>
          <p:cNvPr id="5" name="Text Placeholder 4" title="Text Box with MINNESOTA STATE typed in gray"/>
          <p:cNvSpPr>
            <a:spLocks noGrp="1"/>
          </p:cNvSpPr>
          <p:nvPr>
            <p:ph type="body" sz="quarter" idx="14" hasCustomPrompt="1"/>
          </p:nvPr>
        </p:nvSpPr>
        <p:spPr>
          <a:xfrm>
            <a:off x="990600" y="5715000"/>
            <a:ext cx="2819400" cy="381000"/>
          </a:xfrm>
          <a:prstGeom prst="rect">
            <a:avLst/>
          </a:prstGeom>
        </p:spPr>
        <p:txBody>
          <a:bodyPr>
            <a:normAutofit/>
          </a:bodyPr>
          <a:lstStyle>
            <a:lvl1pPr marL="0" indent="0">
              <a:buNone/>
              <a:defRPr sz="1400" b="1">
                <a:solidFill>
                  <a:schemeClr val="bg1">
                    <a:lumMod val="50000"/>
                  </a:schemeClr>
                </a:solidFill>
                <a:latin typeface="+mn-lt"/>
              </a:defRPr>
            </a:lvl1pPr>
          </a:lstStyle>
          <a:p>
            <a:pPr lvl="0"/>
            <a:r>
              <a:rPr lang="en-US" dirty="0"/>
              <a:t>MINNESOTA STATE</a:t>
            </a:r>
          </a:p>
        </p:txBody>
      </p:sp>
    </p:spTree>
    <p:extLst>
      <p:ext uri="{BB962C8B-B14F-4D97-AF65-F5344CB8AC3E}">
        <p14:creationId xmlns:p14="http://schemas.microsoft.com/office/powerpoint/2010/main" val="3674220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b="1"/>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extBox 6"/>
          <p:cNvSpPr txBox="1"/>
          <p:nvPr userDrawn="1"/>
        </p:nvSpPr>
        <p:spPr>
          <a:xfrm>
            <a:off x="8382000" y="6520934"/>
            <a:ext cx="457200" cy="184666"/>
          </a:xfrm>
          <a:prstGeom prst="rect">
            <a:avLst/>
          </a:prstGeom>
          <a:noFill/>
        </p:spPr>
        <p:txBody>
          <a:bodyPr wrap="square" rtlCol="0">
            <a:spAutoFit/>
          </a:bodyPr>
          <a:lstStyle/>
          <a:p>
            <a:pPr algn="ctr"/>
            <a:fld id="{BB705689-6DE3-4ABD-A330-F43849DB3358}" type="slidenum">
              <a:rPr lang="en-US" sz="600" b="1" smtClean="0">
                <a:solidFill>
                  <a:srgbClr val="003C66"/>
                </a:solidFill>
              </a:rPr>
              <a:pPr algn="ctr"/>
              <a:t>‹#›</a:t>
            </a:fld>
            <a:endParaRPr lang="en-US" sz="700" b="1" dirty="0">
              <a:solidFill>
                <a:srgbClr val="003C66"/>
              </a:solidFill>
            </a:endParaRPr>
          </a:p>
        </p:txBody>
      </p:sp>
      <p:pic>
        <p:nvPicPr>
          <p:cNvPr id="8" name="Picture 7" title="Minnesota Stat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6172202"/>
            <a:ext cx="1188720" cy="402335"/>
          </a:xfrm>
          <a:prstGeom prst="rect">
            <a:avLst/>
          </a:prstGeom>
        </p:spPr>
      </p:pic>
      <p:grpSp>
        <p:nvGrpSpPr>
          <p:cNvPr id="11" name="Group 10" title="Blue and green decorative border"/>
          <p:cNvGrpSpPr/>
          <p:nvPr userDrawn="1"/>
        </p:nvGrpSpPr>
        <p:grpSpPr>
          <a:xfrm>
            <a:off x="0" y="-76200"/>
            <a:ext cx="304800" cy="6934200"/>
            <a:chOff x="0" y="-76200"/>
            <a:chExt cx="304800" cy="6934200"/>
          </a:xfrm>
        </p:grpSpPr>
        <p:sp>
          <p:nvSpPr>
            <p:cNvPr id="12" name="Rectangle 11"/>
            <p:cNvSpPr/>
            <p:nvPr userDrawn="1"/>
          </p:nvSpPr>
          <p:spPr>
            <a:xfrm>
              <a:off x="0" y="0"/>
              <a:ext cx="304800" cy="6858000"/>
            </a:xfrm>
            <a:prstGeom prst="rect">
              <a:avLst/>
            </a:prstGeom>
            <a:solidFill>
              <a:srgbClr val="003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3" name="Straight Connector 12"/>
            <p:cNvCxnSpPr/>
            <p:nvPr userDrawn="1"/>
          </p:nvCxnSpPr>
          <p:spPr>
            <a:xfrm>
              <a:off x="304800" y="-76200"/>
              <a:ext cx="0" cy="6934200"/>
            </a:xfrm>
            <a:prstGeom prst="line">
              <a:avLst/>
            </a:prstGeom>
            <a:ln w="57150">
              <a:solidFill>
                <a:srgbClr val="009F4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8978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8382000" y="6520934"/>
            <a:ext cx="457200" cy="184666"/>
          </a:xfrm>
          <a:prstGeom prst="rect">
            <a:avLst/>
          </a:prstGeom>
          <a:noFill/>
        </p:spPr>
        <p:txBody>
          <a:bodyPr wrap="square" rtlCol="0">
            <a:spAutoFit/>
          </a:bodyPr>
          <a:lstStyle/>
          <a:p>
            <a:pPr algn="ctr"/>
            <a:fld id="{BB705689-6DE3-4ABD-A330-F43849DB3358}" type="slidenum">
              <a:rPr lang="en-US" sz="600" b="1" smtClean="0">
                <a:solidFill>
                  <a:srgbClr val="003C66"/>
                </a:solidFill>
              </a:rPr>
              <a:pPr algn="ctr"/>
              <a:t>‹#›</a:t>
            </a:fld>
            <a:endParaRPr lang="en-US" sz="700" b="1" dirty="0">
              <a:solidFill>
                <a:srgbClr val="003C66"/>
              </a:solidFill>
            </a:endParaRPr>
          </a:p>
        </p:txBody>
      </p:sp>
      <p:pic>
        <p:nvPicPr>
          <p:cNvPr id="8" name="Picture 7" title="Minnesota Stat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6172202"/>
            <a:ext cx="1188720" cy="402335"/>
          </a:xfrm>
          <a:prstGeom prst="rect">
            <a:avLst/>
          </a:prstGeom>
        </p:spPr>
      </p:pic>
      <p:grpSp>
        <p:nvGrpSpPr>
          <p:cNvPr id="14" name="Group 13" title="Blue and green decorative border"/>
          <p:cNvGrpSpPr/>
          <p:nvPr userDrawn="1"/>
        </p:nvGrpSpPr>
        <p:grpSpPr>
          <a:xfrm>
            <a:off x="0" y="-76200"/>
            <a:ext cx="304800" cy="6934200"/>
            <a:chOff x="0" y="-76200"/>
            <a:chExt cx="304800" cy="6934200"/>
          </a:xfrm>
        </p:grpSpPr>
        <p:sp>
          <p:nvSpPr>
            <p:cNvPr id="15" name="Rectangle 14"/>
            <p:cNvSpPr/>
            <p:nvPr userDrawn="1"/>
          </p:nvSpPr>
          <p:spPr>
            <a:xfrm>
              <a:off x="0" y="0"/>
              <a:ext cx="304800" cy="6858000"/>
            </a:xfrm>
            <a:prstGeom prst="rect">
              <a:avLst/>
            </a:prstGeom>
            <a:solidFill>
              <a:srgbClr val="003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6" name="Straight Connector 15"/>
            <p:cNvCxnSpPr/>
            <p:nvPr userDrawn="1"/>
          </p:nvCxnSpPr>
          <p:spPr>
            <a:xfrm>
              <a:off x="304800" y="-76200"/>
              <a:ext cx="0" cy="6934200"/>
            </a:xfrm>
            <a:prstGeom prst="line">
              <a:avLst/>
            </a:prstGeom>
            <a:ln w="57150">
              <a:solidFill>
                <a:srgbClr val="009F4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796138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userDrawn="1"/>
        </p:nvSpPr>
        <p:spPr>
          <a:xfrm>
            <a:off x="8382000" y="6520934"/>
            <a:ext cx="457200" cy="184666"/>
          </a:xfrm>
          <a:prstGeom prst="rect">
            <a:avLst/>
          </a:prstGeom>
          <a:noFill/>
        </p:spPr>
        <p:txBody>
          <a:bodyPr wrap="square" rtlCol="0">
            <a:spAutoFit/>
          </a:bodyPr>
          <a:lstStyle/>
          <a:p>
            <a:pPr algn="ctr"/>
            <a:fld id="{BB705689-6DE3-4ABD-A330-F43849DB3358}" type="slidenum">
              <a:rPr lang="en-US" sz="600" b="1" smtClean="0">
                <a:solidFill>
                  <a:srgbClr val="003C66"/>
                </a:solidFill>
              </a:rPr>
              <a:pPr algn="ctr"/>
              <a:t>‹#›</a:t>
            </a:fld>
            <a:endParaRPr lang="en-US" sz="700" b="1" dirty="0">
              <a:solidFill>
                <a:srgbClr val="003C66"/>
              </a:solidFill>
            </a:endParaRPr>
          </a:p>
        </p:txBody>
      </p:sp>
      <p:pic>
        <p:nvPicPr>
          <p:cNvPr id="9" name="Picture 8" title="Minnesota Stat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6172202"/>
            <a:ext cx="1188720" cy="402335"/>
          </a:xfrm>
          <a:prstGeom prst="rect">
            <a:avLst/>
          </a:prstGeom>
        </p:spPr>
      </p:pic>
      <p:grpSp>
        <p:nvGrpSpPr>
          <p:cNvPr id="15" name="Group 14" title="Blue and green decorative border"/>
          <p:cNvGrpSpPr/>
          <p:nvPr userDrawn="1"/>
        </p:nvGrpSpPr>
        <p:grpSpPr>
          <a:xfrm>
            <a:off x="0" y="-76200"/>
            <a:ext cx="304800" cy="6934200"/>
            <a:chOff x="0" y="-76200"/>
            <a:chExt cx="304800" cy="6934200"/>
          </a:xfrm>
        </p:grpSpPr>
        <p:sp>
          <p:nvSpPr>
            <p:cNvPr id="16" name="Rectangle 15"/>
            <p:cNvSpPr/>
            <p:nvPr userDrawn="1"/>
          </p:nvSpPr>
          <p:spPr>
            <a:xfrm>
              <a:off x="0" y="0"/>
              <a:ext cx="304800" cy="6858000"/>
            </a:xfrm>
            <a:prstGeom prst="rect">
              <a:avLst/>
            </a:prstGeom>
            <a:solidFill>
              <a:srgbClr val="003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7" name="Straight Connector 16"/>
            <p:cNvCxnSpPr/>
            <p:nvPr userDrawn="1"/>
          </p:nvCxnSpPr>
          <p:spPr>
            <a:xfrm>
              <a:off x="304800" y="-76200"/>
              <a:ext cx="0" cy="6934200"/>
            </a:xfrm>
            <a:prstGeom prst="line">
              <a:avLst/>
            </a:prstGeom>
            <a:ln w="57150">
              <a:solidFill>
                <a:srgbClr val="009F4D"/>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0089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972" y="306639"/>
            <a:ext cx="3504776" cy="1977521"/>
          </a:xfrm>
          <a:prstGeom prst="rect">
            <a:avLst/>
          </a:prstGeom>
        </p:spPr>
      </p:pic>
      <p:sp>
        <p:nvSpPr>
          <p:cNvPr id="4" name="Title 1"/>
          <p:cNvSpPr>
            <a:spLocks noGrp="1"/>
          </p:cNvSpPr>
          <p:nvPr>
            <p:ph type="title" hasCustomPrompt="1"/>
          </p:nvPr>
        </p:nvSpPr>
        <p:spPr>
          <a:xfrm>
            <a:off x="381000" y="2819400"/>
            <a:ext cx="8229600" cy="1143000"/>
          </a:xfrm>
        </p:spPr>
        <p:txBody>
          <a:bodyPr/>
          <a:lstStyle>
            <a:lvl1pPr algn="l">
              <a:defRPr>
                <a:solidFill>
                  <a:schemeClr val="tx2"/>
                </a:solidFill>
              </a:defRPr>
            </a:lvl1pPr>
          </a:lstStyle>
          <a:p>
            <a:r>
              <a:rPr lang="en-US" dirty="0"/>
              <a:t>CLICK TO EDIT SECTION TITLE PAGE</a:t>
            </a:r>
          </a:p>
        </p:txBody>
      </p:sp>
    </p:spTree>
    <p:extLst>
      <p:ext uri="{BB962C8B-B14F-4D97-AF65-F5344CB8AC3E}">
        <p14:creationId xmlns:p14="http://schemas.microsoft.com/office/powerpoint/2010/main" val="215014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Poin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2057400"/>
            <a:ext cx="6324600" cy="1752600"/>
          </a:xfrm>
        </p:spPr>
        <p:txBody>
          <a:bodyPr anchor="t">
            <a:noAutofit/>
          </a:bodyPr>
          <a:lstStyle>
            <a:lvl1pPr algn="l">
              <a:defRPr sz="4400" b="1" cap="all" baseline="0">
                <a:solidFill>
                  <a:schemeClr val="tx2"/>
                </a:solidFill>
              </a:defRPr>
            </a:lvl1pPr>
          </a:lstStyle>
          <a:p>
            <a:r>
              <a:rPr lang="en-US" dirty="0"/>
              <a:t>Click to edit DATA POINT</a:t>
            </a:r>
          </a:p>
        </p:txBody>
      </p:sp>
      <p:sp>
        <p:nvSpPr>
          <p:cNvPr id="10" name="Text Placeholder 9"/>
          <p:cNvSpPr>
            <a:spLocks noGrp="1"/>
          </p:cNvSpPr>
          <p:nvPr>
            <p:ph type="body" sz="quarter" idx="14" hasCustomPrompt="1"/>
          </p:nvPr>
        </p:nvSpPr>
        <p:spPr>
          <a:xfrm>
            <a:off x="533400" y="3886200"/>
            <a:ext cx="3886200" cy="838200"/>
          </a:xfrm>
        </p:spPr>
        <p:txBody>
          <a:bodyPr>
            <a:normAutofit/>
          </a:bodyPr>
          <a:lstStyle>
            <a:lvl1pPr marL="0" indent="0" algn="l">
              <a:buNone/>
              <a:defRPr sz="2400" b="1">
                <a:solidFill>
                  <a:schemeClr val="bg1">
                    <a:lumMod val="50000"/>
                  </a:schemeClr>
                </a:solidFill>
              </a:defRPr>
            </a:lvl1pPr>
          </a:lstStyle>
          <a:p>
            <a:pPr lvl="0"/>
            <a:r>
              <a:rPr lang="en-US" dirty="0"/>
              <a:t>click to edit descriptor text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2"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1221669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Idea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0"/>
            <a:ext cx="8229600" cy="2590800"/>
          </a:xfrm>
        </p:spPr>
        <p:txBody>
          <a:bodyPr>
            <a:normAutofit/>
          </a:bodyPr>
          <a:lstStyle>
            <a:lvl1pPr algn="l">
              <a:defRPr sz="3600" b="0" baseline="0">
                <a:solidFill>
                  <a:schemeClr val="bg2"/>
                </a:solidFill>
                <a:latin typeface="+mn-lt"/>
              </a:defRPr>
            </a:lvl1pPr>
          </a:lstStyle>
          <a:p>
            <a:br>
              <a:rPr lang="en-US" dirty="0"/>
            </a:br>
            <a:r>
              <a:rPr lang="en-US" dirty="0"/>
              <a:t>Click to edit big idea:</a:t>
            </a:r>
            <a:br>
              <a:rPr lang="en-US" dirty="0"/>
            </a:br>
            <a:r>
              <a:rPr lang="en-US" dirty="0"/>
              <a:t>and copy description</a:t>
            </a:r>
            <a:br>
              <a:rPr lang="en-US" dirty="0"/>
            </a:br>
            <a:br>
              <a:rPr lang="en-US" dirty="0"/>
            </a:br>
            <a:br>
              <a:rPr lang="en-US" dirty="0"/>
            </a:b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0"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428799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chemeClr val="tx2"/>
                </a:solidFill>
              </a:defRPr>
            </a:lvl1pPr>
            <a:lvl2pPr>
              <a:buClr>
                <a:srgbClr val="009F4D"/>
              </a:buClr>
              <a:defRPr sz="2400">
                <a:solidFill>
                  <a:schemeClr val="tx2"/>
                </a:solidFill>
              </a:defRPr>
            </a:lvl2pPr>
            <a:lvl3pPr>
              <a:buClr>
                <a:srgbClr val="009F4D"/>
              </a:buClr>
              <a:defRPr sz="2200">
                <a:solidFill>
                  <a:schemeClr val="tx2"/>
                </a:solidFill>
              </a:defRPr>
            </a:lvl3pPr>
            <a:lvl4pPr>
              <a:buClr>
                <a:srgbClr val="009F4D"/>
              </a:buClr>
              <a:defRPr>
                <a:solidFill>
                  <a:schemeClr val="tx2"/>
                </a:solidFill>
              </a:defRPr>
            </a:lvl4pPr>
            <a:lvl5pPr marL="2057400" indent="-228600">
              <a:buClr>
                <a:srgbClr val="009F4D"/>
              </a:buClr>
              <a:buFont typeface="Courier New" panose="02070309020205020404" pitchFamily="49" charset="0"/>
              <a:buChar char="o"/>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0"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37035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 y="1752600"/>
            <a:ext cx="3962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Content Placeholder 9"/>
          <p:cNvSpPr>
            <a:spLocks noGrp="1"/>
          </p:cNvSpPr>
          <p:nvPr>
            <p:ph sz="quarter" idx="14" hasCustomPrompt="1"/>
          </p:nvPr>
        </p:nvSpPr>
        <p:spPr>
          <a:xfrm>
            <a:off x="4953000" y="2133600"/>
            <a:ext cx="3352800" cy="2895600"/>
          </a:xfrm>
        </p:spPr>
        <p:txBody>
          <a:bodyPr>
            <a:normAutofit/>
          </a:bodyPr>
          <a:lstStyle>
            <a:lvl1pPr marL="0" indent="0">
              <a:buNone/>
              <a:defRPr sz="2000" baseline="0">
                <a:solidFill>
                  <a:schemeClr val="tx2"/>
                </a:solidFill>
              </a:defRPr>
            </a:lvl1pPr>
          </a:lstStyle>
          <a:p>
            <a:pPr lvl="0"/>
            <a:r>
              <a:rPr lang="en-US" dirty="0"/>
              <a:t>Click to edit single column copy layout text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9"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70429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6" name="Chart Placeholder 5"/>
          <p:cNvSpPr>
            <a:spLocks noGrp="1"/>
          </p:cNvSpPr>
          <p:nvPr>
            <p:ph type="chart" sz="quarter" idx="12"/>
          </p:nvPr>
        </p:nvSpPr>
        <p:spPr>
          <a:xfrm>
            <a:off x="457200" y="1524000"/>
            <a:ext cx="7696200" cy="3505200"/>
          </a:xfrm>
        </p:spPr>
        <p:txBody>
          <a:bodyPr/>
          <a:lstStyle/>
          <a:p>
            <a:endParaRPr lang="en-US" dirty="0"/>
          </a:p>
        </p:txBody>
      </p:sp>
      <p:sp>
        <p:nvSpPr>
          <p:cNvPr id="11" name="Text Placeholder 10"/>
          <p:cNvSpPr>
            <a:spLocks noGrp="1"/>
          </p:cNvSpPr>
          <p:nvPr>
            <p:ph type="body" sz="quarter" idx="14" hasCustomPrompt="1"/>
          </p:nvPr>
        </p:nvSpPr>
        <p:spPr>
          <a:xfrm>
            <a:off x="457200" y="5257800"/>
            <a:ext cx="6248400" cy="762000"/>
          </a:xfrm>
        </p:spPr>
        <p:txBody>
          <a:bodyPr>
            <a:normAutofit/>
          </a:bodyPr>
          <a:lstStyle>
            <a:lvl1pPr marL="0" indent="0" algn="l">
              <a:buNone/>
              <a:defRPr sz="2800" b="1">
                <a:solidFill>
                  <a:schemeClr val="bg1">
                    <a:lumMod val="50000"/>
                  </a:schemeClr>
                </a:solidFill>
              </a:defRPr>
            </a:lvl1pPr>
          </a:lstStyle>
          <a:p>
            <a:pPr lvl="0"/>
            <a:r>
              <a:rPr lang="en-US" dirty="0"/>
              <a:t>Click to edit descriptor caption</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2"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8062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harts page">
    <p:spTree>
      <p:nvGrpSpPr>
        <p:cNvPr id="1" name=""/>
        <p:cNvGrpSpPr/>
        <p:nvPr/>
      </p:nvGrpSpPr>
      <p:grpSpPr>
        <a:xfrm>
          <a:off x="0" y="0"/>
          <a:ext cx="0" cy="0"/>
          <a:chOff x="0" y="0"/>
          <a:chExt cx="0" cy="0"/>
        </a:xfrm>
      </p:grpSpPr>
      <p:sp>
        <p:nvSpPr>
          <p:cNvPr id="6" name="Chart Placeholder 5"/>
          <p:cNvSpPr>
            <a:spLocks noGrp="1"/>
          </p:cNvSpPr>
          <p:nvPr>
            <p:ph type="chart" sz="quarter" idx="12"/>
          </p:nvPr>
        </p:nvSpPr>
        <p:spPr>
          <a:xfrm>
            <a:off x="533400" y="2133600"/>
            <a:ext cx="1981200" cy="2057400"/>
          </a:xfrm>
        </p:spPr>
        <p:txBody>
          <a:bodyPr/>
          <a:lstStyle/>
          <a:p>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05200" y="2206625"/>
            <a:ext cx="1981200" cy="206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Chart Placeholder 5"/>
          <p:cNvSpPr>
            <a:spLocks noGrp="1"/>
          </p:cNvSpPr>
          <p:nvPr>
            <p:ph type="chart" sz="quarter" idx="13"/>
          </p:nvPr>
        </p:nvSpPr>
        <p:spPr>
          <a:xfrm>
            <a:off x="3581400" y="2133600"/>
            <a:ext cx="1981200" cy="2057400"/>
          </a:xfrm>
        </p:spPr>
        <p:txBody>
          <a:bodyPr/>
          <a:lstStyle/>
          <a:p>
            <a:endParaRPr lang="en-US" dirty="0"/>
          </a:p>
        </p:txBody>
      </p:sp>
      <p:sp>
        <p:nvSpPr>
          <p:cNvPr id="9" name="Chart Placeholder 5"/>
          <p:cNvSpPr>
            <a:spLocks noGrp="1"/>
          </p:cNvSpPr>
          <p:nvPr>
            <p:ph type="chart" sz="quarter" idx="14"/>
          </p:nvPr>
        </p:nvSpPr>
        <p:spPr>
          <a:xfrm>
            <a:off x="6705600" y="2133600"/>
            <a:ext cx="1981200" cy="2057400"/>
          </a:xfrm>
        </p:spPr>
        <p:txBody>
          <a:bodyPr/>
          <a:lstStyle/>
          <a:p>
            <a:endParaRPr lang="en-US"/>
          </a:p>
        </p:txBody>
      </p:sp>
      <p:sp>
        <p:nvSpPr>
          <p:cNvPr id="11" name="Text Placeholder 10"/>
          <p:cNvSpPr>
            <a:spLocks noGrp="1"/>
          </p:cNvSpPr>
          <p:nvPr>
            <p:ph type="body" sz="quarter" idx="16" hasCustomPrompt="1"/>
          </p:nvPr>
        </p:nvSpPr>
        <p:spPr>
          <a:xfrm>
            <a:off x="5334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sp>
        <p:nvSpPr>
          <p:cNvPr id="13" name="Text Placeholder 10"/>
          <p:cNvSpPr>
            <a:spLocks noGrp="1"/>
          </p:cNvSpPr>
          <p:nvPr>
            <p:ph type="body" sz="quarter" idx="17" hasCustomPrompt="1"/>
          </p:nvPr>
        </p:nvSpPr>
        <p:spPr>
          <a:xfrm>
            <a:off x="36576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sp>
        <p:nvSpPr>
          <p:cNvPr id="14" name="Text Placeholder 10"/>
          <p:cNvSpPr>
            <a:spLocks noGrp="1"/>
          </p:cNvSpPr>
          <p:nvPr>
            <p:ph type="body" sz="quarter" idx="18" hasCustomPrompt="1"/>
          </p:nvPr>
        </p:nvSpPr>
        <p:spPr>
          <a:xfrm>
            <a:off x="67056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7"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29330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oints Page">
    <p:spTree>
      <p:nvGrpSpPr>
        <p:cNvPr id="1" name=""/>
        <p:cNvGrpSpPr/>
        <p:nvPr/>
      </p:nvGrpSpPr>
      <p:grpSpPr>
        <a:xfrm>
          <a:off x="0" y="0"/>
          <a:ext cx="0" cy="0"/>
          <a:chOff x="0" y="0"/>
          <a:chExt cx="0" cy="0"/>
        </a:xfrm>
      </p:grpSpPr>
      <p:sp>
        <p:nvSpPr>
          <p:cNvPr id="5" name="Oval 4" title="Blue circle image for type to go on top of"/>
          <p:cNvSpPr/>
          <p:nvPr userDrawn="1"/>
        </p:nvSpPr>
        <p:spPr>
          <a:xfrm>
            <a:off x="533400" y="1676400"/>
            <a:ext cx="2362200" cy="22860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6" name="Oval 5" title="Blue circle image for type to go on top of"/>
          <p:cNvSpPr/>
          <p:nvPr userDrawn="1"/>
        </p:nvSpPr>
        <p:spPr>
          <a:xfrm>
            <a:off x="3429000" y="1752600"/>
            <a:ext cx="2362200" cy="22860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title="Blue circle image for type to go on top of"/>
          <p:cNvSpPr/>
          <p:nvPr userDrawn="1"/>
        </p:nvSpPr>
        <p:spPr>
          <a:xfrm>
            <a:off x="6400800" y="1752600"/>
            <a:ext cx="2362200" cy="22860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0"/>
          <p:cNvSpPr>
            <a:spLocks noGrp="1"/>
          </p:cNvSpPr>
          <p:nvPr>
            <p:ph type="body" sz="quarter" idx="16" hasCustomPrompt="1"/>
          </p:nvPr>
        </p:nvSpPr>
        <p:spPr>
          <a:xfrm>
            <a:off x="65913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sp>
        <p:nvSpPr>
          <p:cNvPr id="10" name="Text Placeholder 10"/>
          <p:cNvSpPr>
            <a:spLocks noGrp="1"/>
          </p:cNvSpPr>
          <p:nvPr>
            <p:ph type="body" sz="quarter" idx="17" hasCustomPrompt="1"/>
          </p:nvPr>
        </p:nvSpPr>
        <p:spPr>
          <a:xfrm>
            <a:off x="36576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sp>
        <p:nvSpPr>
          <p:cNvPr id="11" name="Text Placeholder 10"/>
          <p:cNvSpPr>
            <a:spLocks noGrp="1"/>
          </p:cNvSpPr>
          <p:nvPr>
            <p:ph type="body" sz="quarter" idx="18" hasCustomPrompt="1"/>
          </p:nvPr>
        </p:nvSpPr>
        <p:spPr>
          <a:xfrm>
            <a:off x="685800" y="4419600"/>
            <a:ext cx="1981200" cy="1447800"/>
          </a:xfrm>
        </p:spPr>
        <p:txBody>
          <a:bodyPr>
            <a:normAutofit/>
          </a:bodyPr>
          <a:lstStyle>
            <a:lvl1pPr marL="0" indent="0">
              <a:buNone/>
              <a:defRPr sz="1600">
                <a:solidFill>
                  <a:schemeClr val="bg1">
                    <a:lumMod val="50000"/>
                  </a:schemeClr>
                </a:solidFill>
              </a:defRPr>
            </a:lvl1pPr>
          </a:lstStyle>
          <a:p>
            <a:pPr lvl="0"/>
            <a:r>
              <a:rPr lang="en-US" dirty="0"/>
              <a:t>Click to edit copy </a:t>
            </a:r>
          </a:p>
        </p:txBody>
      </p:sp>
      <p:sp>
        <p:nvSpPr>
          <p:cNvPr id="13" name="Content Placeholder 12"/>
          <p:cNvSpPr>
            <a:spLocks noGrp="1"/>
          </p:cNvSpPr>
          <p:nvPr>
            <p:ph sz="quarter" idx="19" hasCustomPrompt="1"/>
          </p:nvPr>
        </p:nvSpPr>
        <p:spPr>
          <a:xfrm>
            <a:off x="8382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a:t>Click to edit copy</a:t>
            </a:r>
          </a:p>
        </p:txBody>
      </p:sp>
      <p:sp>
        <p:nvSpPr>
          <p:cNvPr id="14" name="Content Placeholder 12"/>
          <p:cNvSpPr>
            <a:spLocks noGrp="1"/>
          </p:cNvSpPr>
          <p:nvPr>
            <p:ph sz="quarter" idx="20" hasCustomPrompt="1"/>
          </p:nvPr>
        </p:nvSpPr>
        <p:spPr>
          <a:xfrm>
            <a:off x="37338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a:t>Click to edit copy</a:t>
            </a:r>
          </a:p>
        </p:txBody>
      </p:sp>
      <p:sp>
        <p:nvSpPr>
          <p:cNvPr id="15" name="Content Placeholder 12"/>
          <p:cNvSpPr>
            <a:spLocks noGrp="1"/>
          </p:cNvSpPr>
          <p:nvPr>
            <p:ph sz="quarter" idx="21" hasCustomPrompt="1"/>
          </p:nvPr>
        </p:nvSpPr>
        <p:spPr>
          <a:xfrm>
            <a:off x="67056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a:t>Click to edit copy</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0005" y="6096000"/>
            <a:ext cx="1966790" cy="665683"/>
          </a:xfrm>
          <a:prstGeom prst="rect">
            <a:avLst/>
          </a:prstGeom>
        </p:spPr>
      </p:pic>
      <p:sp>
        <p:nvSpPr>
          <p:cNvPr id="19" name="Text Placeholder 4"/>
          <p:cNvSpPr>
            <a:spLocks noGrp="1"/>
          </p:cNvSpPr>
          <p:nvPr>
            <p:ph type="body" sz="quarter" idx="15" hasCustomPrompt="1"/>
          </p:nvPr>
        </p:nvSpPr>
        <p:spPr>
          <a:xfrm>
            <a:off x="457200" y="381000"/>
            <a:ext cx="8153400" cy="1066800"/>
          </a:xfrm>
        </p:spPr>
        <p:txBody>
          <a:bodyPr>
            <a:normAutofit/>
          </a:bodyPr>
          <a:lstStyle>
            <a:lvl1pPr marL="0" indent="0">
              <a:buNone/>
              <a:defRPr sz="3600" b="1">
                <a:solidFill>
                  <a:schemeClr val="tx2"/>
                </a:solidFill>
              </a:defRPr>
            </a:lvl1pPr>
          </a:lstStyle>
          <a:p>
            <a:pPr lvl="0"/>
            <a:r>
              <a:rPr lang="en-US" dirty="0"/>
              <a:t>Click to edit header</a:t>
            </a:r>
          </a:p>
        </p:txBody>
      </p:sp>
    </p:spTree>
    <p:extLst>
      <p:ext uri="{BB962C8B-B14F-4D97-AF65-F5344CB8AC3E}">
        <p14:creationId xmlns:p14="http://schemas.microsoft.com/office/powerpoint/2010/main" val="80904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theme" Target="../theme/theme2.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400800"/>
            <a:ext cx="1981200" cy="307777"/>
          </a:xfrm>
          <a:prstGeom prst="rect">
            <a:avLst/>
          </a:prstGeom>
          <a:noFill/>
        </p:spPr>
        <p:txBody>
          <a:bodyPr wrap="square" rtlCol="0">
            <a:spAutoFit/>
          </a:bodyPr>
          <a:lstStyle/>
          <a:p>
            <a:fld id="{BB705689-6DE3-4ABD-A330-F43849DB3358}" type="slidenum">
              <a:rPr lang="en-US" sz="1400" smtClean="0">
                <a:solidFill>
                  <a:schemeClr val="tx2"/>
                </a:solidFill>
              </a:rPr>
              <a:t>‹#›</a:t>
            </a:fld>
            <a:endParaRPr lang="en-US" sz="1400" dirty="0">
              <a:solidFill>
                <a:schemeClr val="tx2"/>
              </a:solidFill>
            </a:endParaRPr>
          </a:p>
        </p:txBody>
      </p:sp>
    </p:spTree>
    <p:extLst>
      <p:ext uri="{BB962C8B-B14F-4D97-AF65-F5344CB8AC3E}">
        <p14:creationId xmlns:p14="http://schemas.microsoft.com/office/powerpoint/2010/main" val="3650050343"/>
      </p:ext>
    </p:extLst>
  </p:cSld>
  <p:clrMap bg1="lt1" tx1="dk1" bg2="lt2" tx2="dk2" accent1="accent1" accent2="accent2" accent3="accent3" accent4="accent4" accent5="accent5" accent6="accent6" hlink="hlink" folHlink="folHlink"/>
  <p:sldLayoutIdLst>
    <p:sldLayoutId id="2147483671" r:id="rId1"/>
    <p:sldLayoutId id="2147483658" r:id="rId2"/>
    <p:sldLayoutId id="2147483661" r:id="rId3"/>
    <p:sldLayoutId id="2147483662" r:id="rId4"/>
    <p:sldLayoutId id="2147483650" r:id="rId5"/>
    <p:sldLayoutId id="2147483657" r:id="rId6"/>
    <p:sldLayoutId id="2147483664" r:id="rId7"/>
    <p:sldLayoutId id="2147483665" r:id="rId8"/>
    <p:sldLayoutId id="2147483666" r:id="rId9"/>
    <p:sldLayoutId id="2147483655" r:id="rId10"/>
    <p:sldLayoutId id="2147483652" r:id="rId11"/>
    <p:sldLayoutId id="2147483653" r:id="rId12"/>
    <p:sldLayoutId id="2147483678" r:id="rId13"/>
    <p:sldLayoutId id="2147483680" r:id="rId14"/>
  </p:sldLayoutIdLst>
  <p:txStyles>
    <p:titleStyle>
      <a:lvl1pPr algn="l" defTabSz="914400" rtl="0" eaLnBrk="1" latinLnBrk="0" hangingPunct="1">
        <a:spcBef>
          <a:spcPct val="0"/>
        </a:spcBef>
        <a:buNone/>
        <a:defRPr sz="3600" b="1"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rgbClr val="009F4D"/>
        </a:buClr>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Clr>
          <a:srgbClr val="009F4D"/>
        </a:buClr>
        <a:buFont typeface="Courier New" panose="02070309020205020404" pitchFamily="49" charset="0"/>
        <a:buChar char="o"/>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3206655"/>
      </p:ext>
    </p:extLst>
  </p:cSld>
  <p:clrMap bg1="lt1" tx1="dk1" bg2="lt2" tx2="dk2" accent1="accent1" accent2="accent2" accent3="accent3" accent4="accent4" accent5="accent5" accent6="accent6" hlink="hlink" folHlink="folHlink"/>
  <p:sldLayoutIdLst>
    <p:sldLayoutId id="2147483672" r:id="rId1"/>
    <p:sldLayoutId id="2147483676" r:id="rId2"/>
    <p:sldLayoutId id="2147483677" r:id="rId3"/>
    <p:sldLayoutId id="2147483679" r:id="rId4"/>
  </p:sldLayoutIdLst>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rgbClr val="009F4D"/>
        </a:buClr>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Clr>
          <a:srgbClr val="009F4D"/>
        </a:buClr>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hyperlink" Target="https://www.minnstate.edu/system/ogc/index.html" TargetMode="External"/><Relationship Id="rId2" Type="http://schemas.openxmlformats.org/officeDocument/2006/relationships/hyperlink" Target="mailto:daniel.mccabe@minnstate.edu" TargetMode="Externa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March 12, 2021</a:t>
            </a:r>
          </a:p>
        </p:txBody>
      </p:sp>
      <p:sp>
        <p:nvSpPr>
          <p:cNvPr id="3" name="Text Placeholder 2"/>
          <p:cNvSpPr>
            <a:spLocks noGrp="1"/>
          </p:cNvSpPr>
          <p:nvPr>
            <p:ph type="body" sz="quarter" idx="11"/>
          </p:nvPr>
        </p:nvSpPr>
        <p:spPr>
          <a:xfrm>
            <a:off x="4038600" y="3468688"/>
            <a:ext cx="4038600" cy="417512"/>
          </a:xfrm>
        </p:spPr>
        <p:txBody>
          <a:bodyPr/>
          <a:lstStyle/>
          <a:p>
            <a:r>
              <a:rPr lang="en-US" dirty="0"/>
              <a:t>Bemidji State University</a:t>
            </a:r>
          </a:p>
        </p:txBody>
      </p:sp>
      <p:sp>
        <p:nvSpPr>
          <p:cNvPr id="4" name="Content Placeholder 3"/>
          <p:cNvSpPr>
            <a:spLocks noGrp="1"/>
          </p:cNvSpPr>
          <p:nvPr>
            <p:ph sz="quarter" idx="12"/>
          </p:nvPr>
        </p:nvSpPr>
        <p:spPr>
          <a:xfrm>
            <a:off x="990600" y="3886200"/>
            <a:ext cx="7391400" cy="1143000"/>
          </a:xfrm>
        </p:spPr>
        <p:txBody>
          <a:bodyPr/>
          <a:lstStyle/>
          <a:p>
            <a:r>
              <a:rPr lang="en-US" sz="4400" dirty="0"/>
              <a:t>Basic Data Practices Overview</a:t>
            </a:r>
          </a:p>
        </p:txBody>
      </p:sp>
      <p:sp>
        <p:nvSpPr>
          <p:cNvPr id="5" name="Text Placeholder 4"/>
          <p:cNvSpPr>
            <a:spLocks noGrp="1"/>
          </p:cNvSpPr>
          <p:nvPr>
            <p:ph type="body" sz="quarter" idx="13"/>
          </p:nvPr>
        </p:nvSpPr>
        <p:spPr>
          <a:xfrm>
            <a:off x="990600" y="5181600"/>
            <a:ext cx="2667000" cy="533400"/>
          </a:xfrm>
        </p:spPr>
        <p:txBody>
          <a:bodyPr>
            <a:normAutofit fontScale="70000" lnSpcReduction="20000"/>
          </a:bodyPr>
          <a:lstStyle/>
          <a:p>
            <a:r>
              <a:rPr lang="en-US" dirty="0"/>
              <a:t>Daniel McCabe</a:t>
            </a:r>
          </a:p>
          <a:p>
            <a:r>
              <a:rPr lang="en-US" dirty="0"/>
              <a:t>Assistant General Counsel</a:t>
            </a:r>
          </a:p>
        </p:txBody>
      </p:sp>
      <p:sp>
        <p:nvSpPr>
          <p:cNvPr id="6" name="Text Placeholder 5"/>
          <p:cNvSpPr>
            <a:spLocks noGrp="1"/>
          </p:cNvSpPr>
          <p:nvPr>
            <p:ph type="body" sz="quarter" idx="14"/>
          </p:nvPr>
        </p:nvSpPr>
        <p:spPr>
          <a:xfrm>
            <a:off x="990600" y="5867400"/>
            <a:ext cx="2819400" cy="381000"/>
          </a:xfrm>
        </p:spPr>
        <p:txBody>
          <a:bodyPr/>
          <a:lstStyle/>
          <a:p>
            <a:endParaRPr lang="en-US" dirty="0"/>
          </a:p>
        </p:txBody>
      </p:sp>
    </p:spTree>
    <p:extLst>
      <p:ext uri="{BB962C8B-B14F-4D97-AF65-F5344CB8AC3E}">
        <p14:creationId xmlns:p14="http://schemas.microsoft.com/office/powerpoint/2010/main" val="1220921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Zoom and FERPA</a:t>
            </a:r>
          </a:p>
        </p:txBody>
      </p:sp>
      <p:sp>
        <p:nvSpPr>
          <p:cNvPr id="3" name="Content Placeholder 2"/>
          <p:cNvSpPr>
            <a:spLocks noGrp="1"/>
          </p:cNvSpPr>
          <p:nvPr>
            <p:ph idx="1"/>
          </p:nvPr>
        </p:nvSpPr>
        <p:spPr/>
        <p:txBody>
          <a:bodyPr>
            <a:normAutofit/>
          </a:bodyPr>
          <a:lstStyle/>
          <a:p>
            <a:r>
              <a:rPr lang="en-US" sz="2400" dirty="0"/>
              <a:t>FERPA does not allow a student to remain anonymous in the classroom.  </a:t>
            </a:r>
          </a:p>
          <a:p>
            <a:r>
              <a:rPr lang="en-US" sz="2400" dirty="0"/>
              <a:t>The System’s contract with Zoom limits what Zoom can do with the recordings to remain FERPA complaint.  </a:t>
            </a:r>
          </a:p>
          <a:p>
            <a:r>
              <a:rPr lang="en-US" sz="2400" dirty="0"/>
              <a:t>No system employee (faculty, staff) should share the videos outside the class itself. </a:t>
            </a:r>
          </a:p>
          <a:p>
            <a:r>
              <a:rPr lang="en-US" sz="2400" dirty="0"/>
              <a:t>If an individual faculty member wants to privatize student identities, Zoom allows them to do so.  This is optional.</a:t>
            </a:r>
          </a:p>
          <a:p>
            <a:pPr marL="1600200" lvl="2" indent="-457200"/>
            <a:endParaRPr lang="en-US" dirty="0"/>
          </a:p>
        </p:txBody>
      </p:sp>
    </p:spTree>
    <p:extLst>
      <p:ext uri="{BB962C8B-B14F-4D97-AF65-F5344CB8AC3E}">
        <p14:creationId xmlns:p14="http://schemas.microsoft.com/office/powerpoint/2010/main" val="712621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Data</a:t>
            </a:r>
          </a:p>
        </p:txBody>
      </p:sp>
      <p:sp>
        <p:nvSpPr>
          <p:cNvPr id="3" name="Content Placeholder 2"/>
          <p:cNvSpPr>
            <a:spLocks noGrp="1"/>
          </p:cNvSpPr>
          <p:nvPr>
            <p:ph idx="1"/>
          </p:nvPr>
        </p:nvSpPr>
        <p:spPr/>
        <p:txBody>
          <a:bodyPr/>
          <a:lstStyle/>
          <a:p>
            <a:pPr lvl="1"/>
            <a:r>
              <a:rPr lang="en-US" dirty="0"/>
              <a:t>“Directory Data” is public data under the MGDPA.</a:t>
            </a:r>
          </a:p>
          <a:p>
            <a:pPr lvl="1"/>
            <a:r>
              <a:rPr lang="en-US" dirty="0"/>
              <a:t>Students can “suppress” directory data upon request.  This makes it PRIVATE.</a:t>
            </a:r>
          </a:p>
          <a:p>
            <a:pPr lvl="1"/>
            <a:r>
              <a:rPr lang="en-US" dirty="0"/>
              <a:t>The University has some data defined as Limited Directory Data</a:t>
            </a:r>
          </a:p>
        </p:txBody>
      </p:sp>
    </p:spTree>
    <p:extLst>
      <p:ext uri="{BB962C8B-B14F-4D97-AF65-F5344CB8AC3E}">
        <p14:creationId xmlns:p14="http://schemas.microsoft.com/office/powerpoint/2010/main" val="377261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Data (2)</a:t>
            </a:r>
          </a:p>
        </p:txBody>
      </p:sp>
      <p:sp>
        <p:nvSpPr>
          <p:cNvPr id="3" name="Content Placeholder 2"/>
          <p:cNvSpPr>
            <a:spLocks noGrp="1"/>
          </p:cNvSpPr>
          <p:nvPr>
            <p:ph idx="1"/>
          </p:nvPr>
        </p:nvSpPr>
        <p:spPr/>
        <p:txBody>
          <a:bodyPr numCol="2">
            <a:normAutofit fontScale="70000" lnSpcReduction="20000"/>
          </a:bodyPr>
          <a:lstStyle/>
          <a:p>
            <a:r>
              <a:rPr lang="en-US" b="1" dirty="0">
                <a:solidFill>
                  <a:srgbClr val="009F4D"/>
                </a:solidFill>
              </a:rPr>
              <a:t>The University defines Directory Data as:</a:t>
            </a:r>
          </a:p>
          <a:p>
            <a:pPr marL="457200" indent="-457200">
              <a:buFont typeface="Arial" panose="020B0604020202020204" pitchFamily="34" charset="0"/>
              <a:buChar char="•"/>
            </a:pPr>
            <a:r>
              <a:rPr lang="en-US" dirty="0"/>
              <a:t>student name</a:t>
            </a:r>
          </a:p>
          <a:p>
            <a:pPr marL="457200" indent="-457200">
              <a:buFont typeface="Arial" panose="020B0604020202020204" pitchFamily="34" charset="0"/>
              <a:buChar char="•"/>
            </a:pPr>
            <a:r>
              <a:rPr lang="en-US" dirty="0"/>
              <a:t>major field of study </a:t>
            </a:r>
          </a:p>
          <a:p>
            <a:pPr marL="457200" indent="-457200">
              <a:buFont typeface="Arial" panose="020B0604020202020204" pitchFamily="34" charset="0"/>
              <a:buChar char="•"/>
            </a:pPr>
            <a:r>
              <a:rPr lang="en-US" dirty="0"/>
              <a:t>participation in officially recognized activities and sports weight and height of members of athletic team participants </a:t>
            </a:r>
          </a:p>
          <a:p>
            <a:pPr marL="457200" indent="-457200">
              <a:buFont typeface="Arial" panose="020B0604020202020204" pitchFamily="34" charset="0"/>
              <a:buChar char="•"/>
            </a:pPr>
            <a:r>
              <a:rPr lang="en-US" dirty="0"/>
              <a:t>dates of attendance </a:t>
            </a:r>
          </a:p>
          <a:p>
            <a:pPr marL="457200" indent="-457200">
              <a:buFont typeface="Arial" panose="020B0604020202020204" pitchFamily="34" charset="0"/>
              <a:buChar char="•"/>
            </a:pPr>
            <a:r>
              <a:rPr lang="en-US" dirty="0"/>
              <a:t>grade level (e.g. undergraduate, graduate, or non-degree seeking) </a:t>
            </a:r>
          </a:p>
          <a:p>
            <a:pPr marL="457200" indent="-457200">
              <a:buFont typeface="Arial" panose="020B0604020202020204" pitchFamily="34" charset="0"/>
              <a:buChar char="•"/>
            </a:pPr>
            <a:r>
              <a:rPr lang="en-US" dirty="0"/>
              <a:t>student classification (e.g. FR, SO, JR, SR, PD, etc.)</a:t>
            </a:r>
          </a:p>
          <a:p>
            <a:pPr marL="457200" indent="-457200">
              <a:buFont typeface="Arial" panose="020B0604020202020204" pitchFamily="34" charset="0"/>
              <a:buChar char="•"/>
            </a:pPr>
            <a:r>
              <a:rPr lang="en-US" dirty="0"/>
              <a:t>enrollment status (e.g. full-time or part-time) </a:t>
            </a:r>
          </a:p>
          <a:p>
            <a:pPr marL="457200" indent="-457200">
              <a:buFont typeface="Arial" panose="020B0604020202020204" pitchFamily="34" charset="0"/>
              <a:buChar char="•"/>
            </a:pPr>
            <a:r>
              <a:rPr lang="en-US" dirty="0"/>
              <a:t>degrees, honors and awards and licenses received </a:t>
            </a:r>
          </a:p>
          <a:p>
            <a:pPr marL="457200" indent="-457200">
              <a:buFont typeface="Arial" panose="020B0604020202020204" pitchFamily="34" charset="0"/>
              <a:buChar char="•"/>
            </a:pPr>
            <a:r>
              <a:rPr lang="en-US" dirty="0"/>
              <a:t>names of parents when associated with awards and officially recognized activities and sports events </a:t>
            </a:r>
          </a:p>
          <a:p>
            <a:pPr marL="457200" indent="-457200">
              <a:buFont typeface="Arial" panose="020B0604020202020204" pitchFamily="34" charset="0"/>
              <a:buChar char="•"/>
            </a:pPr>
            <a:r>
              <a:rPr lang="en-US" dirty="0"/>
              <a:t>date of graduation</a:t>
            </a:r>
            <a:endParaRPr lang="en-US" b="1" dirty="0">
              <a:solidFill>
                <a:srgbClr val="009F4D"/>
              </a:solidFill>
            </a:endParaRPr>
          </a:p>
        </p:txBody>
      </p:sp>
    </p:spTree>
    <p:extLst>
      <p:ext uri="{BB962C8B-B14F-4D97-AF65-F5344CB8AC3E}">
        <p14:creationId xmlns:p14="http://schemas.microsoft.com/office/powerpoint/2010/main" val="3389442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8570"/>
            <a:ext cx="7886700" cy="1325563"/>
          </a:xfrm>
        </p:spPr>
        <p:txBody>
          <a:bodyPr/>
          <a:lstStyle/>
          <a:p>
            <a:r>
              <a:rPr lang="en-US" dirty="0"/>
              <a:t>Limited Directory Data</a:t>
            </a:r>
          </a:p>
        </p:txBody>
      </p:sp>
      <p:sp>
        <p:nvSpPr>
          <p:cNvPr id="3" name="Content Placeholder 2"/>
          <p:cNvSpPr>
            <a:spLocks noGrp="1"/>
          </p:cNvSpPr>
          <p:nvPr>
            <p:ph idx="1"/>
          </p:nvPr>
        </p:nvSpPr>
        <p:spPr>
          <a:xfrm>
            <a:off x="457200" y="1371600"/>
            <a:ext cx="8534400" cy="5181599"/>
          </a:xfrm>
        </p:spPr>
        <p:txBody>
          <a:bodyPr>
            <a:noAutofit/>
          </a:bodyPr>
          <a:lstStyle/>
          <a:p>
            <a:r>
              <a:rPr lang="en-US" sz="3200" b="1" dirty="0">
                <a:solidFill>
                  <a:srgbClr val="009F4D"/>
                </a:solidFill>
              </a:rPr>
              <a:t>The University defines Limited Directory Data as:</a:t>
            </a:r>
          </a:p>
          <a:p>
            <a:pPr marL="1143000" lvl="1" indent="-457200"/>
            <a:r>
              <a:rPr lang="en-US" sz="3200" dirty="0"/>
              <a:t>For disclosure to the University Foundation: Email Address, Address, Phone Number, Star ID</a:t>
            </a:r>
          </a:p>
          <a:p>
            <a:pPr marL="1143000" lvl="1" indent="-457200"/>
            <a:r>
              <a:rPr lang="en-US" sz="3200" dirty="0"/>
              <a:t>For disclosure to Students United: Email Address, Change Codes</a:t>
            </a:r>
          </a:p>
          <a:p>
            <a:pPr marL="1143000" lvl="1" indent="-457200"/>
            <a:r>
              <a:rPr lang="en-US" sz="3200" dirty="0"/>
              <a:t>For disclosure on IT Systems: Email</a:t>
            </a:r>
          </a:p>
          <a:p>
            <a:pPr marL="1143000" lvl="1" indent="-457200"/>
            <a:endParaRPr lang="en-US" sz="2800" b="1" dirty="0"/>
          </a:p>
          <a:p>
            <a:pPr lvl="2" indent="0">
              <a:buNone/>
            </a:pPr>
            <a:endParaRPr lang="en-US" sz="2400" b="1" dirty="0"/>
          </a:p>
          <a:p>
            <a:endParaRPr lang="en-US" sz="3200" b="1" dirty="0">
              <a:solidFill>
                <a:srgbClr val="009F4D"/>
              </a:solidFill>
            </a:endParaRPr>
          </a:p>
          <a:p>
            <a:pPr marL="457200" indent="-457200">
              <a:buFont typeface="Arial" panose="020B0604020202020204" pitchFamily="34" charset="0"/>
              <a:buChar char="•"/>
            </a:pPr>
            <a:endParaRPr lang="en-US" sz="3200" b="1" dirty="0">
              <a:solidFill>
                <a:srgbClr val="009F4D"/>
              </a:solidFill>
            </a:endParaRPr>
          </a:p>
          <a:p>
            <a:endParaRPr lang="en-US" sz="1600" b="1" dirty="0">
              <a:solidFill>
                <a:srgbClr val="009F4D"/>
              </a:solidFill>
            </a:endParaRPr>
          </a:p>
        </p:txBody>
      </p:sp>
    </p:spTree>
    <p:extLst>
      <p:ext uri="{BB962C8B-B14F-4D97-AF65-F5344CB8AC3E}">
        <p14:creationId xmlns:p14="http://schemas.microsoft.com/office/powerpoint/2010/main" val="419572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Other FERPA Exceptions</a:t>
            </a:r>
          </a:p>
        </p:txBody>
      </p:sp>
      <p:sp>
        <p:nvSpPr>
          <p:cNvPr id="7" name="Content Placeholder 6"/>
          <p:cNvSpPr>
            <a:spLocks noGrp="1"/>
          </p:cNvSpPr>
          <p:nvPr>
            <p:ph sz="half" idx="2"/>
          </p:nvPr>
        </p:nvSpPr>
        <p:spPr/>
        <p:txBody>
          <a:bodyPr>
            <a:normAutofit fontScale="92500" lnSpcReduction="20000"/>
          </a:bodyPr>
          <a:lstStyle/>
          <a:p>
            <a:r>
              <a:rPr lang="en-US" sz="2400" dirty="0"/>
              <a:t>Research exception</a:t>
            </a:r>
          </a:p>
          <a:p>
            <a:r>
              <a:rPr lang="en-US" sz="2400" dirty="0"/>
              <a:t>“Test” exception</a:t>
            </a:r>
          </a:p>
          <a:p>
            <a:r>
              <a:rPr lang="en-US" sz="2400" dirty="0"/>
              <a:t>Student resident information to local elections boards</a:t>
            </a:r>
          </a:p>
          <a:p>
            <a:r>
              <a:rPr lang="en-US" sz="2400" dirty="0"/>
              <a:t>There are other exceptions. If you are not sure if an exception applies, ask the Data Practices Compliance Officer.</a:t>
            </a:r>
          </a:p>
          <a:p>
            <a:pPr marL="0" indent="0">
              <a:buNone/>
            </a:pPr>
            <a:endParaRPr lang="en-US" sz="2400" dirty="0"/>
          </a:p>
        </p:txBody>
      </p:sp>
      <p:sp>
        <p:nvSpPr>
          <p:cNvPr id="2" name="Content Placeholder 1"/>
          <p:cNvSpPr>
            <a:spLocks noGrp="1"/>
          </p:cNvSpPr>
          <p:nvPr>
            <p:ph sz="half" idx="1"/>
          </p:nvPr>
        </p:nvSpPr>
        <p:spPr/>
        <p:txBody>
          <a:bodyPr>
            <a:normAutofit fontScale="92500" lnSpcReduction="20000"/>
          </a:bodyPr>
          <a:lstStyle/>
          <a:p>
            <a:r>
              <a:rPr lang="en-US" sz="2400" dirty="0"/>
              <a:t>“School Officials” (including designated contractors)</a:t>
            </a:r>
          </a:p>
          <a:p>
            <a:r>
              <a:rPr lang="en-US" sz="2400" dirty="0"/>
              <a:t>Transfer exception</a:t>
            </a:r>
          </a:p>
          <a:p>
            <a:r>
              <a:rPr lang="en-US" sz="2400" dirty="0"/>
              <a:t>Certain Federal or State programs</a:t>
            </a:r>
          </a:p>
          <a:p>
            <a:r>
              <a:rPr lang="en-US" sz="2400" dirty="0"/>
              <a:t>Financial aid exception</a:t>
            </a:r>
          </a:p>
          <a:p>
            <a:r>
              <a:rPr lang="en-US" sz="2400" dirty="0"/>
              <a:t>Accreditation</a:t>
            </a:r>
          </a:p>
          <a:p>
            <a:r>
              <a:rPr lang="en-US" sz="2400" dirty="0"/>
              <a:t>Health or safety emergency</a:t>
            </a:r>
          </a:p>
          <a:p>
            <a:r>
              <a:rPr lang="en-US" sz="2400" dirty="0"/>
              <a:t>Solomon Amendment</a:t>
            </a:r>
          </a:p>
          <a:p>
            <a:r>
              <a:rPr lang="en-US" sz="2400" dirty="0"/>
              <a:t>Certain disciplinary proceeding purposes</a:t>
            </a:r>
          </a:p>
          <a:p>
            <a:r>
              <a:rPr lang="en-US" sz="2400" dirty="0"/>
              <a:t>Records with no personally identifiable data</a:t>
            </a:r>
          </a:p>
          <a:p>
            <a:pPr marL="0" indent="0">
              <a:buNone/>
            </a:pPr>
            <a:endParaRPr lang="en-US" sz="2400" dirty="0"/>
          </a:p>
        </p:txBody>
      </p:sp>
    </p:spTree>
    <p:extLst>
      <p:ext uri="{BB962C8B-B14F-4D97-AF65-F5344CB8AC3E}">
        <p14:creationId xmlns:p14="http://schemas.microsoft.com/office/powerpoint/2010/main" val="2347778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New Solomon Amendment Rule</a:t>
            </a:r>
          </a:p>
        </p:txBody>
      </p:sp>
      <p:sp>
        <p:nvSpPr>
          <p:cNvPr id="3" name="Content Placeholder 2"/>
          <p:cNvSpPr>
            <a:spLocks noGrp="1"/>
          </p:cNvSpPr>
          <p:nvPr>
            <p:ph idx="1"/>
          </p:nvPr>
        </p:nvSpPr>
        <p:spPr/>
        <p:txBody>
          <a:bodyPr>
            <a:normAutofit/>
          </a:bodyPr>
          <a:lstStyle/>
          <a:p>
            <a:pPr>
              <a:lnSpc>
                <a:spcPct val="90000"/>
              </a:lnSpc>
            </a:pPr>
            <a:r>
              <a:rPr lang="en-US" sz="2400" dirty="0"/>
              <a:t>On January 1st, Congress added “email addresses” to the Solomon Amendment list.</a:t>
            </a:r>
          </a:p>
          <a:p>
            <a:pPr>
              <a:lnSpc>
                <a:spcPct val="90000"/>
              </a:lnSpc>
            </a:pPr>
            <a:r>
              <a:rPr lang="en-US" sz="2400" dirty="0"/>
              <a:t>Institutional email, not personal email.</a:t>
            </a:r>
          </a:p>
          <a:p>
            <a:pPr>
              <a:lnSpc>
                <a:spcPct val="90000"/>
              </a:lnSpc>
            </a:pPr>
            <a:r>
              <a:rPr lang="en-US" sz="2400" dirty="0"/>
              <a:t>The rest of the list remains:</a:t>
            </a:r>
          </a:p>
          <a:p>
            <a:pPr lvl="1">
              <a:lnSpc>
                <a:spcPct val="90000"/>
              </a:lnSpc>
              <a:buFont typeface="Wingdings" panose="05000000000000000000" pitchFamily="2" charset="2"/>
              <a:buChar char="§"/>
            </a:pPr>
            <a:r>
              <a:rPr lang="en-US" sz="2000" dirty="0"/>
              <a:t>(A) Names, addresses, and telephone listings.</a:t>
            </a:r>
          </a:p>
          <a:p>
            <a:pPr lvl="1">
              <a:lnSpc>
                <a:spcPct val="90000"/>
              </a:lnSpc>
              <a:buFont typeface="Wingdings" panose="05000000000000000000" pitchFamily="2" charset="2"/>
              <a:buChar char="§"/>
            </a:pPr>
            <a:r>
              <a:rPr lang="en-US" sz="2000" dirty="0"/>
              <a:t>(B) Date and place of birth, levels of education, academic majors, degrees received, and the most recent educational institution enrolled in by the student.</a:t>
            </a:r>
          </a:p>
          <a:p>
            <a:pPr marL="1600200" lvl="2" indent="-457200"/>
            <a:endParaRPr lang="en-US" dirty="0"/>
          </a:p>
        </p:txBody>
      </p:sp>
    </p:spTree>
    <p:extLst>
      <p:ext uri="{BB962C8B-B14F-4D97-AF65-F5344CB8AC3E}">
        <p14:creationId xmlns:p14="http://schemas.microsoft.com/office/powerpoint/2010/main" val="3795828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Non-FERPA Student Records</a:t>
            </a:r>
          </a:p>
        </p:txBody>
      </p:sp>
      <p:sp>
        <p:nvSpPr>
          <p:cNvPr id="3" name="Content Placeholder 2"/>
          <p:cNvSpPr>
            <a:spLocks noGrp="1"/>
          </p:cNvSpPr>
          <p:nvPr>
            <p:ph idx="1"/>
          </p:nvPr>
        </p:nvSpPr>
        <p:spPr/>
        <p:txBody>
          <a:bodyPr>
            <a:normAutofit/>
          </a:bodyPr>
          <a:lstStyle/>
          <a:p>
            <a:pPr>
              <a:lnSpc>
                <a:spcPct val="90000"/>
              </a:lnSpc>
            </a:pPr>
            <a:r>
              <a:rPr lang="en-US" sz="2400" dirty="0"/>
              <a:t>“Sole-Possession” records:</a:t>
            </a:r>
          </a:p>
          <a:p>
            <a:pPr lvl="1">
              <a:lnSpc>
                <a:spcPct val="90000"/>
              </a:lnSpc>
              <a:buFont typeface="Wingdings" panose="05000000000000000000" pitchFamily="2" charset="2"/>
              <a:buChar char="§"/>
            </a:pPr>
            <a:r>
              <a:rPr lang="en-US" sz="2000" dirty="0"/>
              <a:t>Faculty’s instructional notes, not shared with anyone except substitutes, destroyed at the end of the semester;</a:t>
            </a:r>
          </a:p>
          <a:p>
            <a:pPr>
              <a:lnSpc>
                <a:spcPct val="90000"/>
              </a:lnSpc>
            </a:pPr>
            <a:r>
              <a:rPr lang="en-US" sz="2400" dirty="0"/>
              <a:t>Records created and maintained by the school’s law enforcement division, if there is one;</a:t>
            </a:r>
          </a:p>
          <a:p>
            <a:pPr>
              <a:lnSpc>
                <a:spcPct val="90000"/>
              </a:lnSpc>
            </a:pPr>
            <a:r>
              <a:rPr lang="en-US" sz="2400" dirty="0"/>
              <a:t>Employment records for non-Federal Work Study student employees;</a:t>
            </a:r>
          </a:p>
          <a:p>
            <a:pPr>
              <a:lnSpc>
                <a:spcPct val="90000"/>
              </a:lnSpc>
            </a:pPr>
            <a:r>
              <a:rPr lang="en-US" sz="2400" dirty="0"/>
              <a:t>Alumni records and other records created after graduation.</a:t>
            </a:r>
          </a:p>
          <a:p>
            <a:pPr>
              <a:lnSpc>
                <a:spcPct val="90000"/>
              </a:lnSpc>
            </a:pPr>
            <a:r>
              <a:rPr lang="en-US" sz="2400" dirty="0"/>
              <a:t>Records created before a prospective student applies.</a:t>
            </a:r>
          </a:p>
          <a:p>
            <a:pPr marL="1600200" lvl="2" indent="-457200"/>
            <a:endParaRPr lang="en-US" dirty="0"/>
          </a:p>
        </p:txBody>
      </p:sp>
    </p:spTree>
    <p:extLst>
      <p:ext uri="{BB962C8B-B14F-4D97-AF65-F5344CB8AC3E}">
        <p14:creationId xmlns:p14="http://schemas.microsoft.com/office/powerpoint/2010/main" val="3428528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BBA53-640D-48B7-97AE-769ACFD80F7A}"/>
              </a:ext>
            </a:extLst>
          </p:cNvPr>
          <p:cNvSpPr>
            <a:spLocks noGrp="1"/>
          </p:cNvSpPr>
          <p:nvPr>
            <p:ph type="title"/>
          </p:nvPr>
        </p:nvSpPr>
        <p:spPr/>
        <p:txBody>
          <a:bodyPr/>
          <a:lstStyle/>
          <a:p>
            <a:r>
              <a:rPr lang="en-US" dirty="0"/>
              <a:t>Examination Data</a:t>
            </a:r>
          </a:p>
        </p:txBody>
      </p:sp>
      <p:sp>
        <p:nvSpPr>
          <p:cNvPr id="3" name="Content Placeholder 2">
            <a:extLst>
              <a:ext uri="{FF2B5EF4-FFF2-40B4-BE49-F238E27FC236}">
                <a16:creationId xmlns:a16="http://schemas.microsoft.com/office/drawing/2014/main" id="{16E05AA1-0E31-4181-A8D0-C70CBD0E898C}"/>
              </a:ext>
            </a:extLst>
          </p:cNvPr>
          <p:cNvSpPr>
            <a:spLocks noGrp="1"/>
          </p:cNvSpPr>
          <p:nvPr>
            <p:ph idx="1"/>
          </p:nvPr>
        </p:nvSpPr>
        <p:spPr/>
        <p:txBody>
          <a:bodyPr/>
          <a:lstStyle/>
          <a:p>
            <a:r>
              <a:rPr lang="en-US" dirty="0"/>
              <a:t>Before or during exam: private data.</a:t>
            </a:r>
          </a:p>
          <a:p>
            <a:r>
              <a:rPr lang="en-US" dirty="0"/>
              <a:t>After exam: students have a right to view tests, unless viewing will affect future test integrity.</a:t>
            </a:r>
          </a:p>
          <a:p>
            <a:r>
              <a:rPr lang="en-US" dirty="0"/>
              <a:t>However, you do not have to provide copies.</a:t>
            </a:r>
          </a:p>
        </p:txBody>
      </p:sp>
    </p:spTree>
    <p:extLst>
      <p:ext uri="{BB962C8B-B14F-4D97-AF65-F5344CB8AC3E}">
        <p14:creationId xmlns:p14="http://schemas.microsoft.com/office/powerpoint/2010/main" val="3606941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Internal Data Use - Work Purposes</a:t>
            </a:r>
          </a:p>
        </p:txBody>
      </p:sp>
      <p:sp>
        <p:nvSpPr>
          <p:cNvPr id="3" name="Content Placeholder 2"/>
          <p:cNvSpPr>
            <a:spLocks noGrp="1"/>
          </p:cNvSpPr>
          <p:nvPr>
            <p:ph idx="1"/>
          </p:nvPr>
        </p:nvSpPr>
        <p:spPr/>
        <p:txBody>
          <a:bodyPr>
            <a:normAutofit/>
          </a:bodyPr>
          <a:lstStyle/>
          <a:p>
            <a:r>
              <a:rPr lang="en-US" sz="2400" dirty="0"/>
              <a:t>You can only utilize non-public data for legitimate work purposes. </a:t>
            </a:r>
          </a:p>
          <a:p>
            <a:r>
              <a:rPr lang="en-US" sz="2400" dirty="0"/>
              <a:t>“Legitimate Educational Purposes” is not all encompassing.  For example, the Financial Aid Office may have a legitimate interest in student financial records, but a student’s academic advisor may not.  This is situation specific.</a:t>
            </a:r>
          </a:p>
          <a:p>
            <a:pPr marL="1600200" lvl="2" indent="-457200"/>
            <a:endParaRPr lang="en-US" dirty="0"/>
          </a:p>
        </p:txBody>
      </p:sp>
    </p:spTree>
    <p:extLst>
      <p:ext uri="{BB962C8B-B14F-4D97-AF65-F5344CB8AC3E}">
        <p14:creationId xmlns:p14="http://schemas.microsoft.com/office/powerpoint/2010/main" val="1117054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3888" y="1709740"/>
            <a:ext cx="7886700" cy="2938460"/>
          </a:xfrm>
        </p:spPr>
        <p:txBody>
          <a:bodyPr>
            <a:normAutofit/>
          </a:bodyPr>
          <a:lstStyle/>
          <a:p>
            <a:r>
              <a:rPr lang="en-US" sz="5400" dirty="0"/>
              <a:t>Part Two: Managing Data</a:t>
            </a:r>
          </a:p>
        </p:txBody>
      </p:sp>
      <p:sp>
        <p:nvSpPr>
          <p:cNvPr id="3" name="Subtitl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34056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9DE08-EEDA-405A-94DC-66EBDF4DE479}"/>
              </a:ext>
            </a:extLst>
          </p:cNvPr>
          <p:cNvSpPr>
            <a:spLocks noGrp="1"/>
          </p:cNvSpPr>
          <p:nvPr>
            <p:ph type="title"/>
          </p:nvPr>
        </p:nvSpPr>
        <p:spPr/>
        <p:txBody>
          <a:bodyPr/>
          <a:lstStyle/>
          <a:p>
            <a:r>
              <a:rPr lang="en-US" dirty="0"/>
              <a:t>Presentation Content</a:t>
            </a:r>
          </a:p>
        </p:txBody>
      </p:sp>
      <p:sp>
        <p:nvSpPr>
          <p:cNvPr id="3" name="Content Placeholder 2">
            <a:extLst>
              <a:ext uri="{FF2B5EF4-FFF2-40B4-BE49-F238E27FC236}">
                <a16:creationId xmlns:a16="http://schemas.microsoft.com/office/drawing/2014/main" id="{870E7C03-D17D-4DBC-97BE-E5C5B422D1A2}"/>
              </a:ext>
            </a:extLst>
          </p:cNvPr>
          <p:cNvSpPr>
            <a:spLocks noGrp="1"/>
          </p:cNvSpPr>
          <p:nvPr>
            <p:ph idx="1"/>
          </p:nvPr>
        </p:nvSpPr>
        <p:spPr/>
        <p:txBody>
          <a:bodyPr/>
          <a:lstStyle/>
          <a:p>
            <a:r>
              <a:rPr lang="en-US" dirty="0"/>
              <a:t>Part One: Classifying Data</a:t>
            </a:r>
          </a:p>
          <a:p>
            <a:r>
              <a:rPr lang="en-US" dirty="0"/>
              <a:t>Part Two: Managing Data</a:t>
            </a:r>
          </a:p>
          <a:p>
            <a:r>
              <a:rPr lang="en-US" dirty="0"/>
              <a:t>Part Three: Practical Scenarios</a:t>
            </a:r>
          </a:p>
        </p:txBody>
      </p:sp>
    </p:spTree>
    <p:extLst>
      <p:ext uri="{BB962C8B-B14F-4D97-AF65-F5344CB8AC3E}">
        <p14:creationId xmlns:p14="http://schemas.microsoft.com/office/powerpoint/2010/main" val="2334068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Record Retention and Storage</a:t>
            </a:r>
          </a:p>
        </p:txBody>
      </p:sp>
      <p:sp>
        <p:nvSpPr>
          <p:cNvPr id="3" name="Content Placeholder 2"/>
          <p:cNvSpPr>
            <a:spLocks noGrp="1"/>
          </p:cNvSpPr>
          <p:nvPr>
            <p:ph idx="1"/>
          </p:nvPr>
        </p:nvSpPr>
        <p:spPr/>
        <p:txBody>
          <a:bodyPr>
            <a:normAutofit lnSpcReduction="10000"/>
          </a:bodyPr>
          <a:lstStyle/>
          <a:p>
            <a:r>
              <a:rPr lang="en-US" sz="2600" dirty="0"/>
              <a:t>Government data must be kept in a manner that is readily accessible for convenient use.</a:t>
            </a:r>
          </a:p>
          <a:p>
            <a:r>
              <a:rPr lang="en-US" sz="2600" dirty="0"/>
              <a:t>Files should be well organized with easily understood labels.</a:t>
            </a:r>
          </a:p>
          <a:p>
            <a:r>
              <a:rPr lang="en-US" sz="2600" dirty="0"/>
              <a:t>Follow record retention policies.  HR, Finance, and Facilities records fall under Statewide General Schedules, and campuses typically have their own retention schedules for other documents.</a:t>
            </a:r>
          </a:p>
          <a:p>
            <a:r>
              <a:rPr lang="en-US" sz="2600" dirty="0"/>
              <a:t>In addition, there is a requirement to maintain a “data inventory.”  This is separate from System Office IT’s data classification project.</a:t>
            </a:r>
          </a:p>
          <a:p>
            <a:pPr marL="1600200" lvl="2" indent="-457200"/>
            <a:endParaRPr lang="en-US" dirty="0"/>
          </a:p>
        </p:txBody>
      </p:sp>
    </p:spTree>
    <p:extLst>
      <p:ext uri="{BB962C8B-B14F-4D97-AF65-F5344CB8AC3E}">
        <p14:creationId xmlns:p14="http://schemas.microsoft.com/office/powerpoint/2010/main" val="2071578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Internal or External Data Sharing – Questions to Ask Yourself</a:t>
            </a:r>
          </a:p>
        </p:txBody>
      </p:sp>
      <p:sp>
        <p:nvSpPr>
          <p:cNvPr id="3" name="Content Placeholder 2"/>
          <p:cNvSpPr>
            <a:spLocks noGrp="1"/>
          </p:cNvSpPr>
          <p:nvPr>
            <p:ph idx="1"/>
          </p:nvPr>
        </p:nvSpPr>
        <p:spPr>
          <a:xfrm>
            <a:off x="457200" y="2133599"/>
            <a:ext cx="8229600" cy="3810001"/>
          </a:xfrm>
        </p:spPr>
        <p:txBody>
          <a:bodyPr>
            <a:normAutofit/>
          </a:bodyPr>
          <a:lstStyle/>
          <a:p>
            <a:r>
              <a:rPr lang="en-US" sz="2400" dirty="0"/>
              <a:t>For internal requests, does this person have a business need to access the information?</a:t>
            </a:r>
          </a:p>
          <a:p>
            <a:r>
              <a:rPr lang="en-US" sz="2400" dirty="0"/>
              <a:t>For external requests, is the person the data subject?  If not, is the data public or private?</a:t>
            </a:r>
          </a:p>
          <a:p>
            <a:pPr marL="1600200" lvl="2" indent="-457200"/>
            <a:endParaRPr lang="en-US" dirty="0"/>
          </a:p>
        </p:txBody>
      </p:sp>
    </p:spTree>
    <p:extLst>
      <p:ext uri="{BB962C8B-B14F-4D97-AF65-F5344CB8AC3E}">
        <p14:creationId xmlns:p14="http://schemas.microsoft.com/office/powerpoint/2010/main" val="1613918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normAutofit fontScale="90000"/>
          </a:bodyPr>
          <a:lstStyle/>
          <a:p>
            <a:r>
              <a:rPr lang="en-US" sz="4900" dirty="0"/>
              <a:t>Response Time and Multiple Requ</a:t>
            </a:r>
            <a:r>
              <a:rPr lang="en-US" dirty="0"/>
              <a:t>ests</a:t>
            </a:r>
          </a:p>
        </p:txBody>
      </p:sp>
      <p:sp>
        <p:nvSpPr>
          <p:cNvPr id="3" name="Content Placeholder 2"/>
          <p:cNvSpPr>
            <a:spLocks noGrp="1"/>
          </p:cNvSpPr>
          <p:nvPr>
            <p:ph idx="1"/>
          </p:nvPr>
        </p:nvSpPr>
        <p:spPr>
          <a:xfrm>
            <a:off x="457200" y="1752599"/>
            <a:ext cx="8229600" cy="4191001"/>
          </a:xfrm>
        </p:spPr>
        <p:txBody>
          <a:bodyPr>
            <a:normAutofit/>
          </a:bodyPr>
          <a:lstStyle/>
          <a:p>
            <a:r>
              <a:rPr lang="en-US" sz="2400" dirty="0"/>
              <a:t>Keep in mind that only Data Practices Compliance Officials are responsible for fulfilling data requests.</a:t>
            </a:r>
          </a:p>
          <a:p>
            <a:r>
              <a:rPr lang="en-US" sz="2400" dirty="0"/>
              <a:t>If someone is asking for their own data – 10 business days.</a:t>
            </a:r>
          </a:p>
          <a:p>
            <a:r>
              <a:rPr lang="en-US" sz="2400" dirty="0"/>
              <a:t>Otherwise, we have a “reasonable” time to respond.</a:t>
            </a:r>
          </a:p>
          <a:p>
            <a:r>
              <a:rPr lang="en-US" sz="2400" dirty="0"/>
              <a:t>A data subject cannot ask for the same data twice in a six month period.</a:t>
            </a:r>
          </a:p>
          <a:p>
            <a:r>
              <a:rPr lang="en-US" sz="2400" dirty="0"/>
              <a:t>A member of the public who is not the data subject can ask for data as many times as they want.</a:t>
            </a:r>
          </a:p>
          <a:p>
            <a:r>
              <a:rPr lang="en-US" sz="2400" dirty="0"/>
              <a:t>These restrictions still exist despite the status of our operations.</a:t>
            </a:r>
          </a:p>
          <a:p>
            <a:pPr marL="1600200" lvl="2" indent="-457200"/>
            <a:endParaRPr lang="en-US" dirty="0"/>
          </a:p>
        </p:txBody>
      </p:sp>
    </p:spTree>
    <p:extLst>
      <p:ext uri="{BB962C8B-B14F-4D97-AF65-F5344CB8AC3E}">
        <p14:creationId xmlns:p14="http://schemas.microsoft.com/office/powerpoint/2010/main" val="2714111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normAutofit fontScale="90000"/>
          </a:bodyPr>
          <a:lstStyle/>
          <a:p>
            <a:r>
              <a:rPr lang="en-US" sz="5400" dirty="0"/>
              <a:t>Asking for More Information</a:t>
            </a:r>
          </a:p>
        </p:txBody>
      </p:sp>
      <p:sp>
        <p:nvSpPr>
          <p:cNvPr id="3" name="Content Placeholder 2"/>
          <p:cNvSpPr>
            <a:spLocks noGrp="1"/>
          </p:cNvSpPr>
          <p:nvPr>
            <p:ph idx="1"/>
          </p:nvPr>
        </p:nvSpPr>
        <p:spPr>
          <a:xfrm>
            <a:off x="457200" y="1752599"/>
            <a:ext cx="8229600" cy="4191001"/>
          </a:xfrm>
        </p:spPr>
        <p:txBody>
          <a:bodyPr>
            <a:normAutofit/>
          </a:bodyPr>
          <a:lstStyle/>
          <a:p>
            <a:r>
              <a:rPr lang="en-US" sz="2400" dirty="0"/>
              <a:t>We cannot:</a:t>
            </a:r>
          </a:p>
          <a:p>
            <a:pPr lvl="1">
              <a:buFont typeface="Wingdings" panose="05000000000000000000" pitchFamily="2" charset="2"/>
              <a:buChar char="§"/>
            </a:pPr>
            <a:r>
              <a:rPr lang="en-US" sz="2000" dirty="0"/>
              <a:t>Ask for data requestor why they are asking for data</a:t>
            </a:r>
          </a:p>
          <a:p>
            <a:pPr lvl="1">
              <a:buFont typeface="Wingdings" panose="05000000000000000000" pitchFamily="2" charset="2"/>
              <a:buChar char="§"/>
            </a:pPr>
            <a:r>
              <a:rPr lang="en-US" sz="2000" dirty="0"/>
              <a:t>Ask data requestor to identify themselves, unless they are asking for data on themselves</a:t>
            </a:r>
          </a:p>
          <a:p>
            <a:r>
              <a:rPr lang="en-US" sz="2400" dirty="0"/>
              <a:t>We can:</a:t>
            </a:r>
          </a:p>
          <a:p>
            <a:pPr lvl="1">
              <a:buFont typeface="Wingdings" panose="05000000000000000000" pitchFamily="2" charset="2"/>
              <a:buChar char="§"/>
            </a:pPr>
            <a:r>
              <a:rPr lang="en-US" sz="2000" dirty="0"/>
              <a:t>Ask to clarify a request</a:t>
            </a:r>
          </a:p>
          <a:p>
            <a:pPr lvl="1">
              <a:buFont typeface="Wingdings" panose="05000000000000000000" pitchFamily="2" charset="2"/>
              <a:buChar char="§"/>
            </a:pPr>
            <a:r>
              <a:rPr lang="en-US" sz="2000" dirty="0"/>
              <a:t>Ask for requests to be in writing</a:t>
            </a:r>
          </a:p>
          <a:p>
            <a:pPr lvl="1">
              <a:buFont typeface="Wingdings" panose="05000000000000000000" pitchFamily="2" charset="2"/>
              <a:buChar char="§"/>
            </a:pPr>
            <a:r>
              <a:rPr lang="en-US" sz="2000" dirty="0"/>
              <a:t>Ask a data requestor for identification if they are asking for data on themselves</a:t>
            </a:r>
          </a:p>
          <a:p>
            <a:pPr lvl="1">
              <a:buFont typeface="Wingdings" panose="05000000000000000000" pitchFamily="2" charset="2"/>
              <a:buChar char="§"/>
            </a:pPr>
            <a:r>
              <a:rPr lang="en-US" sz="2000" dirty="0"/>
              <a:t>Ask if a data requestor is a credit card issuer</a:t>
            </a:r>
          </a:p>
          <a:p>
            <a:pPr marL="1600200" lvl="2" indent="-457200"/>
            <a:endParaRPr lang="en-US" dirty="0"/>
          </a:p>
        </p:txBody>
      </p:sp>
    </p:spTree>
    <p:extLst>
      <p:ext uri="{BB962C8B-B14F-4D97-AF65-F5344CB8AC3E}">
        <p14:creationId xmlns:p14="http://schemas.microsoft.com/office/powerpoint/2010/main" val="2033379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Identity Verification</a:t>
            </a:r>
          </a:p>
        </p:txBody>
      </p:sp>
      <p:sp>
        <p:nvSpPr>
          <p:cNvPr id="3" name="Content Placeholder 2"/>
          <p:cNvSpPr>
            <a:spLocks noGrp="1"/>
          </p:cNvSpPr>
          <p:nvPr>
            <p:ph idx="1"/>
          </p:nvPr>
        </p:nvSpPr>
        <p:spPr/>
        <p:txBody>
          <a:bodyPr>
            <a:normAutofit/>
          </a:bodyPr>
          <a:lstStyle/>
          <a:p>
            <a:r>
              <a:rPr lang="en-US" sz="2400" dirty="0"/>
              <a:t>Persons are entitled to government data on themselves in most circumstances.</a:t>
            </a:r>
          </a:p>
          <a:p>
            <a:r>
              <a:rPr lang="en-US" sz="2400" dirty="0"/>
              <a:t>However, we have to verify that someone is who they say they are when they ask for “data on themselves.”</a:t>
            </a:r>
          </a:p>
          <a:p>
            <a:r>
              <a:rPr lang="en-US" sz="2400" dirty="0"/>
              <a:t>Reasonable procedures include making the person come to an office and present photo identification or using a verifiable portal such as “Move-It Securely” or D2L.</a:t>
            </a:r>
          </a:p>
          <a:p>
            <a:r>
              <a:rPr lang="en-US" sz="2400" dirty="0"/>
              <a:t>In person verification is not currently an option, so we should consider how we remote verify.</a:t>
            </a:r>
          </a:p>
          <a:p>
            <a:pPr marL="1600200" lvl="2" indent="-457200"/>
            <a:endParaRPr lang="en-US" dirty="0"/>
          </a:p>
        </p:txBody>
      </p:sp>
    </p:spTree>
    <p:extLst>
      <p:ext uri="{BB962C8B-B14F-4D97-AF65-F5344CB8AC3E}">
        <p14:creationId xmlns:p14="http://schemas.microsoft.com/office/powerpoint/2010/main" val="1841895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Valid Releases</a:t>
            </a:r>
          </a:p>
        </p:txBody>
      </p:sp>
      <p:sp>
        <p:nvSpPr>
          <p:cNvPr id="3" name="Content Placeholder 2"/>
          <p:cNvSpPr>
            <a:spLocks noGrp="1"/>
          </p:cNvSpPr>
          <p:nvPr>
            <p:ph idx="1"/>
          </p:nvPr>
        </p:nvSpPr>
        <p:spPr/>
        <p:txBody>
          <a:bodyPr>
            <a:normAutofit/>
          </a:bodyPr>
          <a:lstStyle/>
          <a:p>
            <a:r>
              <a:rPr lang="en-US" sz="2400" dirty="0"/>
              <a:t>Must be </a:t>
            </a:r>
            <a:r>
              <a:rPr lang="en-US" sz="2400" i="1" dirty="0"/>
              <a:t>signed </a:t>
            </a:r>
            <a:r>
              <a:rPr lang="en-US" sz="2400" dirty="0"/>
              <a:t>and dated by data subject.</a:t>
            </a:r>
          </a:p>
          <a:p>
            <a:pPr lvl="1">
              <a:buFont typeface="Wingdings" panose="05000000000000000000" pitchFamily="2" charset="2"/>
              <a:buChar char="§"/>
            </a:pPr>
            <a:r>
              <a:rPr lang="en-US" sz="2000" dirty="0"/>
              <a:t>Must sufficiently describe the information to be released and to whom it is to be released to.</a:t>
            </a:r>
          </a:p>
          <a:p>
            <a:pPr lvl="1">
              <a:buFont typeface="Wingdings" panose="05000000000000000000" pitchFamily="2" charset="2"/>
              <a:buChar char="§"/>
            </a:pPr>
            <a:r>
              <a:rPr lang="en-US" sz="2000" dirty="0"/>
              <a:t>May be a category such as “future employers” but specific names preferred.</a:t>
            </a:r>
          </a:p>
          <a:p>
            <a:pPr lvl="1">
              <a:buFont typeface="Wingdings" panose="05000000000000000000" pitchFamily="2" charset="2"/>
              <a:buChar char="§"/>
            </a:pPr>
            <a:r>
              <a:rPr lang="en-US" sz="2000" dirty="0"/>
              <a:t>Fax copy ok but e-mail alone is not.</a:t>
            </a:r>
          </a:p>
          <a:p>
            <a:pPr lvl="1">
              <a:buFont typeface="Wingdings" panose="05000000000000000000" pitchFamily="2" charset="2"/>
              <a:buChar char="§"/>
            </a:pPr>
            <a:r>
              <a:rPr lang="en-US" sz="2000" dirty="0"/>
              <a:t>Requests for data authorized by the data subject must be fulfilled within ten (10) business days.  This is the same timeline as if the request came from the data subject themselves.</a:t>
            </a:r>
          </a:p>
          <a:p>
            <a:pPr marL="1600200" lvl="2" indent="-457200"/>
            <a:endParaRPr lang="en-US" dirty="0"/>
          </a:p>
        </p:txBody>
      </p:sp>
    </p:spTree>
    <p:extLst>
      <p:ext uri="{BB962C8B-B14F-4D97-AF65-F5344CB8AC3E}">
        <p14:creationId xmlns:p14="http://schemas.microsoft.com/office/powerpoint/2010/main" val="3995759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Data Breaches</a:t>
            </a:r>
          </a:p>
        </p:txBody>
      </p:sp>
      <p:sp>
        <p:nvSpPr>
          <p:cNvPr id="3" name="Content Placeholder 2"/>
          <p:cNvSpPr>
            <a:spLocks noGrp="1"/>
          </p:cNvSpPr>
          <p:nvPr>
            <p:ph idx="1"/>
          </p:nvPr>
        </p:nvSpPr>
        <p:spPr/>
        <p:txBody>
          <a:bodyPr>
            <a:normAutofit/>
          </a:bodyPr>
          <a:lstStyle/>
          <a:p>
            <a:pPr>
              <a:lnSpc>
                <a:spcPct val="80000"/>
              </a:lnSpc>
              <a:buNone/>
            </a:pPr>
            <a:r>
              <a:rPr lang="en-US" sz="2400" b="1" dirty="0">
                <a:solidFill>
                  <a:schemeClr val="accent4"/>
                </a:solidFill>
              </a:rPr>
              <a:t>The MGDPA requires notice to affected individuals of a breach of security (unauthorized access) for </a:t>
            </a:r>
          </a:p>
          <a:p>
            <a:pPr lvl="1">
              <a:lnSpc>
                <a:spcPct val="80000"/>
              </a:lnSpc>
              <a:buFont typeface="Arial" panose="020B0604020202020204" pitchFamily="34" charset="0"/>
              <a:buChar char="•"/>
            </a:pPr>
            <a:r>
              <a:rPr lang="en-US" sz="2000" dirty="0"/>
              <a:t>any private or confidential data (not just SSN or financial information)</a:t>
            </a:r>
          </a:p>
          <a:p>
            <a:pPr lvl="1">
              <a:lnSpc>
                <a:spcPct val="80000"/>
              </a:lnSpc>
              <a:buFont typeface="Arial" panose="020B0604020202020204" pitchFamily="34" charset="0"/>
              <a:buChar char="•"/>
            </a:pPr>
            <a:r>
              <a:rPr lang="en-US" sz="2000" dirty="0"/>
              <a:t>in any medium (not just computerized).</a:t>
            </a:r>
          </a:p>
          <a:p>
            <a:pPr lvl="1">
              <a:lnSpc>
                <a:spcPct val="80000"/>
              </a:lnSpc>
            </a:pPr>
            <a:endParaRPr lang="en-US" sz="1800" dirty="0"/>
          </a:p>
          <a:p>
            <a:pPr lvl="1">
              <a:lnSpc>
                <a:spcPct val="80000"/>
              </a:lnSpc>
              <a:buNone/>
            </a:pPr>
            <a:r>
              <a:rPr lang="en-US" sz="2000" dirty="0"/>
              <a:t>E.g., lost or stolen laptop containing student program data.</a:t>
            </a:r>
          </a:p>
          <a:p>
            <a:pPr lvl="1">
              <a:lnSpc>
                <a:spcPct val="80000"/>
              </a:lnSpc>
              <a:buNone/>
            </a:pPr>
            <a:endParaRPr lang="en-US" sz="1800" dirty="0"/>
          </a:p>
          <a:p>
            <a:pPr>
              <a:lnSpc>
                <a:spcPct val="80000"/>
              </a:lnSpc>
              <a:buNone/>
            </a:pPr>
            <a:r>
              <a:rPr lang="en-US" sz="2400" b="1" dirty="0">
                <a:solidFill>
                  <a:schemeClr val="accent4"/>
                </a:solidFill>
              </a:rPr>
              <a:t>Contact your supervisor or campus DPCO if you believe you have a possible security breach situation.</a:t>
            </a:r>
          </a:p>
          <a:p>
            <a:pPr lvl="1">
              <a:lnSpc>
                <a:spcPct val="80000"/>
              </a:lnSpc>
              <a:buFont typeface="Arial" panose="020B0604020202020204" pitchFamily="34" charset="0"/>
              <a:buChar char="•"/>
            </a:pPr>
            <a:r>
              <a:rPr lang="en-US" sz="1800" dirty="0"/>
              <a:t>OGC will assist in determining whether notice is required, how it must be done and other details.</a:t>
            </a:r>
          </a:p>
          <a:p>
            <a:pPr lvl="1">
              <a:lnSpc>
                <a:spcPct val="80000"/>
              </a:lnSpc>
              <a:buNone/>
            </a:pPr>
            <a:endParaRPr lang="en-US" sz="1800" dirty="0"/>
          </a:p>
          <a:p>
            <a:pPr marL="1600200" lvl="2" indent="-457200"/>
            <a:endParaRPr lang="en-US" dirty="0"/>
          </a:p>
        </p:txBody>
      </p:sp>
    </p:spTree>
    <p:extLst>
      <p:ext uri="{BB962C8B-B14F-4D97-AF65-F5344CB8AC3E}">
        <p14:creationId xmlns:p14="http://schemas.microsoft.com/office/powerpoint/2010/main" val="1274840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Data Collection: </a:t>
            </a:r>
            <a:r>
              <a:rPr lang="en-US" sz="4400" dirty="0" err="1"/>
              <a:t>Tennessen</a:t>
            </a:r>
            <a:r>
              <a:rPr lang="en-US" sz="4400" dirty="0"/>
              <a:t> Warning Notice </a:t>
            </a:r>
          </a:p>
        </p:txBody>
      </p:sp>
      <p:sp>
        <p:nvSpPr>
          <p:cNvPr id="3" name="Content Placeholder 2"/>
          <p:cNvSpPr>
            <a:spLocks noGrp="1"/>
          </p:cNvSpPr>
          <p:nvPr>
            <p:ph idx="1"/>
          </p:nvPr>
        </p:nvSpPr>
        <p:spPr/>
        <p:txBody>
          <a:bodyPr>
            <a:normAutofit/>
          </a:bodyPr>
          <a:lstStyle/>
          <a:p>
            <a:r>
              <a:rPr lang="en-US" sz="2400" dirty="0"/>
              <a:t>The reason government is collecting the data,</a:t>
            </a:r>
          </a:p>
          <a:p>
            <a:r>
              <a:rPr lang="en-US" sz="2400" dirty="0"/>
              <a:t>How government plans to use the data,</a:t>
            </a:r>
          </a:p>
          <a:p>
            <a:r>
              <a:rPr lang="en-US" sz="2400" dirty="0"/>
              <a:t>Whether the person is legally required to provide the data or may refuse to do so,</a:t>
            </a:r>
          </a:p>
          <a:p>
            <a:r>
              <a:rPr lang="en-US" sz="2400" dirty="0"/>
              <a:t>Consequences if the person provides the data,</a:t>
            </a:r>
          </a:p>
          <a:p>
            <a:r>
              <a:rPr lang="en-US" sz="2400" dirty="0"/>
              <a:t>Consequences if the person does not provide the data, and</a:t>
            </a:r>
          </a:p>
          <a:p>
            <a:pPr marL="1600200" lvl="2" indent="-457200"/>
            <a:endParaRPr lang="en-US" dirty="0"/>
          </a:p>
        </p:txBody>
      </p:sp>
    </p:spTree>
    <p:extLst>
      <p:ext uri="{BB962C8B-B14F-4D97-AF65-F5344CB8AC3E}">
        <p14:creationId xmlns:p14="http://schemas.microsoft.com/office/powerpoint/2010/main" val="1985382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Data Collection: </a:t>
            </a:r>
            <a:r>
              <a:rPr lang="en-US" sz="4400" dirty="0" err="1"/>
              <a:t>Tennessen</a:t>
            </a:r>
            <a:r>
              <a:rPr lang="en-US" sz="4400" dirty="0"/>
              <a:t> Warning Notice </a:t>
            </a:r>
          </a:p>
        </p:txBody>
      </p:sp>
      <p:sp>
        <p:nvSpPr>
          <p:cNvPr id="3" name="Content Placeholder 2"/>
          <p:cNvSpPr>
            <a:spLocks noGrp="1"/>
          </p:cNvSpPr>
          <p:nvPr>
            <p:ph idx="1"/>
          </p:nvPr>
        </p:nvSpPr>
        <p:spPr/>
        <p:txBody>
          <a:bodyPr>
            <a:normAutofit/>
          </a:bodyPr>
          <a:lstStyle/>
          <a:p>
            <a:r>
              <a:rPr lang="en-US" sz="2400" dirty="0"/>
              <a:t>The identities of people and entities that have access to the data by law. (For example, all notices should include that data may be shared upon court order or provided to the state or legislative auditor.</a:t>
            </a:r>
          </a:p>
          <a:p>
            <a:r>
              <a:rPr lang="en-US" sz="2400" dirty="0"/>
              <a:t>Note regarding private data on minors: Entities must provide minors with notice that they have the right to request that parental access to private data be denied. Entities may consider including this notice in the </a:t>
            </a:r>
            <a:r>
              <a:rPr lang="en-US" sz="2400" dirty="0" err="1"/>
              <a:t>Tennessen</a:t>
            </a:r>
            <a:r>
              <a:rPr lang="en-US" sz="2400" dirty="0"/>
              <a:t> Warning notice when collecting the data (See Minnesota Rules 1205.0500). </a:t>
            </a:r>
          </a:p>
          <a:p>
            <a:pPr marL="1600200" lvl="2" indent="-457200"/>
            <a:endParaRPr lang="en-US" dirty="0"/>
          </a:p>
        </p:txBody>
      </p:sp>
    </p:spTree>
    <p:extLst>
      <p:ext uri="{BB962C8B-B14F-4D97-AF65-F5344CB8AC3E}">
        <p14:creationId xmlns:p14="http://schemas.microsoft.com/office/powerpoint/2010/main" val="238140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Data Practices Compliance Officers</a:t>
            </a:r>
          </a:p>
        </p:txBody>
      </p:sp>
      <p:sp>
        <p:nvSpPr>
          <p:cNvPr id="3" name="Content Placeholder 2"/>
          <p:cNvSpPr>
            <a:spLocks noGrp="1"/>
          </p:cNvSpPr>
          <p:nvPr>
            <p:ph idx="1"/>
          </p:nvPr>
        </p:nvSpPr>
        <p:spPr/>
        <p:txBody>
          <a:bodyPr>
            <a:normAutofit/>
          </a:bodyPr>
          <a:lstStyle/>
          <a:p>
            <a:r>
              <a:rPr lang="en-US" sz="2400" dirty="0"/>
              <a:t>Responsible for MGDPA/FERPA compliance, responding to MGDPA requests, and answering questions about access to public data.</a:t>
            </a:r>
          </a:p>
          <a:p>
            <a:r>
              <a:rPr lang="en-US" sz="2400" dirty="0"/>
              <a:t>DPCO’s are not required to answer questions about the data itself.</a:t>
            </a:r>
          </a:p>
          <a:p>
            <a:r>
              <a:rPr lang="en-US" sz="2400" dirty="0"/>
              <a:t>At Bemidji State: Bob Wilkinson, Director of Institutional Research and Effectiveness.</a:t>
            </a:r>
          </a:p>
          <a:p>
            <a:pPr marL="1600200" lvl="2" indent="-457200"/>
            <a:endParaRPr lang="en-US" dirty="0"/>
          </a:p>
        </p:txBody>
      </p:sp>
    </p:spTree>
    <p:extLst>
      <p:ext uri="{BB962C8B-B14F-4D97-AF65-F5344CB8AC3E}">
        <p14:creationId xmlns:p14="http://schemas.microsoft.com/office/powerpoint/2010/main" val="3350669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3888" y="1709740"/>
            <a:ext cx="7886700" cy="2938460"/>
          </a:xfrm>
        </p:spPr>
        <p:txBody>
          <a:bodyPr>
            <a:normAutofit/>
          </a:bodyPr>
          <a:lstStyle/>
          <a:p>
            <a:r>
              <a:rPr lang="en-US" sz="5400" dirty="0"/>
              <a:t>Part One: Classifying Data</a:t>
            </a:r>
          </a:p>
        </p:txBody>
      </p:sp>
      <p:sp>
        <p:nvSpPr>
          <p:cNvPr id="3" name="Subtitl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98451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Consequences of Violations</a:t>
            </a:r>
          </a:p>
        </p:txBody>
      </p:sp>
      <p:sp>
        <p:nvSpPr>
          <p:cNvPr id="3" name="Content Placeholder 2"/>
          <p:cNvSpPr>
            <a:spLocks noGrp="1"/>
          </p:cNvSpPr>
          <p:nvPr>
            <p:ph idx="1"/>
          </p:nvPr>
        </p:nvSpPr>
        <p:spPr/>
        <p:txBody>
          <a:bodyPr>
            <a:normAutofit/>
          </a:bodyPr>
          <a:lstStyle/>
          <a:p>
            <a:r>
              <a:rPr lang="en-US" sz="2400" dirty="0"/>
              <a:t>A violation of the Data Practices Act could result in:</a:t>
            </a:r>
          </a:p>
          <a:p>
            <a:pPr lvl="1">
              <a:buFont typeface="Wingdings" panose="05000000000000000000" pitchFamily="2" charset="2"/>
              <a:buChar char="§"/>
            </a:pPr>
            <a:r>
              <a:rPr lang="en-US" sz="2000" dirty="0"/>
              <a:t>Court order for University corrective action</a:t>
            </a:r>
          </a:p>
          <a:p>
            <a:pPr lvl="1">
              <a:buFont typeface="Wingdings" panose="05000000000000000000" pitchFamily="2" charset="2"/>
              <a:buChar char="§"/>
            </a:pPr>
            <a:r>
              <a:rPr lang="en-US" sz="2000" dirty="0"/>
              <a:t>Damages paid from the University to the data subject</a:t>
            </a:r>
          </a:p>
          <a:p>
            <a:pPr lvl="1">
              <a:buFont typeface="Wingdings" panose="05000000000000000000" pitchFamily="2" charset="2"/>
              <a:buChar char="§"/>
            </a:pPr>
            <a:r>
              <a:rPr lang="en-US" sz="2000" dirty="0"/>
              <a:t>A violation of FERPA could also result in sanctions by the Department of Education against the University</a:t>
            </a:r>
          </a:p>
          <a:p>
            <a:pPr marL="1600200" lvl="2" indent="-457200"/>
            <a:endParaRPr lang="en-US" dirty="0"/>
          </a:p>
        </p:txBody>
      </p:sp>
    </p:spTree>
    <p:extLst>
      <p:ext uri="{BB962C8B-B14F-4D97-AF65-F5344CB8AC3E}">
        <p14:creationId xmlns:p14="http://schemas.microsoft.com/office/powerpoint/2010/main" val="1176085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3888" y="1709740"/>
            <a:ext cx="7886700" cy="2938460"/>
          </a:xfrm>
        </p:spPr>
        <p:txBody>
          <a:bodyPr/>
          <a:lstStyle/>
          <a:p>
            <a:r>
              <a:rPr lang="en-US" sz="5400" dirty="0"/>
              <a:t>Part Three: Practical Scenarios</a:t>
            </a:r>
            <a:br>
              <a:rPr lang="en-US" dirty="0"/>
            </a:br>
            <a:endParaRPr lang="en-US" dirty="0"/>
          </a:p>
        </p:txBody>
      </p:sp>
      <p:sp>
        <p:nvSpPr>
          <p:cNvPr id="3" name="Subtitl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4456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a:bodyPr>
          <a:lstStyle/>
          <a:p>
            <a:r>
              <a:rPr lang="en-US" sz="2400" dirty="0"/>
              <a:t>One of your employees reports that a University owned laptop was stolen out of their car.  What needs to be done?  </a:t>
            </a:r>
          </a:p>
          <a:p>
            <a:r>
              <a:rPr lang="en-US" sz="2400" dirty="0"/>
              <a:t>One of your employees reports that they were able to open up a screen that showed employee home addresses and dependent information that they have no business reason to see. What should you do?</a:t>
            </a:r>
          </a:p>
          <a:p>
            <a:r>
              <a:rPr lang="en-US" sz="2400" dirty="0"/>
              <a:t>One of your employees used a personal computer instead of a work-issued one to do work at home.  Is this okay?</a:t>
            </a:r>
          </a:p>
          <a:p>
            <a:pPr marL="1600200" lvl="2" indent="-457200"/>
            <a:endParaRPr lang="en-US" dirty="0"/>
          </a:p>
        </p:txBody>
      </p:sp>
    </p:spTree>
    <p:extLst>
      <p:ext uri="{BB962C8B-B14F-4D97-AF65-F5344CB8AC3E}">
        <p14:creationId xmlns:p14="http://schemas.microsoft.com/office/powerpoint/2010/main" val="1577089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a:bodyPr>
          <a:lstStyle/>
          <a:p>
            <a:r>
              <a:rPr lang="en-US" sz="2400" dirty="0"/>
              <a:t>Your department is moving.  You want to clean out your file cabinets and throw away what you no longer need.  Can you?</a:t>
            </a:r>
          </a:p>
          <a:p>
            <a:r>
              <a:rPr lang="en-US" sz="2400" dirty="0"/>
              <a:t>You supervise a large department that works in several locations.  To assist in identification, you want to post employee photos on a bulletin board along with their names and some “fun facts” that the employee chooses to submit.  Is this allowed?</a:t>
            </a:r>
          </a:p>
          <a:p>
            <a:pPr marL="1600200" lvl="2" indent="-457200"/>
            <a:endParaRPr lang="en-US" dirty="0"/>
          </a:p>
        </p:txBody>
      </p:sp>
    </p:spTree>
    <p:extLst>
      <p:ext uri="{BB962C8B-B14F-4D97-AF65-F5344CB8AC3E}">
        <p14:creationId xmlns:p14="http://schemas.microsoft.com/office/powerpoint/2010/main" val="659310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a:bodyPr>
          <a:lstStyle/>
          <a:p>
            <a:r>
              <a:rPr lang="en-US" sz="2400" dirty="0"/>
              <a:t>A student asks for a copy of their high school transcript.  They refuse to tell you why, but they agree to pay for the copy costs.  Can you provide it to them?</a:t>
            </a:r>
          </a:p>
          <a:p>
            <a:r>
              <a:rPr lang="en-US" sz="2400" dirty="0"/>
              <a:t>A faculty member asks for a student’s transcript in order to write that student a recommendation.  What should the University do?</a:t>
            </a:r>
          </a:p>
          <a:p>
            <a:r>
              <a:rPr lang="en-US" sz="2400" dirty="0"/>
              <a:t>A parent asks to see their child’s grades.  The student is a PSEO student and a minor.  What should the University do?</a:t>
            </a:r>
          </a:p>
          <a:p>
            <a:pPr marL="1600200" lvl="2" indent="-457200"/>
            <a:endParaRPr lang="en-US" dirty="0"/>
          </a:p>
        </p:txBody>
      </p:sp>
    </p:spTree>
    <p:extLst>
      <p:ext uri="{BB962C8B-B14F-4D97-AF65-F5344CB8AC3E}">
        <p14:creationId xmlns:p14="http://schemas.microsoft.com/office/powerpoint/2010/main" val="4263233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a:bodyPr>
          <a:lstStyle/>
          <a:p>
            <a:r>
              <a:rPr lang="en-US" sz="2400" dirty="0"/>
              <a:t>An external law enforcement agency asks for a student’s schedule.  Under what circumstances can you provide this information?</a:t>
            </a:r>
          </a:p>
          <a:p>
            <a:r>
              <a:rPr lang="en-US" sz="2400" dirty="0"/>
              <a:t>A recruiting company wants student email addresses in order to contact them about job openings.  Should you provide this information?</a:t>
            </a:r>
          </a:p>
          <a:p>
            <a:r>
              <a:rPr lang="en-US" sz="2400" dirty="0"/>
              <a:t>A parent comes to class and asks questions about a student’s progress and how to help the student complete assignments.  What should the faculty member provide?</a:t>
            </a:r>
          </a:p>
          <a:p>
            <a:pPr lvl="2" indent="0">
              <a:buNone/>
            </a:pPr>
            <a:endParaRPr lang="en-US" dirty="0"/>
          </a:p>
        </p:txBody>
      </p:sp>
    </p:spTree>
    <p:extLst>
      <p:ext uri="{BB962C8B-B14F-4D97-AF65-F5344CB8AC3E}">
        <p14:creationId xmlns:p14="http://schemas.microsoft.com/office/powerpoint/2010/main" val="4243566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a:bodyPr>
          <a:lstStyle/>
          <a:p>
            <a:r>
              <a:rPr lang="en-US" sz="2400" dirty="0"/>
              <a:t>You remember when students graded each other’s pop quizzes.  Is this a FERPA violation?</a:t>
            </a:r>
          </a:p>
          <a:p>
            <a:r>
              <a:rPr lang="en-US" sz="2400" dirty="0"/>
              <a:t>A high school counselor asks for information on a student that has applied to the University.  What information can you provide the counselor?</a:t>
            </a:r>
          </a:p>
          <a:p>
            <a:r>
              <a:rPr lang="en-US" sz="2400" dirty="0"/>
              <a:t>You take notes observing students in your clinic.  You share the notes with the director.  These are your private, handwritten notes.  Are these notes covered by FERPA?</a:t>
            </a:r>
          </a:p>
          <a:p>
            <a:pPr lvl="2" indent="0">
              <a:buNone/>
            </a:pPr>
            <a:endParaRPr lang="en-US" dirty="0"/>
          </a:p>
        </p:txBody>
      </p:sp>
    </p:spTree>
    <p:extLst>
      <p:ext uri="{BB962C8B-B14F-4D97-AF65-F5344CB8AC3E}">
        <p14:creationId xmlns:p14="http://schemas.microsoft.com/office/powerpoint/2010/main" val="12737975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Scenarios</a:t>
            </a:r>
          </a:p>
        </p:txBody>
      </p:sp>
      <p:sp>
        <p:nvSpPr>
          <p:cNvPr id="3" name="Content Placeholder 2"/>
          <p:cNvSpPr>
            <a:spLocks noGrp="1"/>
          </p:cNvSpPr>
          <p:nvPr>
            <p:ph idx="1"/>
          </p:nvPr>
        </p:nvSpPr>
        <p:spPr/>
        <p:txBody>
          <a:bodyPr>
            <a:normAutofit lnSpcReduction="10000"/>
          </a:bodyPr>
          <a:lstStyle/>
          <a:p>
            <a:r>
              <a:rPr lang="en-US" sz="2400" dirty="0"/>
              <a:t>A student keys your car, so you make a conduct complaint.  You are told by your supervisor that are not allowed to review the conduct case because you do not have a legitimate educational purpose to access it.  Is this correct?</a:t>
            </a:r>
          </a:p>
          <a:p>
            <a:r>
              <a:rPr lang="en-US" sz="2400" dirty="0"/>
              <a:t>A student on an honors evaluation committee needs access to another student’s educational records.  You feel the student is a “school official” so you provide access.  Can a student be a “school official?”</a:t>
            </a:r>
          </a:p>
          <a:p>
            <a:r>
              <a:rPr lang="en-US" sz="2400" dirty="0"/>
              <a:t>A student commits an infamous crime.  A reporter asks you some questions about how he did in school. The reporter says that since the student is now a “public figure” you can provide this information.  Is the reporter correct?</a:t>
            </a:r>
          </a:p>
          <a:p>
            <a:pPr lvl="2" indent="0">
              <a:buNone/>
            </a:pPr>
            <a:endParaRPr lang="en-US" dirty="0"/>
          </a:p>
        </p:txBody>
      </p:sp>
    </p:spTree>
    <p:extLst>
      <p:ext uri="{BB962C8B-B14F-4D97-AF65-F5344CB8AC3E}">
        <p14:creationId xmlns:p14="http://schemas.microsoft.com/office/powerpoint/2010/main" val="292838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01762"/>
          </a:xfrm>
        </p:spPr>
        <p:txBody>
          <a:bodyPr>
            <a:noAutofit/>
          </a:bodyPr>
          <a:lstStyle/>
          <a:p>
            <a:pPr algn="ctr"/>
            <a:r>
              <a:rPr lang="en-US" sz="4400" dirty="0"/>
              <a:t>Minnesota State Contact Information</a:t>
            </a:r>
          </a:p>
        </p:txBody>
      </p:sp>
      <p:sp>
        <p:nvSpPr>
          <p:cNvPr id="3" name="Content Placeholder 2"/>
          <p:cNvSpPr>
            <a:spLocks noGrp="1"/>
          </p:cNvSpPr>
          <p:nvPr>
            <p:ph idx="1"/>
          </p:nvPr>
        </p:nvSpPr>
        <p:spPr>
          <a:xfrm>
            <a:off x="457200" y="2209799"/>
            <a:ext cx="8229600" cy="3733801"/>
          </a:xfrm>
        </p:spPr>
        <p:txBody>
          <a:bodyPr>
            <a:normAutofit/>
          </a:bodyPr>
          <a:lstStyle/>
          <a:p>
            <a:pPr marL="349250" indent="0" algn="ctr">
              <a:spcBef>
                <a:spcPts val="0"/>
              </a:spcBef>
              <a:buNone/>
            </a:pPr>
            <a:r>
              <a:rPr lang="en-US" sz="2400" b="1" dirty="0"/>
              <a:t>Dan McCabe</a:t>
            </a:r>
          </a:p>
          <a:p>
            <a:pPr marL="349250" indent="0" algn="ctr">
              <a:spcBef>
                <a:spcPts val="0"/>
              </a:spcBef>
              <a:buNone/>
            </a:pPr>
            <a:r>
              <a:rPr lang="en-US" sz="2400" dirty="0"/>
              <a:t>Assistant General Counsel</a:t>
            </a:r>
          </a:p>
          <a:p>
            <a:pPr marL="349250" indent="0" algn="ctr">
              <a:spcBef>
                <a:spcPts val="0"/>
              </a:spcBef>
              <a:buNone/>
            </a:pPr>
            <a:r>
              <a:rPr lang="en-US" sz="2400" dirty="0">
                <a:hlinkClick r:id="rId2"/>
              </a:rPr>
              <a:t>daniel.mccabe@minnstate.edu</a:t>
            </a:r>
            <a:r>
              <a:rPr lang="en-US" sz="2400" dirty="0"/>
              <a:t> </a:t>
            </a:r>
          </a:p>
          <a:p>
            <a:pPr marL="349250" indent="0" algn="ctr">
              <a:spcBef>
                <a:spcPts val="0"/>
              </a:spcBef>
              <a:buNone/>
            </a:pPr>
            <a:r>
              <a:rPr lang="en-US" sz="2400" dirty="0"/>
              <a:t>651-201-1833</a:t>
            </a:r>
          </a:p>
          <a:p>
            <a:pPr marL="349250" indent="0" algn="ctr">
              <a:spcBef>
                <a:spcPts val="0"/>
              </a:spcBef>
              <a:buNone/>
            </a:pPr>
            <a:endParaRPr lang="en-US" sz="2400" dirty="0"/>
          </a:p>
          <a:p>
            <a:pPr marL="0" indent="0" algn="ctr">
              <a:spcBef>
                <a:spcPts val="0"/>
              </a:spcBef>
              <a:buNone/>
            </a:pPr>
            <a:r>
              <a:rPr lang="en-US" sz="2400" dirty="0"/>
              <a:t>Office of General Counsel</a:t>
            </a:r>
          </a:p>
          <a:p>
            <a:pPr marL="0" indent="0" algn="ctr">
              <a:spcBef>
                <a:spcPts val="0"/>
              </a:spcBef>
              <a:buNone/>
            </a:pPr>
            <a:r>
              <a:rPr lang="en-US" sz="2400" i="1" spc="100" dirty="0">
                <a:cs typeface="Arial" pitchFamily="34" charset="0"/>
                <a:hlinkClick r:id="rId3"/>
              </a:rPr>
              <a:t>https://www.minnstate.edu/system/ogc/index.html</a:t>
            </a:r>
            <a:endParaRPr lang="en-US" sz="2400" i="1" spc="100" dirty="0">
              <a:cs typeface="Arial" pitchFamily="34" charset="0"/>
            </a:endParaRPr>
          </a:p>
          <a:p>
            <a:pPr marL="1600200" lvl="2" indent="-457200"/>
            <a:endParaRPr lang="en-US" dirty="0"/>
          </a:p>
        </p:txBody>
      </p:sp>
    </p:spTree>
    <p:extLst>
      <p:ext uri="{BB962C8B-B14F-4D97-AF65-F5344CB8AC3E}">
        <p14:creationId xmlns:p14="http://schemas.microsoft.com/office/powerpoint/2010/main" val="3216821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Questions and Answers</a:t>
            </a:r>
          </a:p>
        </p:txBody>
      </p:sp>
      <p:sp>
        <p:nvSpPr>
          <p:cNvPr id="3" name="Content Placeholder 2"/>
          <p:cNvSpPr>
            <a:spLocks noGrp="1"/>
          </p:cNvSpPr>
          <p:nvPr>
            <p:ph idx="1"/>
          </p:nvPr>
        </p:nvSpPr>
        <p:spPr>
          <a:xfrm>
            <a:off x="457200" y="2133599"/>
            <a:ext cx="8229600" cy="3810001"/>
          </a:xfrm>
        </p:spPr>
        <p:txBody>
          <a:bodyPr>
            <a:normAutofit/>
          </a:bodyPr>
          <a:lstStyle/>
          <a:p>
            <a:r>
              <a:rPr lang="en-US" sz="2400" dirty="0"/>
              <a:t>Please chat in </a:t>
            </a:r>
            <a:r>
              <a:rPr lang="en-US" sz="2400"/>
              <a:t>your questions.</a:t>
            </a:r>
            <a:endParaRPr lang="en-US" sz="2400" dirty="0"/>
          </a:p>
          <a:p>
            <a:pPr marL="1600200" lvl="2" indent="-457200"/>
            <a:endParaRPr lang="en-US" dirty="0"/>
          </a:p>
        </p:txBody>
      </p:sp>
    </p:spTree>
    <p:extLst>
      <p:ext uri="{BB962C8B-B14F-4D97-AF65-F5344CB8AC3E}">
        <p14:creationId xmlns:p14="http://schemas.microsoft.com/office/powerpoint/2010/main" val="2340362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F83D-FED8-4B53-883C-C0EBC723AA49}"/>
              </a:ext>
            </a:extLst>
          </p:cNvPr>
          <p:cNvSpPr>
            <a:spLocks noGrp="1"/>
          </p:cNvSpPr>
          <p:nvPr>
            <p:ph type="title"/>
          </p:nvPr>
        </p:nvSpPr>
        <p:spPr/>
        <p:txBody>
          <a:bodyPr/>
          <a:lstStyle/>
          <a:p>
            <a:r>
              <a:rPr lang="en-US" dirty="0"/>
              <a:t>Data Practices Laws</a:t>
            </a:r>
          </a:p>
        </p:txBody>
      </p:sp>
      <p:sp>
        <p:nvSpPr>
          <p:cNvPr id="3" name="Content Placeholder 2">
            <a:extLst>
              <a:ext uri="{FF2B5EF4-FFF2-40B4-BE49-F238E27FC236}">
                <a16:creationId xmlns:a16="http://schemas.microsoft.com/office/drawing/2014/main" id="{48286276-482C-422E-8D45-A040C729A6CE}"/>
              </a:ext>
            </a:extLst>
          </p:cNvPr>
          <p:cNvSpPr>
            <a:spLocks noGrp="1"/>
          </p:cNvSpPr>
          <p:nvPr>
            <p:ph idx="1"/>
          </p:nvPr>
        </p:nvSpPr>
        <p:spPr/>
        <p:txBody>
          <a:bodyPr/>
          <a:lstStyle/>
          <a:p>
            <a:r>
              <a:rPr lang="en-US" dirty="0"/>
              <a:t>Minnesota Government Data Practices Act (MGDPA)</a:t>
            </a:r>
          </a:p>
          <a:p>
            <a:r>
              <a:rPr lang="en-US" dirty="0"/>
              <a:t>Family Educational Rights and Privacy Act (FERPA)</a:t>
            </a:r>
          </a:p>
          <a:p>
            <a:r>
              <a:rPr lang="en-US" dirty="0"/>
              <a:t>HIPAA, GDPR, etc.</a:t>
            </a:r>
          </a:p>
        </p:txBody>
      </p:sp>
    </p:spTree>
    <p:extLst>
      <p:ext uri="{BB962C8B-B14F-4D97-AF65-F5344CB8AC3E}">
        <p14:creationId xmlns:p14="http://schemas.microsoft.com/office/powerpoint/2010/main" val="1078294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Public Data</a:t>
            </a:r>
          </a:p>
        </p:txBody>
      </p:sp>
      <p:sp>
        <p:nvSpPr>
          <p:cNvPr id="3" name="Content Placeholder 2"/>
          <p:cNvSpPr>
            <a:spLocks noGrp="1"/>
          </p:cNvSpPr>
          <p:nvPr>
            <p:ph idx="1"/>
          </p:nvPr>
        </p:nvSpPr>
        <p:spPr/>
        <p:txBody>
          <a:bodyPr>
            <a:normAutofit/>
          </a:bodyPr>
          <a:lstStyle/>
          <a:p>
            <a:r>
              <a:rPr lang="en-US" sz="2400" dirty="0"/>
              <a:t>Default rule under MGDPA – Government Data is Public</a:t>
            </a:r>
          </a:p>
          <a:p>
            <a:r>
              <a:rPr lang="en-US" sz="2400" dirty="0"/>
              <a:t>Available to inspect upon request</a:t>
            </a:r>
          </a:p>
          <a:p>
            <a:r>
              <a:rPr lang="en-US" sz="2400" dirty="0"/>
              <a:t>Examples include contracts, invoices, policies, and most business correspondence</a:t>
            </a:r>
          </a:p>
          <a:p>
            <a:r>
              <a:rPr lang="en-US" sz="2400" dirty="0"/>
              <a:t>Data Classification: Low</a:t>
            </a:r>
          </a:p>
        </p:txBody>
      </p:sp>
    </p:spTree>
    <p:extLst>
      <p:ext uri="{BB962C8B-B14F-4D97-AF65-F5344CB8AC3E}">
        <p14:creationId xmlns:p14="http://schemas.microsoft.com/office/powerpoint/2010/main" val="372698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Private Data</a:t>
            </a:r>
          </a:p>
        </p:txBody>
      </p:sp>
      <p:sp>
        <p:nvSpPr>
          <p:cNvPr id="3" name="Content Placeholder 2"/>
          <p:cNvSpPr>
            <a:spLocks noGrp="1"/>
          </p:cNvSpPr>
          <p:nvPr>
            <p:ph idx="1"/>
          </p:nvPr>
        </p:nvSpPr>
        <p:spPr/>
        <p:txBody>
          <a:bodyPr>
            <a:normAutofit/>
          </a:bodyPr>
          <a:lstStyle/>
          <a:p>
            <a:r>
              <a:rPr lang="en-US" sz="2400" dirty="0"/>
              <a:t>Certain data sets are private under the MGDPA/FERPA</a:t>
            </a:r>
          </a:p>
          <a:p>
            <a:r>
              <a:rPr lang="en-US" sz="2400" dirty="0"/>
              <a:t>Data Classification: Restricted or Highly Restricted</a:t>
            </a:r>
          </a:p>
          <a:p>
            <a:r>
              <a:rPr lang="en-US" sz="2400" dirty="0"/>
              <a:t>Private means accessible only:</a:t>
            </a:r>
          </a:p>
          <a:p>
            <a:pPr lvl="1">
              <a:buFont typeface="Wingdings" panose="05000000000000000000" pitchFamily="2" charset="2"/>
              <a:buChar char="§"/>
            </a:pPr>
            <a:r>
              <a:rPr lang="en-US" sz="2000" dirty="0"/>
              <a:t>to data subject </a:t>
            </a:r>
          </a:p>
          <a:p>
            <a:pPr lvl="1">
              <a:buFont typeface="Wingdings" panose="05000000000000000000" pitchFamily="2" charset="2"/>
              <a:buChar char="§"/>
            </a:pPr>
            <a:r>
              <a:rPr lang="en-US" sz="2000" dirty="0"/>
              <a:t>for work related purposes</a:t>
            </a:r>
          </a:p>
          <a:p>
            <a:pPr lvl="1">
              <a:buFont typeface="Wingdings" panose="05000000000000000000" pitchFamily="2" charset="2"/>
              <a:buChar char="§"/>
            </a:pPr>
            <a:r>
              <a:rPr lang="en-US" sz="2000" dirty="0"/>
              <a:t>to third parties (who are not the data requestor themselves) if:</a:t>
            </a:r>
          </a:p>
          <a:p>
            <a:pPr lvl="2"/>
            <a:r>
              <a:rPr lang="en-US" sz="2000" dirty="0"/>
              <a:t>Subject gives consent or;</a:t>
            </a:r>
          </a:p>
          <a:p>
            <a:pPr lvl="2"/>
            <a:r>
              <a:rPr lang="en-US" sz="2000" dirty="0"/>
              <a:t>Appropriate legal authority, such as a court order</a:t>
            </a:r>
          </a:p>
        </p:txBody>
      </p:sp>
    </p:spTree>
    <p:extLst>
      <p:ext uri="{BB962C8B-B14F-4D97-AF65-F5344CB8AC3E}">
        <p14:creationId xmlns:p14="http://schemas.microsoft.com/office/powerpoint/2010/main" val="254855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Personnel Data</a:t>
            </a:r>
          </a:p>
        </p:txBody>
      </p:sp>
      <p:sp>
        <p:nvSpPr>
          <p:cNvPr id="3" name="Content Placeholder 2"/>
          <p:cNvSpPr>
            <a:spLocks noGrp="1"/>
          </p:cNvSpPr>
          <p:nvPr>
            <p:ph idx="1"/>
          </p:nvPr>
        </p:nvSpPr>
        <p:spPr/>
        <p:txBody>
          <a:bodyPr>
            <a:normAutofit/>
          </a:bodyPr>
          <a:lstStyle/>
          <a:p>
            <a:r>
              <a:rPr lang="en-US" sz="2400" dirty="0"/>
              <a:t>Section 13.43 sets forth what is Public Data on Employees</a:t>
            </a:r>
          </a:p>
          <a:p>
            <a:pPr lvl="1">
              <a:buFont typeface="Wingdings" panose="05000000000000000000" pitchFamily="2" charset="2"/>
              <a:buChar char="§"/>
            </a:pPr>
            <a:r>
              <a:rPr lang="en-US" sz="2000" dirty="0"/>
              <a:t>Only data listed in 13.43 is public data</a:t>
            </a:r>
          </a:p>
          <a:p>
            <a:pPr lvl="1">
              <a:buFont typeface="Wingdings" panose="05000000000000000000" pitchFamily="2" charset="2"/>
              <a:buChar char="§"/>
            </a:pPr>
            <a:r>
              <a:rPr lang="en-US" sz="2000" dirty="0"/>
              <a:t>If an employee asks for data on themselves, they receive that data whether it is public or private in most circumstances</a:t>
            </a:r>
          </a:p>
          <a:p>
            <a:pPr lvl="1">
              <a:buFont typeface="Wingdings" panose="05000000000000000000" pitchFamily="2" charset="2"/>
              <a:buChar char="§"/>
            </a:pPr>
            <a:r>
              <a:rPr lang="en-US" sz="2000" b="1" dirty="0"/>
              <a:t>Otherwise, Personnel Data is Private</a:t>
            </a:r>
          </a:p>
          <a:p>
            <a:pPr marL="1600200" lvl="2" indent="-457200"/>
            <a:endParaRPr lang="en-US" dirty="0"/>
          </a:p>
        </p:txBody>
      </p:sp>
    </p:spTree>
    <p:extLst>
      <p:ext uri="{BB962C8B-B14F-4D97-AF65-F5344CB8AC3E}">
        <p14:creationId xmlns:p14="http://schemas.microsoft.com/office/powerpoint/2010/main" val="565539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Exceptions</a:t>
            </a:r>
          </a:p>
        </p:txBody>
      </p:sp>
      <p:sp>
        <p:nvSpPr>
          <p:cNvPr id="3" name="Content Placeholder 2"/>
          <p:cNvSpPr>
            <a:spLocks noGrp="1"/>
          </p:cNvSpPr>
          <p:nvPr>
            <p:ph idx="1"/>
          </p:nvPr>
        </p:nvSpPr>
        <p:spPr/>
        <p:txBody>
          <a:bodyPr>
            <a:normAutofit/>
          </a:bodyPr>
          <a:lstStyle/>
          <a:p>
            <a:r>
              <a:rPr lang="en-US" sz="2400" dirty="0"/>
              <a:t>“Security data” rule allows Minnesota State to withhold otherwise public data if disclosing the data may jeopardize the security of Minnesota State or an individual.  This allows us to block malicious and bad faith data requestors.</a:t>
            </a:r>
          </a:p>
          <a:p>
            <a:r>
              <a:rPr lang="en-US" sz="2400" dirty="0"/>
              <a:t>“Trade secrets” remain confidential information</a:t>
            </a:r>
          </a:p>
          <a:p>
            <a:r>
              <a:rPr lang="en-US" sz="2400" dirty="0"/>
              <a:t>Labor Relations Data</a:t>
            </a:r>
          </a:p>
          <a:p>
            <a:r>
              <a:rPr lang="en-US" sz="2400" dirty="0"/>
              <a:t>Employee Parking spaces</a:t>
            </a:r>
          </a:p>
          <a:p>
            <a:pPr marL="1600200" lvl="2" indent="-457200"/>
            <a:endParaRPr lang="en-US" dirty="0"/>
          </a:p>
        </p:txBody>
      </p:sp>
    </p:spTree>
    <p:extLst>
      <p:ext uri="{BB962C8B-B14F-4D97-AF65-F5344CB8AC3E}">
        <p14:creationId xmlns:p14="http://schemas.microsoft.com/office/powerpoint/2010/main" val="2337150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Identifying Educational/FERPA Data</a:t>
            </a:r>
          </a:p>
        </p:txBody>
      </p:sp>
      <p:sp>
        <p:nvSpPr>
          <p:cNvPr id="3" name="Content Placeholder 2"/>
          <p:cNvSpPr>
            <a:spLocks noGrp="1"/>
          </p:cNvSpPr>
          <p:nvPr>
            <p:ph idx="1"/>
          </p:nvPr>
        </p:nvSpPr>
        <p:spPr/>
        <p:txBody>
          <a:bodyPr>
            <a:normAutofit fontScale="92500" lnSpcReduction="10000"/>
          </a:bodyPr>
          <a:lstStyle/>
          <a:p>
            <a:pPr lvl="1"/>
            <a:r>
              <a:rPr lang="en-US" sz="2600" dirty="0"/>
              <a:t>"Educational Data" means (almost) all data relating to a student.</a:t>
            </a:r>
          </a:p>
          <a:p>
            <a:pPr lvl="1"/>
            <a:r>
              <a:rPr lang="en-US" sz="2600" dirty="0"/>
              <a:t>Educational Data is generally private data.  This means that it cannot be disclosed without the student’s written consent unless an exception applies. </a:t>
            </a:r>
          </a:p>
          <a:p>
            <a:pPr lvl="1"/>
            <a:r>
              <a:rPr lang="en-US" sz="2600" dirty="0"/>
              <a:t>Educational Data remains private after a student is no longer enrolled due to graduation, transfer, etc.</a:t>
            </a:r>
          </a:p>
          <a:p>
            <a:pPr lvl="1"/>
            <a:r>
              <a:rPr lang="en-US" sz="2600" dirty="0"/>
              <a:t>Educational Data does not include data collected after a student leaves the college (e.g. alumni data).</a:t>
            </a:r>
          </a:p>
          <a:p>
            <a:pPr lvl="1"/>
            <a:r>
              <a:rPr lang="en-US" sz="2600" dirty="0"/>
              <a:t>“Directory Data” is public, unless a student asks that it remain private.</a:t>
            </a:r>
          </a:p>
          <a:p>
            <a:pPr marL="1600200" lvl="2" indent="-457200"/>
            <a:endParaRPr lang="en-US" dirty="0"/>
          </a:p>
        </p:txBody>
      </p:sp>
    </p:spTree>
    <p:extLst>
      <p:ext uri="{BB962C8B-B14F-4D97-AF65-F5344CB8AC3E}">
        <p14:creationId xmlns:p14="http://schemas.microsoft.com/office/powerpoint/2010/main" val="2666513333"/>
      </p:ext>
    </p:extLst>
  </p:cSld>
  <p:clrMapOvr>
    <a:masterClrMapping/>
  </p:clrMapOvr>
</p:sld>
</file>

<file path=ppt/theme/theme1.xml><?xml version="1.0" encoding="utf-8"?>
<a:theme xmlns:a="http://schemas.openxmlformats.org/drawingml/2006/main" name="Office Theme">
  <a:themeElements>
    <a:clrScheme name="Minnesota State Palette 2017">
      <a:dk1>
        <a:srgbClr val="000000"/>
      </a:dk1>
      <a:lt1>
        <a:srgbClr val="FFFFFF"/>
      </a:lt1>
      <a:dk2>
        <a:srgbClr val="04305C"/>
      </a:dk2>
      <a:lt2>
        <a:srgbClr val="139445"/>
      </a:lt2>
      <a:accent1>
        <a:srgbClr val="006CB7"/>
      </a:accent1>
      <a:accent2>
        <a:srgbClr val="0095DA"/>
      </a:accent2>
      <a:accent3>
        <a:srgbClr val="73CEE4"/>
      </a:accent3>
      <a:accent4>
        <a:srgbClr val="62BB46"/>
      </a:accent4>
      <a:accent5>
        <a:srgbClr val="D3E27E"/>
      </a:accent5>
      <a:accent6>
        <a:srgbClr val="E8EDDB"/>
      </a:accent6>
      <a:hlink>
        <a:srgbClr val="00A156"/>
      </a:hlink>
      <a:folHlink>
        <a:srgbClr val="9D9F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1">
      <a:dk1>
        <a:srgbClr val="000000"/>
      </a:dk1>
      <a:lt1>
        <a:srgbClr val="FFFFFF"/>
      </a:lt1>
      <a:dk2>
        <a:srgbClr val="04305C"/>
      </a:dk2>
      <a:lt2>
        <a:srgbClr val="139445"/>
      </a:lt2>
      <a:accent1>
        <a:srgbClr val="006CB7"/>
      </a:accent1>
      <a:accent2>
        <a:srgbClr val="0095DA"/>
      </a:accent2>
      <a:accent3>
        <a:srgbClr val="73CEE4"/>
      </a:accent3>
      <a:accent4>
        <a:srgbClr val="62BB46"/>
      </a:accent4>
      <a:accent5>
        <a:srgbClr val="D3E27E"/>
      </a:accent5>
      <a:accent6>
        <a:srgbClr val="E8EDDB"/>
      </a:accent6>
      <a:hlink>
        <a:srgbClr val="6D6863"/>
      </a:hlink>
      <a:folHlink>
        <a:srgbClr val="9D9F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49CFE4B826E84699A2385B917026A1" ma:contentTypeVersion="12" ma:contentTypeDescription="Create a new document." ma:contentTypeScope="" ma:versionID="49957133220d1d90c4945b567fdef182">
  <xsd:schema xmlns:xsd="http://www.w3.org/2001/XMLSchema" xmlns:xs="http://www.w3.org/2001/XMLSchema" xmlns:p="http://schemas.microsoft.com/office/2006/metadata/properties" xmlns:ns3="13520013-cc20-4cdc-8349-9f84496e210a" xmlns:ns4="a9a7af13-b6ff-4d5a-b3c0-db71562f8495" targetNamespace="http://schemas.microsoft.com/office/2006/metadata/properties" ma:root="true" ma:fieldsID="bcea9a6c0057537b241b93c023faa62f" ns3:_="" ns4:_="">
    <xsd:import namespace="13520013-cc20-4cdc-8349-9f84496e210a"/>
    <xsd:import namespace="a9a7af13-b6ff-4d5a-b3c0-db71562f849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520013-cc20-4cdc-8349-9f84496e210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a7af13-b6ff-4d5a-b3c0-db71562f849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6E8202-9AF7-4584-BEE3-187278163D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520013-cc20-4cdc-8349-9f84496e210a"/>
    <ds:schemaRef ds:uri="a9a7af13-b6ff-4d5a-b3c0-db71562f84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D5274E-8CF3-400A-A6FD-53B03D1A20CA}">
  <ds:schemaRefs>
    <ds:schemaRef ds:uri="http://schemas.microsoft.com/sharepoint/v3/contenttype/forms"/>
  </ds:schemaRefs>
</ds:datastoreItem>
</file>

<file path=customXml/itemProps3.xml><?xml version="1.0" encoding="utf-8"?>
<ds:datastoreItem xmlns:ds="http://schemas.openxmlformats.org/officeDocument/2006/customXml" ds:itemID="{BC0AA146-BE68-4A46-84DA-58103CDAB57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2095</TotalTime>
  <Words>2317</Words>
  <Application>Microsoft Office PowerPoint</Application>
  <PresentationFormat>On-screen Show (4:3)</PresentationFormat>
  <Paragraphs>204</Paragraphs>
  <Slides>39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Courier New</vt:lpstr>
      <vt:lpstr>Wingdings</vt:lpstr>
      <vt:lpstr>Office Theme</vt:lpstr>
      <vt:lpstr>Custom Design</vt:lpstr>
      <vt:lpstr>PowerPoint Presentation</vt:lpstr>
      <vt:lpstr>Presentation Content</vt:lpstr>
      <vt:lpstr>Part One: Classifying Data</vt:lpstr>
      <vt:lpstr>Data Practices Laws</vt:lpstr>
      <vt:lpstr>Public Data</vt:lpstr>
      <vt:lpstr>Private Data</vt:lpstr>
      <vt:lpstr>Personnel Data</vt:lpstr>
      <vt:lpstr>General Exceptions</vt:lpstr>
      <vt:lpstr>Identifying Educational/FERPA Data</vt:lpstr>
      <vt:lpstr>Zoom and FERPA</vt:lpstr>
      <vt:lpstr>Directory Data</vt:lpstr>
      <vt:lpstr>Directory Data (2)</vt:lpstr>
      <vt:lpstr>Limited Directory Data</vt:lpstr>
      <vt:lpstr>Other FERPA Exceptions</vt:lpstr>
      <vt:lpstr>New Solomon Amendment Rule</vt:lpstr>
      <vt:lpstr>Non-FERPA Student Records</vt:lpstr>
      <vt:lpstr>Examination Data</vt:lpstr>
      <vt:lpstr>Internal Data Use - Work Purposes</vt:lpstr>
      <vt:lpstr>Part Two: Managing Data</vt:lpstr>
      <vt:lpstr>Record Retention and Storage</vt:lpstr>
      <vt:lpstr>Internal or External Data Sharing – Questions to Ask Yourself</vt:lpstr>
      <vt:lpstr>Response Time and Multiple Requests</vt:lpstr>
      <vt:lpstr>Asking for More Information</vt:lpstr>
      <vt:lpstr>Identity Verification</vt:lpstr>
      <vt:lpstr>Valid Releases</vt:lpstr>
      <vt:lpstr>Data Breaches</vt:lpstr>
      <vt:lpstr>Data Collection: Tennessen Warning Notice </vt:lpstr>
      <vt:lpstr>Data Collection: Tennessen Warning Notice </vt:lpstr>
      <vt:lpstr>Data Practices Compliance Officers</vt:lpstr>
      <vt:lpstr>Consequences of Violations</vt:lpstr>
      <vt:lpstr>Part Three: Practical Scenarios </vt:lpstr>
      <vt:lpstr>Scenarios</vt:lpstr>
      <vt:lpstr>Scenarios</vt:lpstr>
      <vt:lpstr>Scenarios</vt:lpstr>
      <vt:lpstr>Scenarios</vt:lpstr>
      <vt:lpstr>Scenarios</vt:lpstr>
      <vt:lpstr>Scenarios</vt:lpstr>
      <vt:lpstr>Minnesota State Contact Information</vt:lpstr>
      <vt:lpstr>Questions and Answers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dc:title>
  <dc:creator>Daniel McCabe</dc:creator>
  <cp:keywords/>
  <cp:lastModifiedBy>McCabe, Daniel G</cp:lastModifiedBy>
  <cp:revision>138</cp:revision>
  <cp:lastPrinted>2019-04-04T16:45:06Z</cp:lastPrinted>
  <dcterms:created xsi:type="dcterms:W3CDTF">2016-06-30T01:04:40Z</dcterms:created>
  <dcterms:modified xsi:type="dcterms:W3CDTF">2021-03-12T15:39:13Z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0x0101009749CFE4B826E84699A2385B917026A1</vt:lpwstr>
  </property>
  <property fmtid="{D5CDD505-2E9C-101B-9397-08002B2CF9AE}" pid="4" name="Division">
    <vt:lpwstr>3;#Advancement|d7809cf3-7ceb-465e-92ea-59cbc20ee0a1</vt:lpwstr>
  </property>
  <property fmtid="{D5CDD505-2E9C-101B-9397-08002B2CF9AE}" pid="5" name="Unit">
    <vt:lpwstr>6;#Communications|9c0f9c96-c80b-487b-ba5f-a0d3f6db2610</vt:lpwstr>
  </property>
</Properties>
</file>