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2.jpg" ContentType="image/jpeg"/>
  <Override PartName="/ppt/media/image2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1" r:id="rId2"/>
    <p:sldId id="258" r:id="rId3"/>
    <p:sldId id="259" r:id="rId4"/>
    <p:sldId id="268" r:id="rId5"/>
    <p:sldId id="262" r:id="rId6"/>
    <p:sldId id="264" r:id="rId7"/>
    <p:sldId id="263" r:id="rId8"/>
    <p:sldId id="266" r:id="rId9"/>
    <p:sldId id="257" r:id="rId10"/>
    <p:sldId id="265"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5" d="100"/>
          <a:sy n="105" d="100"/>
        </p:scale>
        <p:origin x="120"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37899-9C7D-4253-9760-E1E4CCD94557}" type="datetimeFigureOut">
              <a:rPr lang="en-US" smtClean="0"/>
              <a:t>11/19/2015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3107B-3939-42BD-9D78-6E476D004640}" type="slidenum">
              <a:rPr lang="en-US" smtClean="0"/>
              <a:t>‹#›</a:t>
            </a:fld>
            <a:endParaRPr lang="en-US"/>
          </a:p>
        </p:txBody>
      </p:sp>
    </p:spTree>
    <p:extLst>
      <p:ext uri="{BB962C8B-B14F-4D97-AF65-F5344CB8AC3E}">
        <p14:creationId xmlns:p14="http://schemas.microsoft.com/office/powerpoint/2010/main" val="390908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top 10 countries with listed reserves. </a:t>
            </a:r>
            <a:r>
              <a:rPr lang="en-US" sz="1200" b="0" i="0" kern="1200" dirty="0" smtClean="0">
                <a:solidFill>
                  <a:schemeClr val="tx1"/>
                </a:solidFill>
                <a:effectLst/>
                <a:latin typeface="+mn-lt"/>
                <a:ea typeface="+mn-ea"/>
                <a:cs typeface="+mn-cs"/>
              </a:rPr>
              <a:t>By allocating reserves to exchanges, it is possible to build up a picture of where reserves are listed on the stock market. The map shows how the listings of coal, oil and gas reserves are distributed, indicating that capital markets are supporting the continued exploitation of fossil fuel reserves around the world</a:t>
            </a:r>
            <a:endParaRPr lang="en-US" dirty="0"/>
          </a:p>
        </p:txBody>
      </p:sp>
      <p:sp>
        <p:nvSpPr>
          <p:cNvPr id="4" name="Slide Number Placeholder 3"/>
          <p:cNvSpPr>
            <a:spLocks noGrp="1"/>
          </p:cNvSpPr>
          <p:nvPr>
            <p:ph type="sldNum" sz="quarter" idx="10"/>
          </p:nvPr>
        </p:nvSpPr>
        <p:spPr/>
        <p:txBody>
          <a:bodyPr/>
          <a:lstStyle/>
          <a:p>
            <a:fld id="{8A13107B-3939-42BD-9D78-6E476D004640}" type="slidenum">
              <a:rPr lang="en-US" smtClean="0"/>
              <a:t>5</a:t>
            </a:fld>
            <a:endParaRPr lang="en-US"/>
          </a:p>
        </p:txBody>
      </p:sp>
    </p:spTree>
    <p:extLst>
      <p:ext uri="{BB962C8B-B14F-4D97-AF65-F5344CB8AC3E}">
        <p14:creationId xmlns:p14="http://schemas.microsoft.com/office/powerpoint/2010/main" val="323973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University has decreased it’s electricity use by 7.5% since 2010. </a:t>
            </a:r>
            <a:endParaRPr lang="en-US" dirty="0"/>
          </a:p>
        </p:txBody>
      </p:sp>
      <p:sp>
        <p:nvSpPr>
          <p:cNvPr id="4" name="Slide Number Placeholder 3"/>
          <p:cNvSpPr>
            <a:spLocks noGrp="1"/>
          </p:cNvSpPr>
          <p:nvPr>
            <p:ph type="sldNum" sz="quarter" idx="10"/>
          </p:nvPr>
        </p:nvSpPr>
        <p:spPr/>
        <p:txBody>
          <a:bodyPr/>
          <a:lstStyle/>
          <a:p>
            <a:fld id="{8A13107B-3939-42BD-9D78-6E476D004640}" type="slidenum">
              <a:rPr lang="en-US" smtClean="0"/>
              <a:t>7</a:t>
            </a:fld>
            <a:endParaRPr lang="en-US"/>
          </a:p>
        </p:txBody>
      </p:sp>
    </p:spTree>
    <p:extLst>
      <p:ext uri="{BB962C8B-B14F-4D97-AF65-F5344CB8AC3E}">
        <p14:creationId xmlns:p14="http://schemas.microsoft.com/office/powerpoint/2010/main" val="30998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909E76-0BD5-46DE-AC6D-CF3374F884F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3061319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909E76-0BD5-46DE-AC6D-CF3374F884F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125347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909E76-0BD5-46DE-AC6D-CF3374F884F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277757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909E76-0BD5-46DE-AC6D-CF3374F884F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87093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909E76-0BD5-46DE-AC6D-CF3374F884F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181654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09E76-0BD5-46DE-AC6D-CF3374F884FC}"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216674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909E76-0BD5-46DE-AC6D-CF3374F884FC}" type="datetimeFigureOut">
              <a:rPr lang="en-US" smtClean="0"/>
              <a:t>11/19/2015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374211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909E76-0BD5-46DE-AC6D-CF3374F884FC}" type="datetimeFigureOut">
              <a:rPr lang="en-US" smtClean="0"/>
              <a:t>11/19/2015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3662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09E76-0BD5-46DE-AC6D-CF3374F884FC}" type="datetimeFigureOut">
              <a:rPr lang="en-US" smtClean="0"/>
              <a:t>11/19/2015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213396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09E76-0BD5-46DE-AC6D-CF3374F884FC}"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3037563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09E76-0BD5-46DE-AC6D-CF3374F884FC}"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43EE3-D62E-4DBF-856A-3B34FBF76D35}" type="slidenum">
              <a:rPr lang="en-US" smtClean="0"/>
              <a:t>‹#›</a:t>
            </a:fld>
            <a:endParaRPr lang="en-US"/>
          </a:p>
        </p:txBody>
      </p:sp>
    </p:spTree>
    <p:extLst>
      <p:ext uri="{BB962C8B-B14F-4D97-AF65-F5344CB8AC3E}">
        <p14:creationId xmlns:p14="http://schemas.microsoft.com/office/powerpoint/2010/main" val="2852722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09E76-0BD5-46DE-AC6D-CF3374F884FC}" type="datetimeFigureOut">
              <a:rPr lang="en-US" smtClean="0"/>
              <a:t>11/19/2015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43EE3-D62E-4DBF-856A-3B34FBF76D35}" type="slidenum">
              <a:rPr lang="en-US" smtClean="0"/>
              <a:t>‹#›</a:t>
            </a:fld>
            <a:endParaRPr lang="en-US"/>
          </a:p>
        </p:txBody>
      </p:sp>
    </p:spTree>
    <p:extLst>
      <p:ext uri="{BB962C8B-B14F-4D97-AF65-F5344CB8AC3E}">
        <p14:creationId xmlns:p14="http://schemas.microsoft.com/office/powerpoint/2010/main" val="1047013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Rqw99rJYq8Q?list=PLa_1MA_DEorGxifQ7dY2VOX140A1wipS0" TargetMode="External"/><Relationship Id="rId4" Type="http://schemas.openxmlformats.org/officeDocument/2006/relationships/hyperlink" Target="https://www.youtube.com/watch?v=Rqw99rJYq8Q&amp;index=11&amp;list=PLa_1MA_DEorGxifQ7dY2VOX140A1wipS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D_xqn-FyN_k" TargetMode="External"/><Relationship Id="rId4" Type="http://schemas.openxmlformats.org/officeDocument/2006/relationships/hyperlink" Target="https://www.youtube.com/watch?v=D_xqn-FyN_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entury Gothic" panose="020B0502020202020204" pitchFamily="34" charset="0"/>
              </a:rPr>
              <a:t>Social Movements and Change: </a:t>
            </a:r>
            <a:r>
              <a:rPr lang="en-US" dirty="0" smtClean="0">
                <a:latin typeface="Century Gothic" panose="020B0502020202020204" pitchFamily="34" charset="0"/>
              </a:rPr>
              <a:t/>
            </a:r>
            <a:br>
              <a:rPr lang="en-US" dirty="0" smtClean="0">
                <a:latin typeface="Century Gothic" panose="020B0502020202020204" pitchFamily="34" charset="0"/>
              </a:rPr>
            </a:br>
            <a:r>
              <a:rPr lang="en-US" dirty="0" smtClean="0">
                <a:latin typeface="Century Gothic" panose="020B0502020202020204" pitchFamily="34" charset="0"/>
              </a:rPr>
              <a:t>Energy &amp; Climate</a:t>
            </a:r>
            <a:endParaRPr lang="en-US" dirty="0">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3018484" y="1867434"/>
            <a:ext cx="6155031" cy="461627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2456736" y="1690689"/>
            <a:ext cx="7278529" cy="5026280"/>
          </a:xfrm>
          <a:prstGeom prst="rect">
            <a:avLst/>
          </a:prstGeom>
        </p:spPr>
      </p:pic>
    </p:spTree>
    <p:extLst>
      <p:ext uri="{BB962C8B-B14F-4D97-AF65-F5344CB8AC3E}">
        <p14:creationId xmlns:p14="http://schemas.microsoft.com/office/powerpoint/2010/main" val="8798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117" t="21680" r="25200" b="45200"/>
          <a:stretch/>
        </p:blipFill>
        <p:spPr>
          <a:xfrm>
            <a:off x="1719072" y="2834640"/>
            <a:ext cx="8903208" cy="3785616"/>
          </a:xfrm>
          <a:prstGeom prst="rect">
            <a:avLst/>
          </a:prstGeom>
        </p:spPr>
      </p:pic>
      <p:pic>
        <p:nvPicPr>
          <p:cNvPr id="6" name="Picture 5"/>
          <p:cNvPicPr>
            <a:picLocks noChangeAspect="1"/>
          </p:cNvPicPr>
          <p:nvPr/>
        </p:nvPicPr>
        <p:blipFill rotWithShape="1">
          <a:blip r:embed="rId3"/>
          <a:srcRect b="8902"/>
          <a:stretch/>
        </p:blipFill>
        <p:spPr>
          <a:xfrm>
            <a:off x="2884741" y="344043"/>
            <a:ext cx="6257925" cy="26551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597" y="464630"/>
            <a:ext cx="1939290" cy="232714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2515" r="30078" b="4102"/>
          <a:stretch/>
        </p:blipFill>
        <p:spPr>
          <a:xfrm>
            <a:off x="432740" y="464630"/>
            <a:ext cx="1969538" cy="2370010"/>
          </a:xfrm>
          <a:prstGeom prst="rect">
            <a:avLst/>
          </a:prstGeom>
        </p:spPr>
      </p:pic>
      <p:sp>
        <p:nvSpPr>
          <p:cNvPr id="2" name="TextBox 1"/>
          <p:cNvSpPr txBox="1"/>
          <p:nvPr/>
        </p:nvSpPr>
        <p:spPr>
          <a:xfrm>
            <a:off x="377802" y="2834640"/>
            <a:ext cx="2079415" cy="769441"/>
          </a:xfrm>
          <a:prstGeom prst="rect">
            <a:avLst/>
          </a:prstGeom>
          <a:noFill/>
        </p:spPr>
        <p:txBody>
          <a:bodyPr wrap="none" rtlCol="0">
            <a:spAutoFit/>
          </a:bodyPr>
          <a:lstStyle/>
          <a:p>
            <a:pPr algn="ctr"/>
            <a:r>
              <a:rPr lang="en-US" sz="1600" b="1" dirty="0" smtClean="0">
                <a:latin typeface="Century Gothic" panose="020B0502020202020204" pitchFamily="34" charset="0"/>
              </a:rPr>
              <a:t>Dr. Richard Hanson</a:t>
            </a:r>
          </a:p>
          <a:p>
            <a:pPr algn="ctr"/>
            <a:r>
              <a:rPr lang="en-US" sz="1400" dirty="0" smtClean="0">
                <a:latin typeface="Century Gothic" panose="020B0502020202020204" pitchFamily="34" charset="0"/>
              </a:rPr>
              <a:t>President</a:t>
            </a:r>
          </a:p>
          <a:p>
            <a:pPr algn="ctr"/>
            <a:r>
              <a:rPr lang="en-US" sz="1400" dirty="0" smtClean="0">
                <a:latin typeface="Century Gothic" panose="020B0502020202020204" pitchFamily="34" charset="0"/>
              </a:rPr>
              <a:t>BSU &amp; NTC</a:t>
            </a:r>
            <a:endParaRPr lang="en-US" sz="1400" dirty="0">
              <a:latin typeface="Century Gothic" panose="020B0502020202020204" pitchFamily="34" charset="0"/>
            </a:endParaRPr>
          </a:p>
        </p:txBody>
      </p:sp>
      <p:sp>
        <p:nvSpPr>
          <p:cNvPr id="9" name="TextBox 8"/>
          <p:cNvSpPr txBox="1"/>
          <p:nvPr/>
        </p:nvSpPr>
        <p:spPr>
          <a:xfrm>
            <a:off x="9526444" y="2834640"/>
            <a:ext cx="2175596" cy="800219"/>
          </a:xfrm>
          <a:prstGeom prst="rect">
            <a:avLst/>
          </a:prstGeom>
          <a:noFill/>
        </p:spPr>
        <p:txBody>
          <a:bodyPr wrap="none" rtlCol="0">
            <a:spAutoFit/>
          </a:bodyPr>
          <a:lstStyle/>
          <a:p>
            <a:pPr algn="ctr"/>
            <a:r>
              <a:rPr lang="en-US" b="1" dirty="0" smtClean="0">
                <a:latin typeface="Century Gothic" panose="020B0502020202020204" pitchFamily="34" charset="0"/>
              </a:rPr>
              <a:t>Steve Vogt</a:t>
            </a:r>
          </a:p>
          <a:p>
            <a:pPr algn="ctr"/>
            <a:r>
              <a:rPr lang="en-US" sz="1400" dirty="0" smtClean="0">
                <a:latin typeface="Century Gothic" panose="020B0502020202020204" pitchFamily="34" charset="0"/>
              </a:rPr>
              <a:t>Investment Committee</a:t>
            </a:r>
          </a:p>
          <a:p>
            <a:pPr algn="ctr"/>
            <a:r>
              <a:rPr lang="en-US" sz="1400" dirty="0" smtClean="0">
                <a:latin typeface="Century Gothic" panose="020B0502020202020204" pitchFamily="34" charset="0"/>
              </a:rPr>
              <a:t>BSU Foundation</a:t>
            </a:r>
            <a:endParaRPr lang="en-US" sz="1400" dirty="0">
              <a:latin typeface="Century Gothic" panose="020B0502020202020204" pitchFamily="34" charset="0"/>
            </a:endParaRPr>
          </a:p>
        </p:txBody>
      </p:sp>
    </p:spTree>
    <p:extLst>
      <p:ext uri="{BB962C8B-B14F-4D97-AF65-F5344CB8AC3E}">
        <p14:creationId xmlns:p14="http://schemas.microsoft.com/office/powerpoint/2010/main" val="3586555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entury Gothic" panose="020B0502020202020204" pitchFamily="34" charset="0"/>
              </a:rPr>
              <a:t>What is our responsibility?</a:t>
            </a:r>
            <a:endParaRPr lang="en-US" dirty="0">
              <a:latin typeface="Century Gothic" panose="020B0502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583" y="1523526"/>
            <a:ext cx="5463142" cy="363845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7358" y="5960757"/>
            <a:ext cx="11617283" cy="461665"/>
          </a:xfrm>
          <a:prstGeom prst="rect">
            <a:avLst/>
          </a:prstGeom>
          <a:noFill/>
        </p:spPr>
        <p:txBody>
          <a:bodyPr wrap="none" rtlCol="0">
            <a:spAutoFit/>
          </a:bodyPr>
          <a:lstStyle/>
          <a:p>
            <a:r>
              <a:rPr lang="en-US" sz="2400" b="1" i="1" dirty="0" smtClean="0">
                <a:latin typeface="Century Gothic" panose="020B0502020202020204" pitchFamily="34" charset="0"/>
              </a:rPr>
              <a:t>Civic Engagement, Multicultural Understanding &amp; Environmental Stewardship</a:t>
            </a:r>
            <a:endParaRPr lang="en-US" sz="2400" b="1" i="1" dirty="0">
              <a:latin typeface="Century Gothic" panose="020B0502020202020204" pitchFamily="34" charset="0"/>
            </a:endParaRPr>
          </a:p>
        </p:txBody>
      </p:sp>
      <p:sp>
        <p:nvSpPr>
          <p:cNvPr id="6" name="TextBox 5"/>
          <p:cNvSpPr txBox="1"/>
          <p:nvPr/>
        </p:nvSpPr>
        <p:spPr>
          <a:xfrm>
            <a:off x="4835180" y="5441097"/>
            <a:ext cx="2149948" cy="369332"/>
          </a:xfrm>
          <a:prstGeom prst="rect">
            <a:avLst/>
          </a:prstGeom>
          <a:noFill/>
        </p:spPr>
        <p:txBody>
          <a:bodyPr wrap="none" rtlCol="0">
            <a:spAutoFit/>
          </a:bodyPr>
          <a:lstStyle/>
          <a:p>
            <a:r>
              <a:rPr lang="en-US" dirty="0" smtClean="0">
                <a:latin typeface="Century Gothic" panose="020B0502020202020204" pitchFamily="34" charset="0"/>
              </a:rPr>
              <a:t>Signature Themes</a:t>
            </a:r>
            <a:endParaRPr lang="en-US" dirty="0">
              <a:latin typeface="Century Gothic" panose="020B0502020202020204" pitchFamily="34" charset="0"/>
            </a:endParaRPr>
          </a:p>
        </p:txBody>
      </p:sp>
    </p:spTree>
    <p:extLst>
      <p:ext uri="{BB962C8B-B14F-4D97-AF65-F5344CB8AC3E}">
        <p14:creationId xmlns:p14="http://schemas.microsoft.com/office/powerpoint/2010/main" val="268468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8541" y="-11190"/>
            <a:ext cx="10534918" cy="7023279"/>
          </a:xfrm>
        </p:spPr>
      </p:pic>
      <p:grpSp>
        <p:nvGrpSpPr>
          <p:cNvPr id="6" name="Group 5"/>
          <p:cNvGrpSpPr/>
          <p:nvPr/>
        </p:nvGrpSpPr>
        <p:grpSpPr>
          <a:xfrm>
            <a:off x="914400" y="658368"/>
            <a:ext cx="886968" cy="5687568"/>
            <a:chOff x="914400" y="658368"/>
            <a:chExt cx="886968" cy="5687568"/>
          </a:xfrm>
        </p:grpSpPr>
        <p:sp>
          <p:nvSpPr>
            <p:cNvPr id="2" name="Rectangle 1"/>
            <p:cNvSpPr/>
            <p:nvPr/>
          </p:nvSpPr>
          <p:spPr>
            <a:xfrm>
              <a:off x="914400" y="1865376"/>
              <a:ext cx="886968" cy="4480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82%</a:t>
              </a:r>
            </a:p>
            <a:p>
              <a:pPr algn="ctr"/>
              <a:r>
                <a:rPr lang="en-US" sz="1400" dirty="0" smtClean="0"/>
                <a:t>Fossil Fuels</a:t>
              </a:r>
              <a:endParaRPr lang="en-US" sz="1400" dirty="0"/>
            </a:p>
          </p:txBody>
        </p:sp>
        <p:sp>
          <p:nvSpPr>
            <p:cNvPr id="3" name="Rectangle 2"/>
            <p:cNvSpPr/>
            <p:nvPr/>
          </p:nvSpPr>
          <p:spPr>
            <a:xfrm>
              <a:off x="914400" y="1344168"/>
              <a:ext cx="886968" cy="5212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 </a:t>
              </a:r>
              <a:r>
                <a:rPr lang="en-US" sz="1200" dirty="0" smtClean="0"/>
                <a:t>Nuclear</a:t>
              </a:r>
              <a:endParaRPr lang="en-US" sz="1600" dirty="0"/>
            </a:p>
          </p:txBody>
        </p:sp>
        <p:sp>
          <p:nvSpPr>
            <p:cNvPr id="5" name="Rectangle 4"/>
            <p:cNvSpPr/>
            <p:nvPr/>
          </p:nvSpPr>
          <p:spPr>
            <a:xfrm>
              <a:off x="914400" y="658368"/>
              <a:ext cx="886968" cy="685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10% </a:t>
              </a:r>
              <a:r>
                <a:rPr lang="en-US" sz="1200" dirty="0" smtClean="0"/>
                <a:t>Renewable</a:t>
              </a:r>
              <a:endParaRPr lang="en-US" sz="1200" dirty="0"/>
            </a:p>
          </p:txBody>
        </p:sp>
      </p:grpSp>
    </p:spTree>
    <p:extLst>
      <p:ext uri="{BB962C8B-B14F-4D97-AF65-F5344CB8AC3E}">
        <p14:creationId xmlns:p14="http://schemas.microsoft.com/office/powerpoint/2010/main" val="207968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7576" y="2481371"/>
            <a:ext cx="4044696" cy="2563495"/>
          </a:xfrm>
        </p:spPr>
        <p:txBody>
          <a:bodyPr>
            <a:normAutofit/>
          </a:bodyPr>
          <a:lstStyle/>
          <a:p>
            <a:pPr marL="0" indent="0" fontAlgn="base">
              <a:buNone/>
            </a:pPr>
            <a:r>
              <a:rPr lang="en-US" sz="3600" b="1" i="1" dirty="0"/>
              <a:t>280 ppm </a:t>
            </a:r>
            <a:r>
              <a:rPr lang="en-US" sz="2400" i="1" dirty="0"/>
              <a:t>(Pre-</a:t>
            </a:r>
            <a:r>
              <a:rPr lang="en-US" sz="2400" i="1" dirty="0" err="1"/>
              <a:t>indiustrial</a:t>
            </a:r>
            <a:r>
              <a:rPr lang="en-US" sz="2400" i="1" dirty="0" smtClean="0"/>
              <a:t>)</a:t>
            </a:r>
          </a:p>
          <a:p>
            <a:pPr marL="0" indent="0" fontAlgn="base">
              <a:buNone/>
            </a:pPr>
            <a:r>
              <a:rPr lang="en-US" sz="3600" b="1" i="1" dirty="0" smtClean="0">
                <a:solidFill>
                  <a:schemeClr val="accent2"/>
                </a:solidFill>
              </a:rPr>
              <a:t>400 </a:t>
            </a:r>
            <a:r>
              <a:rPr lang="en-US" sz="3600" b="1" i="1" dirty="0">
                <a:solidFill>
                  <a:schemeClr val="accent2"/>
                </a:solidFill>
              </a:rPr>
              <a:t>ppm</a:t>
            </a:r>
            <a:r>
              <a:rPr lang="en-US" i="1" dirty="0">
                <a:solidFill>
                  <a:schemeClr val="accent2"/>
                </a:solidFill>
              </a:rPr>
              <a:t> </a:t>
            </a:r>
            <a:r>
              <a:rPr lang="en-US" sz="2400" i="1" dirty="0"/>
              <a:t>(Today</a:t>
            </a:r>
            <a:r>
              <a:rPr lang="en-US" sz="2400" i="1" dirty="0" smtClean="0"/>
              <a:t>)</a:t>
            </a:r>
            <a:endParaRPr lang="en-US" sz="2400"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 y="437833"/>
            <a:ext cx="7734300" cy="5620258"/>
          </a:xfrm>
          <a:prstGeom prst="rect">
            <a:avLst/>
          </a:prstGeom>
        </p:spPr>
      </p:pic>
    </p:spTree>
    <p:extLst>
      <p:ext uri="{BB962C8B-B14F-4D97-AF65-F5344CB8AC3E}">
        <p14:creationId xmlns:p14="http://schemas.microsoft.com/office/powerpoint/2010/main" val="546721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79" t="26533" r="3470" b="133"/>
          <a:stretch/>
        </p:blipFill>
        <p:spPr>
          <a:xfrm>
            <a:off x="87495" y="90903"/>
            <a:ext cx="6359684" cy="6612148"/>
          </a:xfrm>
          <a:prstGeom prst="rect">
            <a:avLst/>
          </a:prstGeom>
        </p:spPr>
      </p:pic>
      <p:pic>
        <p:nvPicPr>
          <p:cNvPr id="5" name="Picture 4"/>
          <p:cNvPicPr>
            <a:picLocks noChangeAspect="1"/>
          </p:cNvPicPr>
          <p:nvPr/>
        </p:nvPicPr>
        <p:blipFill>
          <a:blip r:embed="rId3"/>
          <a:stretch>
            <a:fillRect/>
          </a:stretch>
        </p:blipFill>
        <p:spPr>
          <a:xfrm>
            <a:off x="6584577" y="564776"/>
            <a:ext cx="2529347" cy="16335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8166846" y="1188242"/>
            <a:ext cx="2653554" cy="176581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9248122" y="2049906"/>
            <a:ext cx="2508057" cy="180830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8606117" y="3559764"/>
            <a:ext cx="2587820" cy="172656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stretch>
            <a:fillRect/>
          </a:stretch>
        </p:blipFill>
        <p:spPr>
          <a:xfrm>
            <a:off x="7139267" y="4463917"/>
            <a:ext cx="2933700" cy="195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2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21" y="250175"/>
            <a:ext cx="1572768" cy="6272784"/>
          </a:xfrm>
          <a:prstGeom prst="rect">
            <a:avLst/>
          </a:prstGeom>
          <a:solidFill>
            <a:schemeClr val="tx1">
              <a:lumMod val="75000"/>
              <a:lumOff val="2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TextBox 6"/>
          <p:cNvSpPr txBox="1"/>
          <p:nvPr/>
        </p:nvSpPr>
        <p:spPr>
          <a:xfrm>
            <a:off x="404192" y="725155"/>
            <a:ext cx="1337226" cy="1200329"/>
          </a:xfrm>
          <a:prstGeom prst="rect">
            <a:avLst/>
          </a:prstGeom>
          <a:noFill/>
        </p:spPr>
        <p:txBody>
          <a:bodyPr wrap="none" rtlCol="0">
            <a:spAutoFit/>
          </a:bodyPr>
          <a:lstStyle/>
          <a:p>
            <a:pPr algn="ctr"/>
            <a:r>
              <a:rPr lang="en-US" sz="3600" dirty="0" smtClean="0">
                <a:solidFill>
                  <a:schemeClr val="bg1"/>
                </a:solidFill>
                <a:latin typeface="Aharoni" panose="02010803020104030203" pitchFamily="2" charset="-79"/>
                <a:cs typeface="Aharoni" panose="02010803020104030203" pitchFamily="2" charset="-79"/>
              </a:rPr>
              <a:t>2795 </a:t>
            </a:r>
            <a:r>
              <a:rPr lang="en-US" dirty="0" smtClean="0">
                <a:solidFill>
                  <a:schemeClr val="bg1"/>
                </a:solidFill>
                <a:latin typeface="Aharoni" panose="02010803020104030203" pitchFamily="2" charset="-79"/>
                <a:cs typeface="Aharoni" panose="02010803020104030203" pitchFamily="2" charset="-79"/>
              </a:rPr>
              <a:t>Gt</a:t>
            </a:r>
          </a:p>
          <a:p>
            <a:pPr algn="ctr"/>
            <a:r>
              <a:rPr lang="en-US" sz="1200" dirty="0" smtClean="0">
                <a:solidFill>
                  <a:schemeClr val="bg1"/>
                </a:solidFill>
                <a:latin typeface="Aharoni" panose="02010803020104030203" pitchFamily="2" charset="-79"/>
                <a:cs typeface="Aharoni" panose="02010803020104030203" pitchFamily="2" charset="-79"/>
              </a:rPr>
              <a:t>Global </a:t>
            </a:r>
          </a:p>
          <a:p>
            <a:pPr algn="ctr"/>
            <a:r>
              <a:rPr lang="en-US" sz="1200" dirty="0" smtClean="0">
                <a:solidFill>
                  <a:schemeClr val="bg1"/>
                </a:solidFill>
                <a:latin typeface="Aharoni" panose="02010803020104030203" pitchFamily="2" charset="-79"/>
                <a:cs typeface="Aharoni" panose="02010803020104030203" pitchFamily="2" charset="-79"/>
              </a:rPr>
              <a:t>Fossil Fuel </a:t>
            </a:r>
          </a:p>
          <a:p>
            <a:pPr algn="ctr"/>
            <a:r>
              <a:rPr lang="en-US" sz="1200" dirty="0" smtClean="0">
                <a:solidFill>
                  <a:schemeClr val="bg1"/>
                </a:solidFill>
                <a:latin typeface="Aharoni" panose="02010803020104030203" pitchFamily="2" charset="-79"/>
                <a:cs typeface="Aharoni" panose="02010803020104030203" pitchFamily="2" charset="-79"/>
              </a:rPr>
              <a:t>Reserves</a:t>
            </a:r>
            <a:endParaRPr lang="en-US" sz="1200" dirty="0">
              <a:solidFill>
                <a:schemeClr val="bg1"/>
              </a:solidFill>
              <a:latin typeface="Aharoni" panose="02010803020104030203" pitchFamily="2" charset="-79"/>
              <a:cs typeface="Aharoni" panose="02010803020104030203" pitchFamily="2" charset="-79"/>
            </a:endParaRPr>
          </a:p>
        </p:txBody>
      </p:sp>
      <p:sp>
        <p:nvSpPr>
          <p:cNvPr id="8" name="Rectangle 7"/>
          <p:cNvSpPr/>
          <p:nvPr/>
        </p:nvSpPr>
        <p:spPr>
          <a:xfrm>
            <a:off x="286421" y="5255509"/>
            <a:ext cx="1572768" cy="126745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249" y="5255509"/>
            <a:ext cx="1063112" cy="584775"/>
          </a:xfrm>
          <a:prstGeom prst="rect">
            <a:avLst/>
          </a:prstGeom>
          <a:noFill/>
        </p:spPr>
        <p:txBody>
          <a:bodyPr wrap="none" rtlCol="0">
            <a:spAutoFit/>
          </a:bodyPr>
          <a:lstStyle/>
          <a:p>
            <a:r>
              <a:rPr lang="en-US" sz="3200" dirty="0" smtClean="0">
                <a:latin typeface="Aharoni" panose="02010803020104030203" pitchFamily="2" charset="-79"/>
                <a:cs typeface="Aharoni" panose="02010803020104030203" pitchFamily="2" charset="-79"/>
              </a:rPr>
              <a:t>565 </a:t>
            </a:r>
            <a:r>
              <a:rPr lang="en-US" dirty="0" smtClean="0">
                <a:latin typeface="Aharoni" panose="02010803020104030203" pitchFamily="2" charset="-79"/>
                <a:cs typeface="Aharoni" panose="02010803020104030203" pitchFamily="2" charset="-79"/>
              </a:rPr>
              <a:t>Gt</a:t>
            </a:r>
          </a:p>
        </p:txBody>
      </p:sp>
      <p:grpSp>
        <p:nvGrpSpPr>
          <p:cNvPr id="9" name="Group 8"/>
          <p:cNvGrpSpPr/>
          <p:nvPr/>
        </p:nvGrpSpPr>
        <p:grpSpPr>
          <a:xfrm>
            <a:off x="2659855" y="118705"/>
            <a:ext cx="9348537" cy="6609734"/>
            <a:chOff x="2659855" y="118705"/>
            <a:chExt cx="9348537" cy="6609734"/>
          </a:xfrm>
        </p:grpSpPr>
        <p:pic>
          <p:nvPicPr>
            <p:cNvPr id="4" name="Picture 3"/>
            <p:cNvPicPr>
              <a:picLocks noChangeAspect="1"/>
            </p:cNvPicPr>
            <p:nvPr/>
          </p:nvPicPr>
          <p:blipFill>
            <a:blip r:embed="rId3"/>
            <a:stretch>
              <a:fillRect/>
            </a:stretch>
          </p:blipFill>
          <p:spPr>
            <a:xfrm>
              <a:off x="2659855" y="118705"/>
              <a:ext cx="9348537" cy="6609734"/>
            </a:xfrm>
            <a:prstGeom prst="rect">
              <a:avLst/>
            </a:prstGeom>
          </p:spPr>
        </p:pic>
        <p:sp>
          <p:nvSpPr>
            <p:cNvPr id="5" name="Rectangle 4"/>
            <p:cNvSpPr/>
            <p:nvPr/>
          </p:nvSpPr>
          <p:spPr>
            <a:xfrm>
              <a:off x="3010328" y="4366517"/>
              <a:ext cx="2137025" cy="2156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p:cNvCxnSpPr/>
          <p:nvPr/>
        </p:nvCxnSpPr>
        <p:spPr>
          <a:xfrm>
            <a:off x="286421" y="5334239"/>
            <a:ext cx="282549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11917" y="5011073"/>
            <a:ext cx="780983" cy="646331"/>
          </a:xfrm>
          <a:prstGeom prst="rect">
            <a:avLst/>
          </a:prstGeom>
          <a:noFill/>
        </p:spPr>
        <p:txBody>
          <a:bodyPr wrap="none" rtlCol="0">
            <a:spAutoFit/>
          </a:bodyPr>
          <a:lstStyle/>
          <a:p>
            <a:r>
              <a:rPr lang="en-US" sz="3600" dirty="0">
                <a:latin typeface="Aharoni" panose="02010803020104030203" pitchFamily="2" charset="-79"/>
                <a:cs typeface="Aharoni" panose="02010803020104030203" pitchFamily="2" charset="-79"/>
              </a:rPr>
              <a:t>2</a:t>
            </a:r>
            <a:r>
              <a:rPr lang="en-US" sz="2400" dirty="0" smtClean="0">
                <a:latin typeface="Aharoni" panose="02010803020104030203" pitchFamily="2" charset="-79"/>
                <a:cs typeface="Aharoni" panose="02010803020104030203" pitchFamily="2" charset="-79"/>
              </a:rPr>
              <a:t>°</a:t>
            </a:r>
            <a:r>
              <a:rPr lang="en-US" sz="3600" dirty="0" smtClean="0">
                <a:latin typeface="Aharoni" panose="02010803020104030203" pitchFamily="2" charset="-79"/>
                <a:cs typeface="Aharoni" panose="02010803020104030203" pitchFamily="2" charset="-79"/>
              </a:rPr>
              <a:t> </a:t>
            </a:r>
            <a:r>
              <a:rPr lang="en-US" dirty="0" smtClean="0">
                <a:latin typeface="Aharoni" panose="02010803020104030203" pitchFamily="2" charset="-79"/>
                <a:cs typeface="Aharoni" panose="02010803020104030203" pitchFamily="2" charset="-79"/>
              </a:rPr>
              <a:t>C</a:t>
            </a:r>
            <a:endParaRPr lang="en-US" dirty="0">
              <a:latin typeface="Aharoni" panose="02010803020104030203" pitchFamily="2" charset="-79"/>
              <a:cs typeface="Aharoni" panose="02010803020104030203" pitchFamily="2" charset="-79"/>
            </a:endParaRPr>
          </a:p>
        </p:txBody>
      </p:sp>
      <p:sp>
        <p:nvSpPr>
          <p:cNvPr id="2" name="Rectangle 1"/>
          <p:cNvSpPr/>
          <p:nvPr/>
        </p:nvSpPr>
        <p:spPr>
          <a:xfrm>
            <a:off x="1859189" y="5493097"/>
            <a:ext cx="2568950" cy="954107"/>
          </a:xfrm>
          <a:prstGeom prst="rect">
            <a:avLst/>
          </a:prstGeom>
        </p:spPr>
        <p:txBody>
          <a:bodyPr wrap="square">
            <a:spAutoFit/>
          </a:bodyPr>
          <a:lstStyle/>
          <a:p>
            <a:pPr fontAlgn="base"/>
            <a:r>
              <a:rPr lang="en-US" sz="2800" b="1" i="1" dirty="0">
                <a:solidFill>
                  <a:srgbClr val="FF0000"/>
                </a:solidFill>
              </a:rPr>
              <a:t>450 ppm </a:t>
            </a:r>
            <a:r>
              <a:rPr lang="en-US" i="1" dirty="0"/>
              <a:t>(High risk)</a:t>
            </a:r>
            <a:r>
              <a:rPr lang="en-US" dirty="0"/>
              <a:t> </a:t>
            </a:r>
          </a:p>
          <a:p>
            <a:pPr fontAlgn="base"/>
            <a:r>
              <a:rPr lang="en-US" sz="2800" b="1" i="1" dirty="0">
                <a:solidFill>
                  <a:schemeClr val="accent6">
                    <a:lumMod val="75000"/>
                  </a:schemeClr>
                </a:solidFill>
              </a:rPr>
              <a:t>350 ppm </a:t>
            </a:r>
            <a:r>
              <a:rPr lang="en-US" i="1" dirty="0"/>
              <a:t>(Safe)</a:t>
            </a:r>
            <a:r>
              <a:rPr lang="en-US" dirty="0"/>
              <a:t>  </a:t>
            </a:r>
          </a:p>
        </p:txBody>
      </p:sp>
      <p:pic>
        <p:nvPicPr>
          <p:cNvPr id="13" name="Picture 12"/>
          <p:cNvPicPr>
            <a:picLocks noChangeAspect="1"/>
          </p:cNvPicPr>
          <p:nvPr/>
        </p:nvPicPr>
        <p:blipFill>
          <a:blip r:embed="rId4"/>
          <a:stretch>
            <a:fillRect/>
          </a:stretch>
        </p:blipFill>
        <p:spPr>
          <a:xfrm>
            <a:off x="2395728" y="231352"/>
            <a:ext cx="9153144" cy="4871884"/>
          </a:xfrm>
          <a:prstGeom prst="rect">
            <a:avLst/>
          </a:prstGeom>
        </p:spPr>
      </p:pic>
    </p:spTree>
    <p:extLst>
      <p:ext uri="{BB962C8B-B14F-4D97-AF65-F5344CB8AC3E}">
        <p14:creationId xmlns:p14="http://schemas.microsoft.com/office/powerpoint/2010/main" val="350905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qw99rJYq8Q"/>
          <p:cNvPicPr>
            <a:picLocks noRot="1" noChangeAspect="1"/>
          </p:cNvPicPr>
          <p:nvPr>
            <a:videoFile r:link="rId1"/>
          </p:nvPr>
        </p:nvPicPr>
        <p:blipFill>
          <a:blip r:embed="rId3"/>
          <a:stretch>
            <a:fillRect/>
          </a:stretch>
        </p:blipFill>
        <p:spPr>
          <a:xfrm>
            <a:off x="607394" y="84967"/>
            <a:ext cx="10977213" cy="6174682"/>
          </a:xfrm>
          <a:prstGeom prst="rect">
            <a:avLst/>
          </a:prstGeom>
        </p:spPr>
      </p:pic>
      <p:sp>
        <p:nvSpPr>
          <p:cNvPr id="5" name="TextBox 4"/>
          <p:cNvSpPr txBox="1"/>
          <p:nvPr/>
        </p:nvSpPr>
        <p:spPr>
          <a:xfrm>
            <a:off x="3765470" y="6259649"/>
            <a:ext cx="4033348" cy="523220"/>
          </a:xfrm>
          <a:prstGeom prst="rect">
            <a:avLst/>
          </a:prstGeom>
          <a:noFill/>
        </p:spPr>
        <p:txBody>
          <a:bodyPr wrap="none" rtlCol="0">
            <a:spAutoFit/>
          </a:bodyPr>
          <a:lstStyle/>
          <a:p>
            <a:r>
              <a:rPr lang="en-US" sz="2800" dirty="0" smtClean="0">
                <a:hlinkClick r:id="rId4"/>
              </a:rPr>
              <a:t>“This Changes Everything”</a:t>
            </a:r>
            <a:endParaRPr lang="en-US" sz="2800" dirty="0"/>
          </a:p>
        </p:txBody>
      </p:sp>
    </p:spTree>
    <p:extLst>
      <p:ext uri="{BB962C8B-B14F-4D97-AF65-F5344CB8AC3E}">
        <p14:creationId xmlns:p14="http://schemas.microsoft.com/office/powerpoint/2010/main" val="2385952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736" y="0"/>
            <a:ext cx="10284332" cy="6679975"/>
          </a:xfrm>
          <a:prstGeom prst="rect">
            <a:avLst/>
          </a:prstGeom>
        </p:spPr>
      </p:pic>
      <p:pic>
        <p:nvPicPr>
          <p:cNvPr id="4" name="Picture 3"/>
          <p:cNvPicPr>
            <a:picLocks noChangeAspect="1"/>
          </p:cNvPicPr>
          <p:nvPr/>
        </p:nvPicPr>
        <p:blipFill>
          <a:blip r:embed="rId4"/>
          <a:stretch>
            <a:fillRect/>
          </a:stretch>
        </p:blipFill>
        <p:spPr>
          <a:xfrm>
            <a:off x="8275320" y="797632"/>
            <a:ext cx="3769585" cy="3472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27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_xqn-FyN_k"/>
          <p:cNvPicPr>
            <a:picLocks noRot="1" noChangeAspect="1"/>
          </p:cNvPicPr>
          <p:nvPr>
            <a:videoFile r:link="rId1"/>
          </p:nvPr>
        </p:nvPicPr>
        <p:blipFill>
          <a:blip r:embed="rId3"/>
          <a:stretch>
            <a:fillRect/>
          </a:stretch>
        </p:blipFill>
        <p:spPr>
          <a:xfrm>
            <a:off x="580644" y="0"/>
            <a:ext cx="11030712" cy="6204776"/>
          </a:xfrm>
          <a:prstGeom prst="rect">
            <a:avLst/>
          </a:prstGeom>
        </p:spPr>
      </p:pic>
      <p:sp>
        <p:nvSpPr>
          <p:cNvPr id="5" name="TextBox 4"/>
          <p:cNvSpPr txBox="1"/>
          <p:nvPr/>
        </p:nvSpPr>
        <p:spPr>
          <a:xfrm>
            <a:off x="5013043" y="6204776"/>
            <a:ext cx="2165914" cy="523220"/>
          </a:xfrm>
          <a:prstGeom prst="rect">
            <a:avLst/>
          </a:prstGeom>
          <a:noFill/>
        </p:spPr>
        <p:txBody>
          <a:bodyPr wrap="none" rtlCol="0">
            <a:spAutoFit/>
          </a:bodyPr>
          <a:lstStyle/>
          <a:p>
            <a:r>
              <a:rPr lang="en-US" sz="2800" dirty="0" smtClean="0">
                <a:hlinkClick r:id="rId4"/>
              </a:rPr>
              <a:t>“Divestment”</a:t>
            </a:r>
            <a:endParaRPr lang="en-US" sz="2800" dirty="0"/>
          </a:p>
        </p:txBody>
      </p:sp>
    </p:spTree>
    <p:extLst>
      <p:ext uri="{BB962C8B-B14F-4D97-AF65-F5344CB8AC3E}">
        <p14:creationId xmlns:p14="http://schemas.microsoft.com/office/powerpoint/2010/main" val="2945019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592" t="20906" r="9153" b="18354"/>
          <a:stretch/>
        </p:blipFill>
        <p:spPr>
          <a:xfrm>
            <a:off x="0" y="1790163"/>
            <a:ext cx="12191367" cy="50613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086" y="296215"/>
            <a:ext cx="4761829" cy="1228859"/>
          </a:xfrm>
          <a:prstGeom prst="rect">
            <a:avLst/>
          </a:prstGeom>
        </p:spPr>
      </p:pic>
      <p:pic>
        <p:nvPicPr>
          <p:cNvPr id="7" name="Picture 6"/>
          <p:cNvPicPr>
            <a:picLocks noChangeAspect="1"/>
          </p:cNvPicPr>
          <p:nvPr/>
        </p:nvPicPr>
        <p:blipFill rotWithShape="1">
          <a:blip r:embed="rId4"/>
          <a:srcRect l="9186" t="23372" r="51402" b="42649"/>
          <a:stretch/>
        </p:blipFill>
        <p:spPr>
          <a:xfrm>
            <a:off x="179061" y="77274"/>
            <a:ext cx="3483188" cy="1688377"/>
          </a:xfrm>
          <a:prstGeom prst="rect">
            <a:avLst/>
          </a:prstGeom>
        </p:spPr>
      </p:pic>
      <p:pic>
        <p:nvPicPr>
          <p:cNvPr id="8" name="Picture 7"/>
          <p:cNvPicPr>
            <a:picLocks noChangeAspect="1"/>
          </p:cNvPicPr>
          <p:nvPr/>
        </p:nvPicPr>
        <p:blipFill rotWithShape="1">
          <a:blip r:embed="rId4"/>
          <a:srcRect l="49291" t="23372" r="12221" b="42649"/>
          <a:stretch/>
        </p:blipFill>
        <p:spPr>
          <a:xfrm>
            <a:off x="8598795" y="74474"/>
            <a:ext cx="3358018" cy="1666774"/>
          </a:xfrm>
          <a:prstGeom prst="rect">
            <a:avLst/>
          </a:prstGeom>
        </p:spPr>
      </p:pic>
    </p:spTree>
    <p:extLst>
      <p:ext uri="{BB962C8B-B14F-4D97-AF65-F5344CB8AC3E}">
        <p14:creationId xmlns:p14="http://schemas.microsoft.com/office/powerpoint/2010/main" val="303153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160</Words>
  <Application>Microsoft Office PowerPoint</Application>
  <PresentationFormat>Widescreen</PresentationFormat>
  <Paragraphs>30</Paragraphs>
  <Slides>11</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Aharoni</vt:lpstr>
      <vt:lpstr>Arial</vt:lpstr>
      <vt:lpstr>Calibri</vt:lpstr>
      <vt:lpstr>Calibri Light</vt:lpstr>
      <vt:lpstr>Century Gothic</vt:lpstr>
      <vt:lpstr>Office Theme</vt:lpstr>
      <vt:lpstr>Social Movements and Change:  Energy &amp;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our responsibility?</vt:lpstr>
    </vt:vector>
  </TitlesOfParts>
  <Company>BSU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Carlson</dc:creator>
  <cp:lastModifiedBy>Anna Carlson</cp:lastModifiedBy>
  <cp:revision>26</cp:revision>
  <dcterms:created xsi:type="dcterms:W3CDTF">2015-11-05T14:50:13Z</dcterms:created>
  <dcterms:modified xsi:type="dcterms:W3CDTF">2015-11-19T14:20:26Z</dcterms:modified>
</cp:coreProperties>
</file>